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57" r:id="rId4"/>
    <p:sldId id="258" r:id="rId5"/>
    <p:sldId id="259" r:id="rId6"/>
    <p:sldId id="279" r:id="rId7"/>
    <p:sldId id="277" r:id="rId8"/>
    <p:sldId id="260" r:id="rId9"/>
    <p:sldId id="278" r:id="rId10"/>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Přímá spojovací čára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bdélník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5" name="Zástupný symbol pro datum 27"/>
          <p:cNvSpPr>
            <a:spLocks noGrp="1"/>
          </p:cNvSpPr>
          <p:nvPr>
            <p:ph type="dt" sz="half" idx="10"/>
          </p:nvPr>
        </p:nvSpPr>
        <p:spPr/>
        <p:txBody>
          <a:bodyPr/>
          <a:lstStyle>
            <a:lvl1pPr>
              <a:defRPr/>
            </a:lvl1pPr>
          </a:lstStyle>
          <a:p>
            <a:pPr>
              <a:defRPr/>
            </a:pPr>
            <a:fld id="{F37DB313-30E1-4678-A515-9CF121B7203D}" type="datetimeFigureOut">
              <a:rPr lang="cs-CZ"/>
              <a:pPr>
                <a:defRPr/>
              </a:pPr>
              <a:t>12.10.2023</a:t>
            </a:fld>
            <a:endParaRPr lang="cs-CZ"/>
          </a:p>
        </p:txBody>
      </p:sp>
      <p:sp>
        <p:nvSpPr>
          <p:cNvPr id="16" name="Zástupný symbol pro zápatí 16"/>
          <p:cNvSpPr>
            <a:spLocks noGrp="1"/>
          </p:cNvSpPr>
          <p:nvPr>
            <p:ph type="ftr" sz="quarter" idx="11"/>
          </p:nvPr>
        </p:nvSpPr>
        <p:spPr/>
        <p:txBody>
          <a:bodyPr/>
          <a:lstStyle>
            <a:lvl1pPr>
              <a:defRPr/>
            </a:lvl1pPr>
          </a:lstStyle>
          <a:p>
            <a:pPr>
              <a:defRPr/>
            </a:pPr>
            <a:endParaRPr lang="cs-CZ"/>
          </a:p>
        </p:txBody>
      </p:sp>
      <p:sp>
        <p:nvSpPr>
          <p:cNvPr id="17" name="Zástupný symbol pro číslo snímku 28"/>
          <p:cNvSpPr>
            <a:spLocks noGrp="1"/>
          </p:cNvSpPr>
          <p:nvPr>
            <p:ph type="sldNum" sz="quarter" idx="12"/>
          </p:nvPr>
        </p:nvSpPr>
        <p:spPr>
          <a:xfrm>
            <a:off x="4343400" y="2198688"/>
            <a:ext cx="457200" cy="441325"/>
          </a:xfrm>
        </p:spPr>
        <p:txBody>
          <a:bodyPr/>
          <a:lstStyle>
            <a:lvl1pPr>
              <a:defRPr/>
            </a:lvl1pPr>
          </a:lstStyle>
          <a:p>
            <a:pPr>
              <a:defRPr/>
            </a:pPr>
            <a:fld id="{9220AAE0-009A-4AF4-8134-E13E56E92429}" type="slidenum">
              <a:rPr lang="cs-CZ" altLang="cs-CZ"/>
              <a:pPr>
                <a:defRPr/>
              </a:pPr>
              <a:t>‹#›</a:t>
            </a:fld>
            <a:endParaRPr lang="cs-CZ" altLang="cs-CZ"/>
          </a:p>
        </p:txBody>
      </p:sp>
    </p:spTree>
    <p:extLst>
      <p:ext uri="{BB962C8B-B14F-4D97-AF65-F5344CB8AC3E}">
        <p14:creationId xmlns:p14="http://schemas.microsoft.com/office/powerpoint/2010/main" val="53882465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A075EB9B-F158-4983-BD39-8C59AB16C99B}" type="datetimeFigureOut">
              <a:rPr lang="cs-CZ"/>
              <a:pPr>
                <a:defRPr/>
              </a:pPr>
              <a:t>12.10.2023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AE1D7D6-50F9-4654-A3A9-30090EEBDB5B}" type="slidenum">
              <a:rPr lang="cs-CZ" altLang="cs-CZ"/>
              <a:pPr>
                <a:defRPr/>
              </a:pPr>
              <a:t>‹#›</a:t>
            </a:fld>
            <a:endParaRPr lang="cs-CZ" altLang="cs-CZ"/>
          </a:p>
        </p:txBody>
      </p:sp>
    </p:spTree>
    <p:extLst>
      <p:ext uri="{BB962C8B-B14F-4D97-AF65-F5344CB8AC3E}">
        <p14:creationId xmlns:p14="http://schemas.microsoft.com/office/powerpoint/2010/main" val="313843288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Obdélník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Elipsa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 name="Svislý nadpis 1"/>
          <p:cNvSpPr>
            <a:spLocks noGrp="1"/>
          </p:cNvSpPr>
          <p:nvPr>
            <p:ph type="title" orient="vert"/>
          </p:nvPr>
        </p:nvSpPr>
        <p:spPr>
          <a:xfrm>
            <a:off x="7391400" y="304801"/>
            <a:ext cx="1447800" cy="5851525"/>
          </a:xfrm>
        </p:spPr>
        <p:txBody>
          <a:bodyPr vert="eaVert"/>
          <a:lstStyle/>
          <a:p>
            <a:r>
              <a:rPr lang="cs-CZ"/>
              <a:t>Klepnutím lze upravit styl předlohy nadpisů.</a:t>
            </a:r>
            <a:endParaRPr lang="en-US"/>
          </a:p>
        </p:txBody>
      </p:sp>
      <p:sp>
        <p:nvSpPr>
          <p:cNvPr id="13" name="Zástupný symbol pro číslo snímku 5"/>
          <p:cNvSpPr>
            <a:spLocks noGrp="1"/>
          </p:cNvSpPr>
          <p:nvPr>
            <p:ph type="sldNum" sz="quarter" idx="10"/>
          </p:nvPr>
        </p:nvSpPr>
        <p:spPr>
          <a:xfrm>
            <a:off x="6915150" y="3009900"/>
            <a:ext cx="457200" cy="441325"/>
          </a:xfrm>
        </p:spPr>
        <p:txBody>
          <a:bodyPr/>
          <a:lstStyle>
            <a:lvl1pPr>
              <a:defRPr/>
            </a:lvl1pPr>
          </a:lstStyle>
          <a:p>
            <a:pPr>
              <a:defRPr/>
            </a:pPr>
            <a:fld id="{6241DA2A-343D-4C9C-BE14-745C0CC2AC81}" type="slidenum">
              <a:rPr lang="cs-CZ" altLang="cs-CZ"/>
              <a:pPr>
                <a:defRPr/>
              </a:pPr>
              <a:t>‹#›</a:t>
            </a:fld>
            <a:endParaRPr lang="cs-CZ" altLang="cs-CZ"/>
          </a:p>
        </p:txBody>
      </p:sp>
      <p:sp>
        <p:nvSpPr>
          <p:cNvPr id="14" name="Zástupný symbol pro datum 3"/>
          <p:cNvSpPr>
            <a:spLocks noGrp="1"/>
          </p:cNvSpPr>
          <p:nvPr>
            <p:ph type="dt" sz="half" idx="11"/>
          </p:nvPr>
        </p:nvSpPr>
        <p:spPr/>
        <p:txBody>
          <a:bodyPr/>
          <a:lstStyle>
            <a:lvl1pPr>
              <a:defRPr/>
            </a:lvl1pPr>
          </a:lstStyle>
          <a:p>
            <a:pPr>
              <a:defRPr/>
            </a:pPr>
            <a:fld id="{326EE23A-AFF6-4E88-A92E-B43054826FAB}" type="datetimeFigureOut">
              <a:rPr lang="cs-CZ"/>
              <a:pPr>
                <a:defRPr/>
              </a:pPr>
              <a:t>12.10.2023</a:t>
            </a:fld>
            <a:endParaRPr lang="cs-CZ"/>
          </a:p>
        </p:txBody>
      </p:sp>
      <p:sp>
        <p:nvSpPr>
          <p:cNvPr id="15" name="Zástupný symbol pro zápatí 4"/>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36283385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lang="cs-CZ"/>
              <a:t>Klepnutím lze upravit styl předlohy nadpisů.</a:t>
            </a:r>
            <a:endParaRPr lang="en-US"/>
          </a:p>
        </p:txBody>
      </p:sp>
      <p:sp>
        <p:nvSpPr>
          <p:cNvPr id="8" name="Zástupný symbol pro obsah 7"/>
          <p:cNvSpPr>
            <a:spLocks noGrp="1"/>
          </p:cNvSpPr>
          <p:nvPr>
            <p:ph sz="quarter" idx="1"/>
          </p:nvPr>
        </p:nvSpPr>
        <p:spPr>
          <a:xfrm>
            <a:off x="301752" y="1527048"/>
            <a:ext cx="8503920" cy="4572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AC652D20-1128-4184-B36A-DA08D84EFCC3}" type="datetimeFigureOut">
              <a:rPr lang="cs-CZ"/>
              <a:pPr>
                <a:defRPr/>
              </a:pPr>
              <a:t>12.10.2023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4362450" y="1027113"/>
            <a:ext cx="457200" cy="441325"/>
          </a:xfrm>
        </p:spPr>
        <p:txBody>
          <a:bodyPr/>
          <a:lstStyle>
            <a:lvl1pPr>
              <a:defRPr/>
            </a:lvl1pPr>
          </a:lstStyle>
          <a:p>
            <a:pPr>
              <a:defRPr/>
            </a:pPr>
            <a:fld id="{6B983F50-A865-4EE9-BEA5-F837F3F4CCE4}" type="slidenum">
              <a:rPr lang="cs-CZ" altLang="cs-CZ"/>
              <a:pPr>
                <a:defRPr/>
              </a:pPr>
              <a:t>‹#›</a:t>
            </a:fld>
            <a:endParaRPr lang="cs-CZ" altLang="cs-CZ"/>
          </a:p>
        </p:txBody>
      </p:sp>
    </p:spTree>
    <p:extLst>
      <p:ext uri="{BB962C8B-B14F-4D97-AF65-F5344CB8AC3E}">
        <p14:creationId xmlns:p14="http://schemas.microsoft.com/office/powerpoint/2010/main" val="11803026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2" name="Nadpis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cs-CZ"/>
              <a:t>Klepnutím lze upravit styl předlohy nadpisů.</a:t>
            </a:r>
            <a:endParaRPr lang="en-US"/>
          </a:p>
        </p:txBody>
      </p:sp>
      <p:sp>
        <p:nvSpPr>
          <p:cNvPr id="15" name="Zástupný symbol pro zápatí 4"/>
          <p:cNvSpPr>
            <a:spLocks noGrp="1"/>
          </p:cNvSpPr>
          <p:nvPr>
            <p:ph type="ftr" sz="quarter" idx="10"/>
          </p:nvPr>
        </p:nvSpPr>
        <p:spPr/>
        <p:txBody>
          <a:bodyPr/>
          <a:lstStyle>
            <a:lvl1pPr>
              <a:defRPr/>
            </a:lvl1pPr>
          </a:lstStyle>
          <a:p>
            <a:pPr>
              <a:defRPr/>
            </a:pPr>
            <a:endParaRPr lang="cs-CZ"/>
          </a:p>
        </p:txBody>
      </p:sp>
      <p:sp>
        <p:nvSpPr>
          <p:cNvPr id="16" name="Zástupný symbol pro datum 3"/>
          <p:cNvSpPr>
            <a:spLocks noGrp="1"/>
          </p:cNvSpPr>
          <p:nvPr>
            <p:ph type="dt" sz="half" idx="11"/>
          </p:nvPr>
        </p:nvSpPr>
        <p:spPr/>
        <p:txBody>
          <a:bodyPr/>
          <a:lstStyle>
            <a:lvl1pPr>
              <a:defRPr/>
            </a:lvl1pPr>
          </a:lstStyle>
          <a:p>
            <a:pPr>
              <a:defRPr/>
            </a:pPr>
            <a:fld id="{75ADF011-976E-473D-9C43-C7F432721DA3}" type="datetimeFigureOut">
              <a:rPr lang="cs-CZ"/>
              <a:pPr>
                <a:defRPr/>
              </a:pPr>
              <a:t>12.10.2023</a:t>
            </a:fld>
            <a:endParaRPr lang="cs-CZ"/>
          </a:p>
        </p:txBody>
      </p:sp>
      <p:sp>
        <p:nvSpPr>
          <p:cNvPr id="17" name="Zástupný symbol pro číslo snímku 5"/>
          <p:cNvSpPr>
            <a:spLocks noGrp="1"/>
          </p:cNvSpPr>
          <p:nvPr>
            <p:ph type="sldNum" sz="quarter" idx="12"/>
          </p:nvPr>
        </p:nvSpPr>
        <p:spPr>
          <a:xfrm>
            <a:off x="4343400" y="2198688"/>
            <a:ext cx="457200" cy="441325"/>
          </a:xfrm>
        </p:spPr>
        <p:txBody>
          <a:bodyPr/>
          <a:lstStyle>
            <a:lvl1pPr>
              <a:defRPr/>
            </a:lvl1pPr>
          </a:lstStyle>
          <a:p>
            <a:pPr>
              <a:defRPr/>
            </a:pPr>
            <a:fld id="{D2B59C23-5E9C-4915-85E0-0C7D6C85683D}" type="slidenum">
              <a:rPr lang="cs-CZ" altLang="cs-CZ"/>
              <a:pPr>
                <a:defRPr/>
              </a:pPr>
              <a:t>‹#›</a:t>
            </a:fld>
            <a:endParaRPr lang="cs-CZ" altLang="cs-CZ"/>
          </a:p>
        </p:txBody>
      </p:sp>
    </p:spTree>
    <p:extLst>
      <p:ext uri="{BB962C8B-B14F-4D97-AF65-F5344CB8AC3E}">
        <p14:creationId xmlns:p14="http://schemas.microsoft.com/office/powerpoint/2010/main" val="19774055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solidFill>
          <a:schemeClr val="bg2"/>
        </a:solidFill>
        <a:effectLst/>
      </p:bgPr>
    </p:bg>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 name="Nadpis 1"/>
          <p:cNvSpPr>
            <a:spLocks noGrp="1"/>
          </p:cNvSpPr>
          <p:nvPr>
            <p:ph type="title"/>
          </p:nvPr>
        </p:nvSpPr>
        <p:spPr>
          <a:xfrm>
            <a:off x="301752" y="228600"/>
            <a:ext cx="8534400" cy="758952"/>
          </a:xfrm>
        </p:spPr>
        <p:txBody>
          <a:bodyPr/>
          <a:lstStyle/>
          <a:p>
            <a:r>
              <a:rPr lang="cs-CZ"/>
              <a:t>Klepnutím lze upravit styl předlohy nadpisů.</a:t>
            </a:r>
            <a:endParaRPr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datum 4"/>
          <p:cNvSpPr>
            <a:spLocks noGrp="1"/>
          </p:cNvSpPr>
          <p:nvPr>
            <p:ph type="dt" sz="half" idx="10"/>
          </p:nvPr>
        </p:nvSpPr>
        <p:spPr>
          <a:xfrm>
            <a:off x="5791200" y="6410325"/>
            <a:ext cx="3044825" cy="365125"/>
          </a:xfrm>
        </p:spPr>
        <p:txBody>
          <a:bodyPr/>
          <a:lstStyle>
            <a:lvl1pPr>
              <a:defRPr/>
            </a:lvl1pPr>
          </a:lstStyle>
          <a:p>
            <a:pPr>
              <a:defRPr/>
            </a:pPr>
            <a:fld id="{C3BB14F3-B8DC-4BD5-9FCF-5AB5D216DF31}" type="datetimeFigureOut">
              <a:rPr lang="cs-CZ"/>
              <a:pPr>
                <a:defRPr/>
              </a:pPr>
              <a:t>12.10.2023</a:t>
            </a:fld>
            <a:endParaRPr lang="cs-CZ"/>
          </a:p>
        </p:txBody>
      </p:sp>
      <p:sp>
        <p:nvSpPr>
          <p:cNvPr id="7" name="Zástupný symbol pro zápatí 5"/>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B6203CEE-75C1-485D-A8D9-C186BC11AC83}" type="slidenum">
              <a:rPr lang="cs-CZ" altLang="cs-CZ"/>
              <a:pPr>
                <a:defRPr/>
              </a:pPr>
              <a:t>‹#›</a:t>
            </a:fld>
            <a:endParaRPr lang="cs-CZ" altLang="cs-CZ"/>
          </a:p>
        </p:txBody>
      </p:sp>
    </p:spTree>
    <p:extLst>
      <p:ext uri="{BB962C8B-B14F-4D97-AF65-F5344CB8AC3E}">
        <p14:creationId xmlns:p14="http://schemas.microsoft.com/office/powerpoint/2010/main" val="221884009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solidFill>
          <a:schemeClr val="bg2"/>
        </a:solidFill>
        <a:effectLst/>
      </p:bgPr>
    </p:bg>
    <p:spTree>
      <p:nvGrpSpPr>
        <p:cNvPr id="1" name=""/>
        <p:cNvGrpSpPr/>
        <p:nvPr/>
      </p:nvGrpSpPr>
      <p:grpSpPr>
        <a:xfrm>
          <a:off x="0" y="0"/>
          <a:ext cx="0" cy="0"/>
          <a:chOff x="0" y="0"/>
          <a:chExt cx="0" cy="0"/>
        </a:xfrm>
      </p:grpSpPr>
      <p:sp>
        <p:nvSpPr>
          <p:cNvPr id="7" name="Přímá spojovací čára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8" name="Obdélník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1" name="Obdélník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2" name="Obdélník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bdélní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Přímá spojovací čára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Obdélní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Elipsa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Elipsa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24" name="Zástupný symbol pro obsah 23"/>
          <p:cNvSpPr>
            <a:spLocks noGrp="1"/>
          </p:cNvSpPr>
          <p:nvPr>
            <p:ph sz="quarter" idx="2"/>
          </p:nvPr>
        </p:nvSpPr>
        <p:spPr>
          <a:xfrm>
            <a:off x="301752" y="2471383"/>
            <a:ext cx="4041648" cy="3818404"/>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6" name="Zástupný symbol pro obsah 25"/>
          <p:cNvSpPr>
            <a:spLocks noGrp="1"/>
          </p:cNvSpPr>
          <p:nvPr>
            <p:ph sz="quarter" idx="4"/>
          </p:nvPr>
        </p:nvSpPr>
        <p:spPr>
          <a:xfrm>
            <a:off x="4800600" y="2471383"/>
            <a:ext cx="4038600" cy="382219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3" name="Nadpis 22"/>
          <p:cNvSpPr>
            <a:spLocks noGrp="1"/>
          </p:cNvSpPr>
          <p:nvPr>
            <p:ph type="title"/>
          </p:nvPr>
        </p:nvSpPr>
        <p:spPr/>
        <p:txBody>
          <a:bodyPr rtlCol="0"/>
          <a:lstStyle/>
          <a:p>
            <a:r>
              <a:rPr lang="cs-CZ"/>
              <a:t>Klepnutím lze upravit styl předlohy nadpisů.</a:t>
            </a:r>
            <a:endParaRPr lang="en-US"/>
          </a:p>
        </p:txBody>
      </p:sp>
      <p:sp>
        <p:nvSpPr>
          <p:cNvPr id="18" name="Zástupný symbol pro datum 6"/>
          <p:cNvSpPr>
            <a:spLocks noGrp="1"/>
          </p:cNvSpPr>
          <p:nvPr>
            <p:ph type="dt" sz="half" idx="10"/>
          </p:nvPr>
        </p:nvSpPr>
        <p:spPr/>
        <p:txBody>
          <a:bodyPr/>
          <a:lstStyle>
            <a:lvl1pPr>
              <a:defRPr/>
            </a:lvl1pPr>
          </a:lstStyle>
          <a:p>
            <a:pPr>
              <a:defRPr/>
            </a:pPr>
            <a:fld id="{2C7F1819-A712-40BD-93C4-41312C6C22CB}" type="datetimeFigureOut">
              <a:rPr lang="cs-CZ"/>
              <a:pPr>
                <a:defRPr/>
              </a:pPr>
              <a:t>12.10.2023</a:t>
            </a:fld>
            <a:endParaRPr lang="cs-CZ"/>
          </a:p>
        </p:txBody>
      </p:sp>
      <p:sp>
        <p:nvSpPr>
          <p:cNvPr id="19" name="Zástupný symbol pro zápatí 7"/>
          <p:cNvSpPr>
            <a:spLocks noGrp="1"/>
          </p:cNvSpPr>
          <p:nvPr>
            <p:ph type="ftr" sz="quarter" idx="11"/>
          </p:nvPr>
        </p:nvSpPr>
        <p:spPr>
          <a:xfrm>
            <a:off x="304800" y="6410325"/>
            <a:ext cx="3581400" cy="365125"/>
          </a:xfrm>
        </p:spPr>
        <p:txBody>
          <a:bodyPr/>
          <a:lstStyle>
            <a:lvl1pPr>
              <a:defRPr/>
            </a:lvl1pPr>
          </a:lstStyle>
          <a:p>
            <a:pPr>
              <a:defRPr/>
            </a:pPr>
            <a:endParaRPr lang="cs-CZ"/>
          </a:p>
        </p:txBody>
      </p:sp>
      <p:sp>
        <p:nvSpPr>
          <p:cNvPr id="20" name="Zástupný symbol pro číslo snímku 8"/>
          <p:cNvSpPr>
            <a:spLocks noGrp="1"/>
          </p:cNvSpPr>
          <p:nvPr>
            <p:ph type="sldNum" sz="quarter" idx="12"/>
          </p:nvPr>
        </p:nvSpPr>
        <p:spPr>
          <a:xfrm>
            <a:off x="4343400" y="1042988"/>
            <a:ext cx="457200" cy="441325"/>
          </a:xfrm>
        </p:spPr>
        <p:txBody>
          <a:bodyPr/>
          <a:lstStyle>
            <a:lvl1pPr>
              <a:defRPr/>
            </a:lvl1pPr>
          </a:lstStyle>
          <a:p>
            <a:pPr>
              <a:defRPr/>
            </a:pPr>
            <a:fld id="{077C573D-0435-47D9-9A08-73FD042B902A}" type="slidenum">
              <a:rPr lang="cs-CZ" altLang="cs-CZ"/>
              <a:pPr>
                <a:defRPr/>
              </a:pPr>
              <a:t>‹#›</a:t>
            </a:fld>
            <a:endParaRPr lang="cs-CZ" altLang="cs-CZ"/>
          </a:p>
        </p:txBody>
      </p:sp>
    </p:spTree>
    <p:extLst>
      <p:ext uri="{BB962C8B-B14F-4D97-AF65-F5344CB8AC3E}">
        <p14:creationId xmlns:p14="http://schemas.microsoft.com/office/powerpoint/2010/main" val="352459358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lstStyle>
          <a:p>
            <a:pPr>
              <a:defRPr/>
            </a:pPr>
            <a:fld id="{30AAD1BB-EE89-4111-8323-959F3EEB8C9B}" type="datetimeFigureOut">
              <a:rPr lang="cs-CZ"/>
              <a:pPr>
                <a:defRPr/>
              </a:pPr>
              <a:t>12.10.2023</a:t>
            </a:fld>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5304A756-0185-4C1A-9450-762026A41375}" type="slidenum">
              <a:rPr lang="cs-CZ" altLang="cs-CZ"/>
              <a:pPr>
                <a:defRPr/>
              </a:pPr>
              <a:t>‹#›</a:t>
            </a:fld>
            <a:endParaRPr lang="cs-CZ" altLang="cs-CZ"/>
          </a:p>
        </p:txBody>
      </p:sp>
    </p:spTree>
    <p:extLst>
      <p:ext uri="{BB962C8B-B14F-4D97-AF65-F5344CB8AC3E}">
        <p14:creationId xmlns:p14="http://schemas.microsoft.com/office/powerpoint/2010/main" val="327543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3" name="Obdélník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4"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Obdélník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Zástupný symbol pro datum 1"/>
          <p:cNvSpPr>
            <a:spLocks noGrp="1"/>
          </p:cNvSpPr>
          <p:nvPr>
            <p:ph type="dt" sz="half" idx="10"/>
          </p:nvPr>
        </p:nvSpPr>
        <p:spPr/>
        <p:txBody>
          <a:bodyPr/>
          <a:lstStyle>
            <a:lvl1pPr>
              <a:defRPr/>
            </a:lvl1pPr>
          </a:lstStyle>
          <a:p>
            <a:pPr>
              <a:defRPr/>
            </a:pPr>
            <a:fld id="{B4CAAC92-FBD7-4AC7-AEA7-D5A59221421E}" type="datetimeFigureOut">
              <a:rPr lang="cs-CZ"/>
              <a:pPr>
                <a:defRPr/>
              </a:pPr>
              <a:t>12.10.2023</a:t>
            </a:fld>
            <a:endParaRPr lang="cs-CZ"/>
          </a:p>
        </p:txBody>
      </p:sp>
      <p:sp>
        <p:nvSpPr>
          <p:cNvPr id="9" name="Zástupný symbol pro zápatí 2"/>
          <p:cNvSpPr>
            <a:spLocks noGrp="1"/>
          </p:cNvSpPr>
          <p:nvPr>
            <p:ph type="ftr" sz="quarter" idx="11"/>
          </p:nvPr>
        </p:nvSpPr>
        <p:spPr/>
        <p:txBody>
          <a:bodyPr/>
          <a:lstStyle>
            <a:lvl1pPr>
              <a:defRPr/>
            </a:lvl1pPr>
          </a:lstStyle>
          <a:p>
            <a:pPr>
              <a:defRPr/>
            </a:pPr>
            <a:endParaRPr lang="cs-CZ"/>
          </a:p>
        </p:txBody>
      </p:sp>
      <p:sp>
        <p:nvSpPr>
          <p:cNvPr id="10" name="Zástupný symbol pro číslo snímku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5A0CD6FF-A298-4E17-A76E-0D43C43AAF42}" type="slidenum">
              <a:rPr lang="cs-CZ" altLang="cs-CZ"/>
              <a:pPr>
                <a:defRPr/>
              </a:pPr>
              <a:t>‹#›</a:t>
            </a:fld>
            <a:endParaRPr lang="cs-CZ" altLang="cs-CZ"/>
          </a:p>
        </p:txBody>
      </p:sp>
    </p:spTree>
    <p:extLst>
      <p:ext uri="{BB962C8B-B14F-4D97-AF65-F5344CB8AC3E}">
        <p14:creationId xmlns:p14="http://schemas.microsoft.com/office/powerpoint/2010/main" val="330320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Obdélník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20" name="Zástupný symbol pro obsah 19"/>
          <p:cNvSpPr>
            <a:spLocks noGrp="1"/>
          </p:cNvSpPr>
          <p:nvPr>
            <p:ph sz="quarter" idx="1"/>
          </p:nvPr>
        </p:nvSpPr>
        <p:spPr>
          <a:xfrm>
            <a:off x="3124200" y="685800"/>
            <a:ext cx="5638800" cy="5410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7D900659-B2DF-4CEF-9467-D4DC1D8156AF}" type="slidenum">
              <a:rPr lang="cs-CZ" altLang="cs-CZ"/>
              <a:pPr>
                <a:defRPr/>
              </a:pPr>
              <a:t>‹#›</a:t>
            </a:fld>
            <a:endParaRPr lang="cs-CZ" altLang="cs-CZ"/>
          </a:p>
        </p:txBody>
      </p:sp>
      <p:sp>
        <p:nvSpPr>
          <p:cNvPr id="17" name="Zástupný symbol pro datum 4"/>
          <p:cNvSpPr>
            <a:spLocks noGrp="1"/>
          </p:cNvSpPr>
          <p:nvPr>
            <p:ph type="dt" sz="half" idx="11"/>
          </p:nvPr>
        </p:nvSpPr>
        <p:spPr/>
        <p:txBody>
          <a:bodyPr/>
          <a:lstStyle>
            <a:lvl1pPr>
              <a:defRPr/>
            </a:lvl1pPr>
          </a:lstStyle>
          <a:p>
            <a:pPr>
              <a:defRPr/>
            </a:pPr>
            <a:fld id="{25BFF56F-D30C-4DAE-A16A-36A549D7C6AF}" type="datetimeFigureOut">
              <a:rPr lang="cs-CZ"/>
              <a:pPr>
                <a:defRPr/>
              </a:pPr>
              <a:t>12.10.2023</a:t>
            </a:fld>
            <a:endParaRPr lang="cs-CZ"/>
          </a:p>
        </p:txBody>
      </p:sp>
      <p:sp>
        <p:nvSpPr>
          <p:cNvPr id="18" name="Zástupný symbol pro zápatí 5"/>
          <p:cNvSpPr>
            <a:spLocks noGrp="1"/>
          </p:cNvSpPr>
          <p:nvPr>
            <p:ph type="ftr" sz="quarter" idx="12"/>
          </p:nvPr>
        </p:nvSpPr>
        <p:spPr>
          <a:xfrm>
            <a:off x="301625" y="6410325"/>
            <a:ext cx="3382963" cy="366713"/>
          </a:xfrm>
        </p:spPr>
        <p:txBody>
          <a:bodyPr/>
          <a:lstStyle>
            <a:lvl1pPr>
              <a:defRPr/>
            </a:lvl1pPr>
          </a:lstStyle>
          <a:p>
            <a:pPr>
              <a:defRPr/>
            </a:pPr>
            <a:endParaRPr lang="cs-CZ"/>
          </a:p>
        </p:txBody>
      </p:sp>
    </p:spTree>
    <p:extLst>
      <p:ext uri="{BB962C8B-B14F-4D97-AF65-F5344CB8AC3E}">
        <p14:creationId xmlns:p14="http://schemas.microsoft.com/office/powerpoint/2010/main" val="353295020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D20A88F2-B882-4115-814A-B62A39341B5E}" type="slidenum">
              <a:rPr lang="cs-CZ" altLang="cs-CZ"/>
              <a:pPr>
                <a:defRPr/>
              </a:pPr>
              <a:t>‹#›</a:t>
            </a:fld>
            <a:endParaRPr lang="cs-CZ" altLang="cs-CZ"/>
          </a:p>
        </p:txBody>
      </p:sp>
      <p:sp>
        <p:nvSpPr>
          <p:cNvPr id="17" name="Zástupný symbol pro datum 4"/>
          <p:cNvSpPr>
            <a:spLocks noGrp="1"/>
          </p:cNvSpPr>
          <p:nvPr>
            <p:ph type="dt" sz="half" idx="11"/>
          </p:nvPr>
        </p:nvSpPr>
        <p:spPr>
          <a:xfrm>
            <a:off x="5788025" y="6405563"/>
            <a:ext cx="3044825" cy="365125"/>
          </a:xfrm>
        </p:spPr>
        <p:txBody>
          <a:bodyPr/>
          <a:lstStyle>
            <a:lvl1pPr>
              <a:defRPr/>
            </a:lvl1pPr>
          </a:lstStyle>
          <a:p>
            <a:pPr>
              <a:defRPr/>
            </a:pPr>
            <a:fld id="{0C23040E-4FE9-41BE-8518-895DA7E46999}" type="datetimeFigureOut">
              <a:rPr lang="cs-CZ"/>
              <a:pPr>
                <a:defRPr/>
              </a:pPr>
              <a:t>12.10.2023</a:t>
            </a:fld>
            <a:endParaRPr lang="cs-CZ"/>
          </a:p>
        </p:txBody>
      </p:sp>
      <p:sp>
        <p:nvSpPr>
          <p:cNvPr id="18" name="Zástupný symbol pro zápatí 5"/>
          <p:cNvSpPr>
            <a:spLocks noGrp="1"/>
          </p:cNvSpPr>
          <p:nvPr>
            <p:ph type="ftr" sz="quarter" idx="12"/>
          </p:nvPr>
        </p:nvSpPr>
        <p:spPr>
          <a:xfrm>
            <a:off x="301625" y="6410325"/>
            <a:ext cx="3584575" cy="366713"/>
          </a:xfrm>
        </p:spPr>
        <p:txBody>
          <a:bodyPr/>
          <a:lstStyle>
            <a:lvl1pPr>
              <a:defRPr/>
            </a:lvl1pPr>
          </a:lstStyle>
          <a:p>
            <a:pPr>
              <a:defRPr/>
            </a:pPr>
            <a:endParaRPr lang="cs-CZ"/>
          </a:p>
        </p:txBody>
      </p:sp>
    </p:spTree>
    <p:extLst>
      <p:ext uri="{BB962C8B-B14F-4D97-AF65-F5344CB8AC3E}">
        <p14:creationId xmlns:p14="http://schemas.microsoft.com/office/powerpoint/2010/main" val="372649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bdélník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7" name="Obdélník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8" name="Obdélník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9" name="Obdélník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AD209A10-4072-4538-9EE7-596C9E4E02DA}" type="datetimeFigureOut">
              <a:rPr lang="cs-CZ"/>
              <a:pPr>
                <a:defRPr/>
              </a:pPr>
              <a:t>12.10.2023</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cs-CZ"/>
          </a:p>
        </p:txBody>
      </p:sp>
      <p:sp>
        <p:nvSpPr>
          <p:cNvPr id="8" name="Obdélní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latin typeface="Georgia" panose="02040502050405020303" pitchFamily="18" charset="0"/>
              </a:defRPr>
            </a:lvl1pPr>
          </a:lstStyle>
          <a:p>
            <a:pPr>
              <a:defRPr/>
            </a:pPr>
            <a:fld id="{A911D1F0-5376-458F-8507-3EDD97BCC689}" type="slidenum">
              <a:rPr lang="cs-CZ" altLang="cs-CZ"/>
              <a:pPr>
                <a:defRPr/>
              </a:pPr>
              <a:t>‹#›</a:t>
            </a:fld>
            <a:endParaRPr lang="cs-CZ" altLang="cs-CZ"/>
          </a:p>
        </p:txBody>
      </p:sp>
      <p:sp>
        <p:nvSpPr>
          <p:cNvPr id="1038" name="Zástupný symbol pro nadpis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endParaRPr lang="en-US" altLang="cs-CZ"/>
          </a:p>
        </p:txBody>
      </p:sp>
      <p:sp>
        <p:nvSpPr>
          <p:cNvPr id="1039" name="Zástupný symbol pro tex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Tree>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osef.Hynek@uhk.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311150" y="260350"/>
            <a:ext cx="8534400" cy="758825"/>
          </a:xfrm>
        </p:spPr>
        <p:txBody>
          <a:bodyPr/>
          <a:lstStyle/>
          <a:p>
            <a:pPr eaLnBrk="1" hangingPunct="1"/>
            <a:r>
              <a:rPr lang="en-US" altLang="cs-CZ" b="1">
                <a:solidFill>
                  <a:srgbClr val="002060"/>
                </a:solidFill>
              </a:rPr>
              <a:t>Theoretical  informatics II</a:t>
            </a:r>
            <a:endParaRPr lang="en-US" altLang="cs-CZ">
              <a:solidFill>
                <a:srgbClr val="002060"/>
              </a:solidFill>
            </a:endParaRPr>
          </a:p>
        </p:txBody>
      </p:sp>
      <p:sp>
        <p:nvSpPr>
          <p:cNvPr id="13315" name="Podnadpis 2"/>
          <p:cNvSpPr>
            <a:spLocks noGrp="1"/>
          </p:cNvSpPr>
          <p:nvPr>
            <p:ph sz="quarter" idx="1"/>
          </p:nvPr>
        </p:nvSpPr>
        <p:spPr>
          <a:xfrm>
            <a:off x="301625" y="1527175"/>
            <a:ext cx="8504238" cy="4572000"/>
          </a:xfrm>
        </p:spPr>
        <p:txBody>
          <a:bodyPr/>
          <a:lstStyle/>
          <a:p>
            <a:pPr eaLnBrk="1" hangingPunct="1">
              <a:defRPr/>
            </a:pPr>
            <a:r>
              <a:rPr lang="en-US" altLang="cs-CZ" b="1" dirty="0"/>
              <a:t>Aim of the course and its syllabus</a:t>
            </a:r>
          </a:p>
          <a:p>
            <a:pPr marL="0" indent="0" eaLnBrk="1" hangingPunct="1">
              <a:buFont typeface="Wingdings 2" panose="05020102010507070707" pitchFamily="18" charset="2"/>
              <a:buNone/>
              <a:defRPr/>
            </a:pPr>
            <a:endParaRPr lang="en-US" altLang="cs-CZ" b="1" dirty="0"/>
          </a:p>
          <a:p>
            <a:pPr eaLnBrk="1" hangingPunct="1">
              <a:defRPr/>
            </a:pPr>
            <a:r>
              <a:rPr lang="en-US" altLang="cs-CZ" b="1" dirty="0"/>
              <a:t>Recommended literature </a:t>
            </a:r>
          </a:p>
          <a:p>
            <a:pPr eaLnBrk="1" hangingPunct="1">
              <a:defRPr/>
            </a:pPr>
            <a:endParaRPr lang="en-US" altLang="cs-CZ" b="1" dirty="0"/>
          </a:p>
          <a:p>
            <a:pPr eaLnBrk="1" hangingPunct="1">
              <a:defRPr/>
            </a:pPr>
            <a:r>
              <a:rPr lang="en-US" altLang="cs-CZ" b="1" dirty="0"/>
              <a:t>Coursework</a:t>
            </a:r>
          </a:p>
          <a:p>
            <a:pPr eaLnBrk="1" hangingPunct="1">
              <a:defRPr/>
            </a:pPr>
            <a:endParaRPr lang="en-US" altLang="cs-CZ" b="1" dirty="0"/>
          </a:p>
          <a:p>
            <a:pPr eaLnBrk="1" hangingPunct="1">
              <a:defRPr/>
            </a:pPr>
            <a:r>
              <a:rPr lang="en-US" altLang="cs-CZ" b="1" dirty="0"/>
              <a:t>Examination</a:t>
            </a:r>
          </a:p>
          <a:p>
            <a:pPr eaLnBrk="1" hangingPunct="1">
              <a:defRPr/>
            </a:pPr>
            <a:endParaRPr lang="en-US" altLang="cs-CZ" b="1" dirty="0"/>
          </a:p>
          <a:p>
            <a:pPr eaLnBrk="1" hangingPunct="1">
              <a:defRPr/>
            </a:pPr>
            <a:r>
              <a:rPr lang="en-US" altLang="cs-CZ" b="1" dirty="0"/>
              <a:t>Your questions</a:t>
            </a:r>
          </a:p>
          <a:p>
            <a:pPr marL="0" indent="0" eaLnBrk="1" hangingPunct="1">
              <a:buFont typeface="Wingdings 2" panose="05020102010507070707" pitchFamily="18" charset="2"/>
              <a:buNone/>
              <a:defRPr/>
            </a:pPr>
            <a:endParaRPr lang="cs-CZ" altLang="cs-CZ"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eaLnBrk="1" hangingPunct="1"/>
            <a:r>
              <a:rPr lang="en-US" altLang="cs-CZ" b="1">
                <a:solidFill>
                  <a:srgbClr val="002060"/>
                </a:solidFill>
              </a:rPr>
              <a:t>Theoretical  informatics II</a:t>
            </a:r>
            <a:endParaRPr lang="cs-CZ" altLang="cs-CZ">
              <a:solidFill>
                <a:srgbClr val="002060"/>
              </a:solidFill>
            </a:endParaRPr>
          </a:p>
        </p:txBody>
      </p:sp>
      <p:sp>
        <p:nvSpPr>
          <p:cNvPr id="14339" name="Podnadpis 2"/>
          <p:cNvSpPr>
            <a:spLocks noGrp="1"/>
          </p:cNvSpPr>
          <p:nvPr>
            <p:ph sz="quarter" idx="1"/>
          </p:nvPr>
        </p:nvSpPr>
        <p:spPr>
          <a:xfrm>
            <a:off x="301625" y="1527175"/>
            <a:ext cx="8374063" cy="4572000"/>
          </a:xfrm>
        </p:spPr>
        <p:txBody>
          <a:bodyPr/>
          <a:lstStyle/>
          <a:p>
            <a:pPr eaLnBrk="1" hangingPunct="1">
              <a:defRPr/>
            </a:pPr>
            <a:r>
              <a:rPr lang="en-US" altLang="cs-CZ" dirty="0"/>
              <a:t>Lecturer: Josef Hynek    </a:t>
            </a:r>
            <a:r>
              <a:rPr lang="en-US" altLang="cs-CZ" sz="2400" dirty="0"/>
              <a:t> </a:t>
            </a:r>
            <a:r>
              <a:rPr lang="cs-CZ" altLang="cs-CZ" sz="2400" dirty="0"/>
              <a:t>        </a:t>
            </a:r>
            <a:r>
              <a:rPr lang="cs-CZ" altLang="cs-CZ" sz="2400" dirty="0">
                <a:solidFill>
                  <a:srgbClr val="0000CC"/>
                </a:solidFill>
              </a:rPr>
              <a:t>Josef.Hynek@uhk.cz</a:t>
            </a:r>
            <a:r>
              <a:rPr lang="cs-CZ" altLang="cs-CZ" sz="2400" dirty="0"/>
              <a:t> </a:t>
            </a:r>
          </a:p>
          <a:p>
            <a:pPr eaLnBrk="1" hangingPunct="1">
              <a:defRPr/>
            </a:pPr>
            <a:endParaRPr lang="en-US" altLang="cs-CZ" dirty="0"/>
          </a:p>
          <a:p>
            <a:pPr eaLnBrk="1" hangingPunct="1">
              <a:defRPr/>
            </a:pPr>
            <a:r>
              <a:rPr lang="en-US" altLang="cs-CZ" b="1" dirty="0"/>
              <a:t>Aim of the course: </a:t>
            </a:r>
            <a:endParaRPr lang="en-US" altLang="cs-CZ" dirty="0"/>
          </a:p>
          <a:p>
            <a:pPr>
              <a:defRPr/>
            </a:pPr>
            <a:r>
              <a:rPr lang="en-US" altLang="cs-CZ" sz="2200" dirty="0"/>
              <a:t>To make the students familiar with selected aspects of theoretical informatics in order to be prepared for their independent research activities in the area of applied informatics. The scope of the course reflects the fact, that some students did not acquire sufficient level of preliminary knowledge in this area during the</a:t>
            </a:r>
            <a:r>
              <a:rPr lang="cs-CZ" altLang="cs-CZ" sz="2200" dirty="0"/>
              <a:t>i</a:t>
            </a:r>
            <a:r>
              <a:rPr lang="en-US" altLang="cs-CZ" sz="2200" dirty="0"/>
              <a:t>r previous studies and so it is necessary to bring them into line with students who already passed some courses in theoretical informatics.</a:t>
            </a:r>
          </a:p>
          <a:p>
            <a:pPr marL="0" indent="0" eaLnBrk="1" hangingPunct="1">
              <a:buFont typeface="Wingdings 2" panose="05020102010507070707" pitchFamily="18" charset="2"/>
              <a:buNone/>
              <a:defRPr/>
            </a:pPr>
            <a:endParaRPr lang="en-US"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b="1">
                <a:solidFill>
                  <a:srgbClr val="002060"/>
                </a:solidFill>
              </a:rPr>
              <a:t>Syllabus:</a:t>
            </a:r>
            <a:endParaRPr lang="en-US" altLang="cs-CZ">
              <a:solidFill>
                <a:srgbClr val="002060"/>
              </a:solidFill>
            </a:endParaRPr>
          </a:p>
        </p:txBody>
      </p:sp>
      <p:sp>
        <p:nvSpPr>
          <p:cNvPr id="14339" name="Podnadpis 2"/>
          <p:cNvSpPr>
            <a:spLocks noGrp="1"/>
          </p:cNvSpPr>
          <p:nvPr>
            <p:ph sz="quarter" idx="1"/>
          </p:nvPr>
        </p:nvSpPr>
        <p:spPr>
          <a:xfrm>
            <a:off x="301625" y="1527175"/>
            <a:ext cx="8504238" cy="4854575"/>
          </a:xfrm>
        </p:spPr>
        <p:txBody>
          <a:bodyPr/>
          <a:lstStyle/>
          <a:p>
            <a:pPr>
              <a:defRPr/>
            </a:pPr>
            <a:r>
              <a:rPr lang="en-US" sz="2000" dirty="0"/>
              <a:t>Theory of formal languages (languages, Chomsky hierarchy, grammars and their utilization).</a:t>
            </a:r>
          </a:p>
          <a:p>
            <a:pPr marL="0" indent="0">
              <a:buFont typeface="Wingdings 2" panose="05020102010507070707" pitchFamily="18" charset="2"/>
              <a:buNone/>
              <a:defRPr/>
            </a:pPr>
            <a:endParaRPr lang="en-US" sz="2000" dirty="0"/>
          </a:p>
          <a:p>
            <a:pPr>
              <a:defRPr/>
            </a:pPr>
            <a:r>
              <a:rPr lang="en-US" sz="2000" dirty="0"/>
              <a:t>Theory of automata (finite automata, pushdown automata, Turing machines, relationships between various types of automata and grammar, Church-Turing thesis)</a:t>
            </a:r>
          </a:p>
          <a:p>
            <a:pPr>
              <a:defRPr/>
            </a:pPr>
            <a:endParaRPr lang="en-US" sz="2000" dirty="0"/>
          </a:p>
          <a:p>
            <a:pPr>
              <a:defRPr/>
            </a:pPr>
            <a:r>
              <a:rPr lang="en-US" sz="2000" dirty="0"/>
              <a:t>Theory of computability (decidable problems, universal Turing machine, the halting problem, undecidable problems and their implications, Gödel theorem, Turing machines with oracle) </a:t>
            </a:r>
          </a:p>
          <a:p>
            <a:pPr>
              <a:defRPr/>
            </a:pPr>
            <a:endParaRPr lang="en-US" sz="2000" dirty="0"/>
          </a:p>
          <a:p>
            <a:pPr>
              <a:defRPr/>
            </a:pPr>
            <a:r>
              <a:rPr lang="en-US" sz="2000" dirty="0"/>
              <a:t>Theory of complexity (time and space complexity, algorithm analysis, classes of complexity, NP-complexity, approximate solutions to hard problems)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en-US" altLang="cs-CZ" sz="3000" b="1">
                <a:solidFill>
                  <a:srgbClr val="002060"/>
                </a:solidFill>
              </a:rPr>
              <a:t>Reading list:</a:t>
            </a:r>
          </a:p>
        </p:txBody>
      </p:sp>
      <p:sp>
        <p:nvSpPr>
          <p:cNvPr id="15363" name="Podnadpis 2"/>
          <p:cNvSpPr>
            <a:spLocks noGrp="1"/>
          </p:cNvSpPr>
          <p:nvPr>
            <p:ph sz="quarter" idx="1"/>
          </p:nvPr>
        </p:nvSpPr>
        <p:spPr>
          <a:xfrm>
            <a:off x="250825" y="1527175"/>
            <a:ext cx="8569325" cy="4854575"/>
          </a:xfrm>
        </p:spPr>
        <p:txBody>
          <a:bodyPr/>
          <a:lstStyle/>
          <a:p>
            <a:pPr marL="514350" indent="-514350" eaLnBrk="1" hangingPunct="1">
              <a:spcAft>
                <a:spcPct val="20000"/>
              </a:spcAft>
              <a:buFont typeface="Georgia" pitchFamily="18" charset="0"/>
              <a:buAutoNum type="arabicPeriod"/>
              <a:defRPr/>
            </a:pPr>
            <a:r>
              <a:rPr lang="en-US" sz="1600" b="1" dirty="0" err="1"/>
              <a:t>Sipser</a:t>
            </a:r>
            <a:r>
              <a:rPr lang="en-US" sz="1600" b="1" dirty="0"/>
              <a:t>, M.: Introduction to the Theory of Computation Course Technology, </a:t>
            </a:r>
            <a:r>
              <a:rPr lang="cs-CZ" sz="1600" b="1" dirty="0"/>
              <a:t>3rd </a:t>
            </a:r>
            <a:r>
              <a:rPr lang="en-US" sz="1600" b="1" dirty="0"/>
              <a:t>Ed., </a:t>
            </a:r>
            <a:r>
              <a:rPr lang="cs-CZ" sz="1600" b="1" dirty="0" err="1"/>
              <a:t>Centage</a:t>
            </a:r>
            <a:r>
              <a:rPr lang="en-US" sz="1600" b="1" dirty="0"/>
              <a:t>, Boston, MA, 20</a:t>
            </a:r>
            <a:r>
              <a:rPr lang="cs-CZ" sz="1600" b="1" dirty="0"/>
              <a:t>1</a:t>
            </a:r>
            <a:r>
              <a:rPr lang="en-US" sz="1600" b="1"/>
              <a:t>4.</a:t>
            </a:r>
            <a:endParaRPr lang="cs-CZ" sz="1600" b="1" dirty="0"/>
          </a:p>
          <a:p>
            <a:pPr marL="514350" indent="-514350" eaLnBrk="1" hangingPunct="1">
              <a:spcAft>
                <a:spcPct val="20000"/>
              </a:spcAft>
              <a:buFont typeface="Georgia" pitchFamily="18" charset="0"/>
              <a:buAutoNum type="arabicPeriod"/>
              <a:defRPr/>
            </a:pPr>
            <a:endParaRPr lang="en-US" sz="1000" dirty="0"/>
          </a:p>
          <a:p>
            <a:pPr marL="514350" indent="-514350" eaLnBrk="1" hangingPunct="1">
              <a:spcAft>
                <a:spcPts val="600"/>
              </a:spcAft>
              <a:buFont typeface="Georgia" pitchFamily="18" charset="0"/>
              <a:buAutoNum type="arabicPeriod"/>
              <a:defRPr/>
            </a:pPr>
            <a:r>
              <a:rPr lang="en-US" sz="1600" dirty="0" err="1"/>
              <a:t>Cormen</a:t>
            </a:r>
            <a:r>
              <a:rPr lang="en-US" sz="1600" dirty="0"/>
              <a:t>, T. H., </a:t>
            </a:r>
            <a:r>
              <a:rPr lang="en-US" sz="1600" dirty="0" err="1"/>
              <a:t>Leiserson</a:t>
            </a:r>
            <a:r>
              <a:rPr lang="en-US" sz="1600" dirty="0"/>
              <a:t>, C.E., </a:t>
            </a:r>
            <a:r>
              <a:rPr lang="en-US" sz="1600" dirty="0" err="1"/>
              <a:t>Rivest</a:t>
            </a:r>
            <a:r>
              <a:rPr lang="en-US" sz="1600" dirty="0"/>
              <a:t>, R.L., Stein, C.: Introduction to Algorithms, (2nd Edition), MIT Press 2001.</a:t>
            </a:r>
            <a:endParaRPr lang="cs-CZ" sz="1600" dirty="0"/>
          </a:p>
          <a:p>
            <a:pPr marL="514350" indent="-514350" eaLnBrk="1" hangingPunct="1">
              <a:spcAft>
                <a:spcPts val="600"/>
              </a:spcAft>
              <a:buFont typeface="Georgia" pitchFamily="18" charset="0"/>
              <a:buAutoNum type="arabicPeriod"/>
              <a:defRPr/>
            </a:pPr>
            <a:r>
              <a:rPr lang="cs-CZ" sz="1600" dirty="0" err="1"/>
              <a:t>Goddard</a:t>
            </a:r>
            <a:r>
              <a:rPr lang="cs-CZ" sz="1600" dirty="0"/>
              <a:t>, W.: </a:t>
            </a:r>
            <a:r>
              <a:rPr lang="cs-CZ" sz="1600" dirty="0" err="1"/>
              <a:t>Introducing</a:t>
            </a:r>
            <a:r>
              <a:rPr lang="cs-CZ" sz="1600" dirty="0"/>
              <a:t> </a:t>
            </a:r>
            <a:r>
              <a:rPr lang="cs-CZ" sz="1600" dirty="0" err="1"/>
              <a:t>the</a:t>
            </a:r>
            <a:r>
              <a:rPr lang="cs-CZ" sz="1600" dirty="0"/>
              <a:t> </a:t>
            </a:r>
            <a:r>
              <a:rPr lang="cs-CZ" sz="1600" dirty="0" err="1"/>
              <a:t>Theory</a:t>
            </a:r>
            <a:r>
              <a:rPr lang="cs-CZ" sz="1600" dirty="0"/>
              <a:t> of </a:t>
            </a:r>
            <a:r>
              <a:rPr lang="cs-CZ" sz="1600" dirty="0" err="1"/>
              <a:t>Computation</a:t>
            </a:r>
            <a:r>
              <a:rPr lang="cs-CZ" sz="1600" dirty="0"/>
              <a:t>. </a:t>
            </a:r>
            <a:r>
              <a:rPr lang="cs-CZ" sz="1600" dirty="0" err="1"/>
              <a:t>Barlett</a:t>
            </a:r>
            <a:r>
              <a:rPr lang="cs-CZ" sz="1600" dirty="0"/>
              <a:t>, 2008.</a:t>
            </a:r>
          </a:p>
          <a:p>
            <a:pPr marL="514350" indent="-514350" eaLnBrk="1" hangingPunct="1">
              <a:spcAft>
                <a:spcPts val="600"/>
              </a:spcAft>
              <a:buFont typeface="Georgia" pitchFamily="18" charset="0"/>
              <a:buAutoNum type="arabicPeriod"/>
              <a:defRPr/>
            </a:pPr>
            <a:r>
              <a:rPr lang="en-US" sz="1600" i="1" dirty="0" err="1"/>
              <a:t>Jančar</a:t>
            </a:r>
            <a:r>
              <a:rPr lang="en-US" sz="1600" i="1" dirty="0"/>
              <a:t>, P., </a:t>
            </a:r>
            <a:r>
              <a:rPr lang="en-US" sz="1600" i="1" dirty="0" err="1"/>
              <a:t>Kot</a:t>
            </a:r>
            <a:r>
              <a:rPr lang="en-US" sz="1600" i="1" dirty="0"/>
              <a:t>, M., </a:t>
            </a:r>
            <a:r>
              <a:rPr lang="en-US" sz="1600" i="1" dirty="0" err="1"/>
              <a:t>Sawa</a:t>
            </a:r>
            <a:r>
              <a:rPr lang="en-US" sz="1600" i="1" dirty="0"/>
              <a:t>, Z.: </a:t>
            </a:r>
            <a:r>
              <a:rPr lang="en-US" sz="1600" i="1" dirty="0" err="1"/>
              <a:t>Teoretická</a:t>
            </a:r>
            <a:r>
              <a:rPr lang="en-US" sz="1600" i="1" dirty="0"/>
              <a:t> </a:t>
            </a:r>
            <a:r>
              <a:rPr lang="en-US" sz="1600" i="1" dirty="0" err="1"/>
              <a:t>informatika</a:t>
            </a:r>
            <a:r>
              <a:rPr lang="en-US" sz="1600" i="1" dirty="0"/>
              <a:t>. VŠB – </a:t>
            </a:r>
            <a:r>
              <a:rPr lang="en-US" sz="1600" i="1" dirty="0" err="1"/>
              <a:t>Technická</a:t>
            </a:r>
            <a:r>
              <a:rPr lang="en-US" sz="1600" i="1" dirty="0"/>
              <a:t> </a:t>
            </a:r>
            <a:r>
              <a:rPr lang="en-US" sz="1600" i="1" dirty="0" err="1"/>
              <a:t>univerzita</a:t>
            </a:r>
            <a:r>
              <a:rPr lang="en-US" sz="1600" i="1" dirty="0"/>
              <a:t> Ostrava, 2007. (in Czech only)</a:t>
            </a:r>
          </a:p>
          <a:p>
            <a:pPr marL="514350" indent="-514350" eaLnBrk="1" hangingPunct="1">
              <a:spcAft>
                <a:spcPts val="600"/>
              </a:spcAft>
              <a:buFont typeface="Georgia" pitchFamily="18" charset="0"/>
              <a:buAutoNum type="arabicPeriod"/>
              <a:defRPr/>
            </a:pPr>
            <a:r>
              <a:rPr lang="cs-CZ" sz="1600" dirty="0" err="1"/>
              <a:t>Linz</a:t>
            </a:r>
            <a:r>
              <a:rPr lang="cs-CZ" sz="1600" dirty="0"/>
              <a:t>, P.: </a:t>
            </a:r>
            <a:r>
              <a:rPr lang="cs-CZ" sz="1600" dirty="0" err="1"/>
              <a:t>An</a:t>
            </a:r>
            <a:r>
              <a:rPr lang="cs-CZ" sz="1600" dirty="0"/>
              <a:t> </a:t>
            </a:r>
            <a:r>
              <a:rPr lang="cs-CZ" sz="1600" dirty="0" err="1"/>
              <a:t>Introduction</a:t>
            </a:r>
            <a:r>
              <a:rPr lang="cs-CZ" sz="1600" dirty="0"/>
              <a:t> to </a:t>
            </a:r>
            <a:r>
              <a:rPr lang="cs-CZ" sz="1600" dirty="0" err="1"/>
              <a:t>Formal</a:t>
            </a:r>
            <a:r>
              <a:rPr lang="cs-CZ" sz="1600" dirty="0"/>
              <a:t> </a:t>
            </a:r>
            <a:r>
              <a:rPr lang="cs-CZ" sz="1600" dirty="0" err="1"/>
              <a:t>Languages</a:t>
            </a:r>
            <a:r>
              <a:rPr lang="cs-CZ" sz="1600" dirty="0"/>
              <a:t> and </a:t>
            </a:r>
            <a:r>
              <a:rPr lang="cs-CZ" sz="1600" dirty="0" err="1"/>
              <a:t>Automata</a:t>
            </a:r>
            <a:r>
              <a:rPr lang="cs-CZ" sz="1600" dirty="0"/>
              <a:t> 6th </a:t>
            </a:r>
            <a:r>
              <a:rPr lang="cs-CZ" sz="1600" dirty="0" err="1"/>
              <a:t>ed</a:t>
            </a:r>
            <a:r>
              <a:rPr lang="cs-CZ" sz="1600" dirty="0"/>
              <a:t>., Jones </a:t>
            </a:r>
            <a:r>
              <a:rPr lang="en-US" sz="1600" dirty="0"/>
              <a:t>&amp;</a:t>
            </a:r>
            <a:r>
              <a:rPr lang="cs-CZ" sz="1600" dirty="0"/>
              <a:t> </a:t>
            </a:r>
            <a:r>
              <a:rPr lang="cs-CZ" sz="1600" dirty="0" err="1"/>
              <a:t>Barlett</a:t>
            </a:r>
            <a:r>
              <a:rPr lang="cs-CZ" sz="1600" dirty="0"/>
              <a:t>, 2016.</a:t>
            </a:r>
          </a:p>
          <a:p>
            <a:pPr marL="514350" indent="-514350" eaLnBrk="1" hangingPunct="1">
              <a:spcAft>
                <a:spcPts val="600"/>
              </a:spcAft>
              <a:buFont typeface="Georgia" pitchFamily="18" charset="0"/>
              <a:buAutoNum type="arabicPeriod"/>
              <a:defRPr/>
            </a:pPr>
            <a:r>
              <a:rPr lang="cs-CZ" sz="1600" dirty="0"/>
              <a:t>Martin, C.: </a:t>
            </a:r>
            <a:r>
              <a:rPr lang="cs-CZ" sz="1600" dirty="0" err="1"/>
              <a:t>Introduction</a:t>
            </a:r>
            <a:r>
              <a:rPr lang="cs-CZ" sz="1600" dirty="0"/>
              <a:t> to </a:t>
            </a:r>
            <a:r>
              <a:rPr lang="cs-CZ" sz="1600" dirty="0" err="1"/>
              <a:t>Languages</a:t>
            </a:r>
            <a:r>
              <a:rPr lang="cs-CZ" sz="1600" dirty="0"/>
              <a:t> and </a:t>
            </a:r>
            <a:r>
              <a:rPr lang="cs-CZ" sz="1600" dirty="0" err="1"/>
              <a:t>the</a:t>
            </a:r>
            <a:r>
              <a:rPr lang="cs-CZ" sz="1600" dirty="0"/>
              <a:t> </a:t>
            </a:r>
            <a:r>
              <a:rPr lang="cs-CZ" sz="1600" dirty="0" err="1"/>
              <a:t>Theoryof</a:t>
            </a:r>
            <a:r>
              <a:rPr lang="cs-CZ" sz="1600" dirty="0"/>
              <a:t> </a:t>
            </a:r>
            <a:r>
              <a:rPr lang="cs-CZ" sz="1600" dirty="0" err="1"/>
              <a:t>Computation</a:t>
            </a:r>
            <a:r>
              <a:rPr lang="cs-CZ" sz="1600" dirty="0"/>
              <a:t>. 4th Ed. </a:t>
            </a:r>
            <a:r>
              <a:rPr lang="cs-CZ" sz="1600" dirty="0" err="1"/>
              <a:t>McGraw</a:t>
            </a:r>
            <a:r>
              <a:rPr lang="cs-CZ" sz="1600" dirty="0"/>
              <a:t> </a:t>
            </a:r>
            <a:r>
              <a:rPr lang="cs-CZ" sz="1600" dirty="0" err="1"/>
              <a:t>Hill</a:t>
            </a:r>
            <a:r>
              <a:rPr lang="cs-CZ" sz="1600" dirty="0"/>
              <a:t>, 2011.</a:t>
            </a:r>
          </a:p>
          <a:p>
            <a:pPr marL="514350" indent="-514350" eaLnBrk="1" hangingPunct="1">
              <a:spcAft>
                <a:spcPts val="600"/>
              </a:spcAft>
              <a:buFont typeface="Georgia" pitchFamily="18" charset="0"/>
              <a:buAutoNum type="arabicPeriod"/>
              <a:defRPr/>
            </a:pPr>
            <a:r>
              <a:rPr lang="cs-CZ" sz="1600" dirty="0" err="1"/>
              <a:t>Mitchell</a:t>
            </a:r>
            <a:r>
              <a:rPr lang="cs-CZ" sz="1600" dirty="0"/>
              <a:t>, M.: </a:t>
            </a:r>
            <a:r>
              <a:rPr lang="cs-CZ" sz="1600" dirty="0" err="1"/>
              <a:t>Complexity</a:t>
            </a:r>
            <a:r>
              <a:rPr lang="cs-CZ" sz="1600" dirty="0"/>
              <a:t>. A </a:t>
            </a:r>
            <a:r>
              <a:rPr lang="cs-CZ" sz="1600" dirty="0" err="1"/>
              <a:t>Guided</a:t>
            </a:r>
            <a:r>
              <a:rPr lang="cs-CZ" sz="1600" dirty="0"/>
              <a:t> Tour. Oxford </a:t>
            </a:r>
            <a:r>
              <a:rPr lang="cs-CZ" sz="1600" dirty="0" err="1"/>
              <a:t>Press</a:t>
            </a:r>
            <a:r>
              <a:rPr lang="cs-CZ" sz="1600" dirty="0"/>
              <a:t>, 2009.</a:t>
            </a:r>
            <a:endParaRPr lang="en-US" sz="1600" dirty="0"/>
          </a:p>
          <a:p>
            <a:pPr marL="514350" indent="-514350" eaLnBrk="1" hangingPunct="1">
              <a:spcAft>
                <a:spcPts val="600"/>
              </a:spcAft>
              <a:buFont typeface="Georgia" pitchFamily="18" charset="0"/>
              <a:buAutoNum type="arabicPeriod"/>
              <a:defRPr/>
            </a:pPr>
            <a:r>
              <a:rPr lang="cs-CZ" sz="1600" dirty="0" err="1"/>
              <a:t>Reus</a:t>
            </a:r>
            <a:r>
              <a:rPr lang="cs-CZ" sz="1600" dirty="0"/>
              <a:t>, B.: </a:t>
            </a:r>
            <a:r>
              <a:rPr lang="cs-CZ" sz="1600" dirty="0" err="1"/>
              <a:t>Limits</a:t>
            </a:r>
            <a:r>
              <a:rPr lang="cs-CZ" sz="1600" dirty="0"/>
              <a:t> of </a:t>
            </a:r>
            <a:r>
              <a:rPr lang="cs-CZ" sz="1600" dirty="0" err="1"/>
              <a:t>Computation</a:t>
            </a:r>
            <a:r>
              <a:rPr lang="cs-CZ" sz="1600" dirty="0"/>
              <a:t>. </a:t>
            </a:r>
            <a:r>
              <a:rPr lang="cs-CZ" sz="1600" dirty="0" err="1"/>
              <a:t>From</a:t>
            </a:r>
            <a:r>
              <a:rPr lang="cs-CZ" sz="1600" dirty="0"/>
              <a:t> a </a:t>
            </a:r>
            <a:r>
              <a:rPr lang="cs-CZ" sz="1600" dirty="0" err="1"/>
              <a:t>Programming</a:t>
            </a:r>
            <a:r>
              <a:rPr lang="cs-CZ" sz="1600" dirty="0"/>
              <a:t> </a:t>
            </a:r>
            <a:r>
              <a:rPr lang="cs-CZ" sz="1600" dirty="0" err="1"/>
              <a:t>Perspective</a:t>
            </a:r>
            <a:r>
              <a:rPr lang="cs-CZ" sz="1600" dirty="0"/>
              <a:t>. </a:t>
            </a:r>
            <a:r>
              <a:rPr lang="cs-CZ" sz="1600" dirty="0" err="1"/>
              <a:t>Springer</a:t>
            </a:r>
            <a:r>
              <a:rPr lang="cs-CZ" sz="1600" dirty="0"/>
              <a:t>, 2016.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en-US" altLang="cs-CZ" b="1">
                <a:solidFill>
                  <a:srgbClr val="002060"/>
                </a:solidFill>
              </a:rPr>
              <a:t>Organization of the course</a:t>
            </a:r>
            <a:endParaRPr lang="cs-CZ" altLang="cs-CZ" b="1">
              <a:solidFill>
                <a:srgbClr val="002060"/>
              </a:solidFill>
            </a:endParaRPr>
          </a:p>
        </p:txBody>
      </p:sp>
      <p:sp>
        <p:nvSpPr>
          <p:cNvPr id="16387" name="Podnadpis 2"/>
          <p:cNvSpPr>
            <a:spLocks noGrp="1"/>
          </p:cNvSpPr>
          <p:nvPr>
            <p:ph sz="quarter" idx="1"/>
          </p:nvPr>
        </p:nvSpPr>
        <p:spPr>
          <a:xfrm>
            <a:off x="301625" y="1527175"/>
            <a:ext cx="8504238" cy="4572000"/>
          </a:xfrm>
        </p:spPr>
        <p:txBody>
          <a:bodyPr/>
          <a:lstStyle/>
          <a:p>
            <a:pPr eaLnBrk="1" hangingPunct="1">
              <a:spcAft>
                <a:spcPts val="600"/>
              </a:spcAft>
              <a:defRPr/>
            </a:pPr>
            <a:r>
              <a:rPr lang="en-US" dirty="0"/>
              <a:t>Introductory meeting</a:t>
            </a:r>
            <a:endParaRPr lang="cs-CZ" dirty="0"/>
          </a:p>
          <a:p>
            <a:pPr eaLnBrk="1" hangingPunct="1">
              <a:spcAft>
                <a:spcPts val="600"/>
              </a:spcAft>
              <a:defRPr/>
            </a:pPr>
            <a:r>
              <a:rPr lang="en-US" dirty="0"/>
              <a:t>Reading &amp; independent work of students</a:t>
            </a:r>
            <a:endParaRPr lang="cs-CZ" dirty="0"/>
          </a:p>
          <a:p>
            <a:pPr eaLnBrk="1" hangingPunct="1">
              <a:defRPr/>
            </a:pPr>
            <a:r>
              <a:rPr lang="en-US" dirty="0"/>
              <a:t>Consultations – if needed</a:t>
            </a:r>
            <a:endParaRPr lang="cs-CZ" dirty="0"/>
          </a:p>
          <a:p>
            <a:pPr lvl="1" eaLnBrk="1" hangingPunct="1">
              <a:defRPr/>
            </a:pPr>
            <a:r>
              <a:rPr lang="cs-CZ" dirty="0">
                <a:solidFill>
                  <a:srgbClr val="0039AC"/>
                </a:solidFill>
                <a:hlinkClick r:id="rId2">
                  <a:extLst>
                    <a:ext uri="{A12FA001-AC4F-418D-AE19-62706E023703}">
                      <ahyp:hlinkClr xmlns:ahyp="http://schemas.microsoft.com/office/drawing/2018/hyperlinkcolor" val="tx"/>
                    </a:ext>
                  </a:extLst>
                </a:hlinkClick>
              </a:rPr>
              <a:t>Josef.Hynek@uhk.cz</a:t>
            </a:r>
            <a:endParaRPr lang="cs-CZ" dirty="0">
              <a:solidFill>
                <a:srgbClr val="0039AC"/>
              </a:solidFill>
            </a:endParaRPr>
          </a:p>
          <a:p>
            <a:pPr lvl="1" eaLnBrk="1" hangingPunct="1">
              <a:defRPr/>
            </a:pPr>
            <a:r>
              <a:rPr lang="en-US" dirty="0">
                <a:solidFill>
                  <a:schemeClr val="tx1">
                    <a:lumMod val="95000"/>
                    <a:lumOff val="5000"/>
                  </a:schemeClr>
                </a:solidFill>
              </a:rPr>
              <a:t>in person </a:t>
            </a:r>
            <a:r>
              <a:rPr lang="cs-CZ" dirty="0">
                <a:solidFill>
                  <a:schemeClr val="tx1">
                    <a:lumMod val="95000"/>
                    <a:lumOff val="5000"/>
                  </a:schemeClr>
                </a:solidFill>
              </a:rPr>
              <a:t>(</a:t>
            </a:r>
            <a:r>
              <a:rPr lang="en-US" dirty="0">
                <a:solidFill>
                  <a:schemeClr val="tx1">
                    <a:lumMod val="95000"/>
                    <a:lumOff val="5000"/>
                  </a:schemeClr>
                </a:solidFill>
              </a:rPr>
              <a:t>prior arrangement is needed</a:t>
            </a:r>
            <a:r>
              <a:rPr lang="cs-CZ" dirty="0">
                <a:solidFill>
                  <a:schemeClr val="tx1">
                    <a:lumMod val="95000"/>
                    <a:lumOff val="5000"/>
                  </a:schemeClr>
                </a:solidFill>
              </a:rPr>
              <a:t>)</a:t>
            </a:r>
          </a:p>
          <a:p>
            <a:pPr lvl="1" eaLnBrk="1" hangingPunct="1">
              <a:buFont typeface="Wingdings" panose="05000000000000000000" pitchFamily="2" charset="2"/>
              <a:buNone/>
              <a:defRPr/>
            </a:pPr>
            <a:endParaRPr lang="cs-CZ" dirty="0"/>
          </a:p>
          <a:p>
            <a:pPr eaLnBrk="1" hangingPunct="1">
              <a:spcAft>
                <a:spcPts val="600"/>
              </a:spcAft>
              <a:defRPr/>
            </a:pPr>
            <a:r>
              <a:rPr lang="en-US" dirty="0"/>
              <a:t>Preparation of your coursework (paper) </a:t>
            </a:r>
            <a:endParaRPr lang="cs-CZ" dirty="0"/>
          </a:p>
          <a:p>
            <a:pPr eaLnBrk="1" hangingPunct="1">
              <a:spcAft>
                <a:spcPts val="600"/>
              </a:spcAft>
              <a:defRPr/>
            </a:pPr>
            <a:r>
              <a:rPr lang="en-US" dirty="0"/>
              <a:t>Examination</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en-US" altLang="cs-CZ" b="1">
                <a:solidFill>
                  <a:srgbClr val="002060"/>
                </a:solidFill>
              </a:rPr>
              <a:t>Coursework (paper)</a:t>
            </a:r>
            <a:endParaRPr lang="cs-CZ" altLang="cs-CZ" b="1">
              <a:solidFill>
                <a:srgbClr val="002060"/>
              </a:solidFill>
            </a:endParaRPr>
          </a:p>
        </p:txBody>
      </p:sp>
      <p:sp>
        <p:nvSpPr>
          <p:cNvPr id="18435" name="Podnadpis 2"/>
          <p:cNvSpPr>
            <a:spLocks noGrp="1"/>
          </p:cNvSpPr>
          <p:nvPr>
            <p:ph sz="quarter" idx="1"/>
          </p:nvPr>
        </p:nvSpPr>
        <p:spPr>
          <a:xfrm>
            <a:off x="301625" y="1527175"/>
            <a:ext cx="8591550" cy="4572000"/>
          </a:xfrm>
        </p:spPr>
        <p:txBody>
          <a:bodyPr/>
          <a:lstStyle/>
          <a:p>
            <a:pPr eaLnBrk="1" hangingPunct="1">
              <a:spcAft>
                <a:spcPts val="3000"/>
              </a:spcAft>
            </a:pPr>
            <a:r>
              <a:rPr lang="en-US" altLang="cs-CZ" sz="2400" b="1" dirty="0"/>
              <a:t>Topic</a:t>
            </a:r>
            <a:r>
              <a:rPr lang="en-US" altLang="cs-CZ" sz="2400" dirty="0"/>
              <a:t>: focused on specific aspects of theoretical informatics related to the subject of your dissertation (or related to some area of your interest if you are unable to find any relationship to your dissertation) </a:t>
            </a:r>
            <a:endParaRPr lang="cs-CZ" altLang="cs-CZ" sz="2400" dirty="0"/>
          </a:p>
          <a:p>
            <a:pPr eaLnBrk="1" hangingPunct="1">
              <a:spcAft>
                <a:spcPts val="3000"/>
              </a:spcAft>
            </a:pPr>
            <a:r>
              <a:rPr lang="en-US" altLang="cs-CZ" sz="2400" b="1" dirty="0"/>
              <a:t>Length</a:t>
            </a:r>
            <a:r>
              <a:rPr lang="en-US" altLang="cs-CZ" sz="2400" dirty="0"/>
              <a:t>: 3000 words approximately</a:t>
            </a:r>
          </a:p>
          <a:p>
            <a:pPr eaLnBrk="1" hangingPunct="1">
              <a:spcAft>
                <a:spcPts val="3000"/>
              </a:spcAft>
            </a:pPr>
            <a:r>
              <a:rPr lang="en-US" altLang="cs-CZ" sz="2400" b="1" dirty="0"/>
              <a:t>Format</a:t>
            </a:r>
            <a:r>
              <a:rPr lang="en-US" altLang="cs-CZ" sz="2400" dirty="0"/>
              <a:t>: “common” conference/journal paper (Word, PDF)</a:t>
            </a:r>
            <a:endParaRPr lang="cs-CZ" altLang="cs-CZ" sz="2400" dirty="0"/>
          </a:p>
          <a:p>
            <a:pPr eaLnBrk="1" hangingPunct="1">
              <a:spcAft>
                <a:spcPts val="3000"/>
              </a:spcAft>
            </a:pPr>
            <a:r>
              <a:rPr lang="en-US" altLang="cs-CZ" sz="2400" b="1" dirty="0"/>
              <a:t>Language:</a:t>
            </a:r>
            <a:r>
              <a:rPr lang="en-US" altLang="cs-CZ" sz="2400" dirty="0"/>
              <a:t> English</a:t>
            </a:r>
            <a:r>
              <a:rPr lang="cs-CZ" altLang="cs-CZ" sz="2400" dirty="0"/>
              <a:t> </a:t>
            </a:r>
            <a:r>
              <a:rPr lang="cs-CZ" altLang="cs-CZ" sz="2400" dirty="0" err="1"/>
              <a:t>or</a:t>
            </a:r>
            <a:r>
              <a:rPr lang="en-US" altLang="cs-CZ" sz="2400" dirty="0"/>
              <a:t> Czech</a:t>
            </a:r>
          </a:p>
        </p:txBody>
      </p:sp>
    </p:spTree>
    <p:extLst>
      <p:ext uri="{BB962C8B-B14F-4D97-AF65-F5344CB8AC3E}">
        <p14:creationId xmlns:p14="http://schemas.microsoft.com/office/powerpoint/2010/main" val="1934284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en-US" altLang="cs-CZ" b="1">
                <a:solidFill>
                  <a:srgbClr val="002060"/>
                </a:solidFill>
              </a:rPr>
              <a:t>Coursework (paper)</a:t>
            </a:r>
            <a:endParaRPr lang="cs-CZ" altLang="cs-CZ" b="1">
              <a:solidFill>
                <a:srgbClr val="002060"/>
              </a:solidFill>
            </a:endParaRPr>
          </a:p>
        </p:txBody>
      </p:sp>
      <p:sp>
        <p:nvSpPr>
          <p:cNvPr id="18435" name="Podnadpis 2"/>
          <p:cNvSpPr>
            <a:spLocks noGrp="1"/>
          </p:cNvSpPr>
          <p:nvPr>
            <p:ph sz="quarter" idx="1"/>
          </p:nvPr>
        </p:nvSpPr>
        <p:spPr>
          <a:xfrm>
            <a:off x="301625" y="1527175"/>
            <a:ext cx="8591550" cy="4572000"/>
          </a:xfrm>
        </p:spPr>
        <p:txBody>
          <a:bodyPr/>
          <a:lstStyle/>
          <a:p>
            <a:pPr eaLnBrk="1" hangingPunct="1">
              <a:spcBef>
                <a:spcPts val="3000"/>
              </a:spcBef>
              <a:spcAft>
                <a:spcPts val="600"/>
              </a:spcAft>
            </a:pPr>
            <a:r>
              <a:rPr lang="en-US" altLang="cs-CZ" sz="2400" b="1" dirty="0"/>
              <a:t>Submission:</a:t>
            </a:r>
            <a:r>
              <a:rPr lang="en-US" altLang="cs-CZ" sz="2400" dirty="0"/>
              <a:t> by e-mail (</a:t>
            </a:r>
            <a:r>
              <a:rPr lang="en-US" altLang="cs-CZ" sz="2400" dirty="0">
                <a:solidFill>
                  <a:srgbClr val="0000CC"/>
                </a:solidFill>
              </a:rPr>
              <a:t>Josef.Hynek@uhk.cz</a:t>
            </a:r>
            <a:r>
              <a:rPr lang="en-US" altLang="cs-CZ" sz="2400" dirty="0"/>
              <a:t> )</a:t>
            </a:r>
          </a:p>
          <a:p>
            <a:pPr eaLnBrk="1" hangingPunct="1">
              <a:spcBef>
                <a:spcPts val="3000"/>
              </a:spcBef>
              <a:spcAft>
                <a:spcPts val="600"/>
              </a:spcAft>
            </a:pPr>
            <a:r>
              <a:rPr lang="en-US" altLang="cs-CZ" sz="2400" b="1" dirty="0"/>
              <a:t>Deadline</a:t>
            </a:r>
            <a:r>
              <a:rPr lang="en-US" altLang="cs-CZ" sz="2400" dirty="0"/>
              <a:t>:</a:t>
            </a:r>
            <a:endParaRPr lang="cs-CZ" altLang="cs-CZ" sz="2400" dirty="0"/>
          </a:p>
          <a:p>
            <a:pPr marL="593725" lvl="2" indent="0" eaLnBrk="1" hangingPunct="1">
              <a:spcBef>
                <a:spcPts val="600"/>
              </a:spcBef>
              <a:spcAft>
                <a:spcPts val="600"/>
              </a:spcAft>
              <a:buNone/>
            </a:pPr>
            <a:r>
              <a:rPr lang="cs-CZ" altLang="cs-CZ" sz="2400" b="1" dirty="0">
                <a:solidFill>
                  <a:srgbClr val="0000CC"/>
                </a:solidFill>
                <a:latin typeface="Comenia Serif" panose="02000503000000020004" pitchFamily="50" charset="-18"/>
              </a:rPr>
              <a:t>		19. 1. 2024  </a:t>
            </a:r>
            <a:r>
              <a:rPr lang="cs-CZ" altLang="cs-CZ" sz="2400" dirty="0">
                <a:latin typeface="Comenia Serif" panose="02000503000000020004" pitchFamily="50" charset="-18"/>
              </a:rPr>
              <a:t>(</a:t>
            </a:r>
            <a:r>
              <a:rPr lang="cs-CZ" altLang="cs-CZ" sz="2400" dirty="0" err="1">
                <a:latin typeface="Comenia Serif" panose="02000503000000020004" pitchFamily="50" charset="-18"/>
              </a:rPr>
              <a:t>winter</a:t>
            </a:r>
            <a:r>
              <a:rPr lang="cs-CZ" altLang="cs-CZ" sz="2400" dirty="0">
                <a:latin typeface="Comenia Serif" panose="02000503000000020004" pitchFamily="50" charset="-18"/>
              </a:rPr>
              <a:t> term)</a:t>
            </a:r>
          </a:p>
          <a:p>
            <a:pPr marL="593725" lvl="2" indent="0" eaLnBrk="1" hangingPunct="1">
              <a:spcBef>
                <a:spcPts val="600"/>
              </a:spcBef>
              <a:spcAft>
                <a:spcPts val="600"/>
              </a:spcAft>
              <a:buNone/>
            </a:pPr>
            <a:r>
              <a:rPr lang="cs-CZ" altLang="cs-CZ" sz="2400" b="1" dirty="0">
                <a:solidFill>
                  <a:srgbClr val="0000CC"/>
                </a:solidFill>
                <a:latin typeface="Comenia Serif" panose="02000503000000020004" pitchFamily="50" charset="-18"/>
              </a:rPr>
              <a:t>		 3. 6. 2024 </a:t>
            </a:r>
            <a:r>
              <a:rPr lang="cs-CZ" altLang="cs-CZ" sz="2400" dirty="0">
                <a:latin typeface="Comenia Serif" panose="02000503000000020004" pitchFamily="50" charset="-18"/>
              </a:rPr>
              <a:t>(</a:t>
            </a:r>
            <a:r>
              <a:rPr lang="cs-CZ" altLang="cs-CZ" sz="2400" dirty="0" err="1">
                <a:latin typeface="Comenia Serif" panose="02000503000000020004" pitchFamily="50" charset="-18"/>
              </a:rPr>
              <a:t>summer</a:t>
            </a:r>
            <a:r>
              <a:rPr lang="cs-CZ" altLang="cs-CZ" sz="2400" dirty="0">
                <a:latin typeface="Comenia Serif" panose="02000503000000020004" pitchFamily="50" charset="-18"/>
              </a:rPr>
              <a:t> term)</a:t>
            </a:r>
          </a:p>
          <a:p>
            <a:pPr eaLnBrk="1" hangingPunct="1">
              <a:spcBef>
                <a:spcPts val="3000"/>
              </a:spcBef>
              <a:spcAft>
                <a:spcPts val="600"/>
              </a:spcAft>
            </a:pPr>
            <a:r>
              <a:rPr lang="en-US" altLang="cs-CZ" sz="2400" b="1" dirty="0"/>
              <a:t>Thereafter</a:t>
            </a:r>
            <a:r>
              <a:rPr lang="en-US" altLang="cs-CZ" sz="2400" dirty="0"/>
              <a:t>: I will need approximately two weeks to read it and then (if it is ok) you will be invited for oral exam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en-US" altLang="cs-CZ" sz="3000" b="1">
                <a:solidFill>
                  <a:srgbClr val="002060"/>
                </a:solidFill>
              </a:rPr>
              <a:t>Examination</a:t>
            </a:r>
            <a:endParaRPr lang="cs-CZ" altLang="cs-CZ" sz="3000" b="1">
              <a:solidFill>
                <a:srgbClr val="002060"/>
              </a:solidFill>
            </a:endParaRPr>
          </a:p>
        </p:txBody>
      </p:sp>
      <p:sp>
        <p:nvSpPr>
          <p:cNvPr id="17411" name="Podnadpis 2"/>
          <p:cNvSpPr>
            <a:spLocks noGrp="1"/>
          </p:cNvSpPr>
          <p:nvPr>
            <p:ph sz="quarter" idx="1"/>
          </p:nvPr>
        </p:nvSpPr>
        <p:spPr>
          <a:xfrm>
            <a:off x="301625" y="1527175"/>
            <a:ext cx="8504238" cy="4572000"/>
          </a:xfrm>
        </p:spPr>
        <p:txBody>
          <a:bodyPr/>
          <a:lstStyle/>
          <a:p>
            <a:pPr marL="0" indent="0" eaLnBrk="1" hangingPunct="1">
              <a:spcAft>
                <a:spcPts val="1200"/>
              </a:spcAft>
              <a:buFont typeface="Wingdings 2" panose="05020102010507070707" pitchFamily="18" charset="2"/>
              <a:buNone/>
              <a:defRPr/>
            </a:pPr>
            <a:r>
              <a:rPr lang="en-US" sz="2800" b="1" dirty="0"/>
              <a:t>Examination comprises of two parts: </a:t>
            </a:r>
          </a:p>
          <a:p>
            <a:pPr eaLnBrk="1" hangingPunct="1">
              <a:spcAft>
                <a:spcPts val="1200"/>
              </a:spcAft>
              <a:defRPr/>
            </a:pPr>
            <a:r>
              <a:rPr lang="en-US" sz="2800" dirty="0"/>
              <a:t>First of all, we will discuss </a:t>
            </a:r>
            <a:r>
              <a:rPr lang="en-US" sz="2800" u="sng" dirty="0"/>
              <a:t>your paper </a:t>
            </a:r>
          </a:p>
          <a:p>
            <a:pPr eaLnBrk="1" hangingPunct="1">
              <a:spcAft>
                <a:spcPts val="1200"/>
              </a:spcAft>
              <a:defRPr/>
            </a:pPr>
            <a:r>
              <a:rPr lang="en-US" sz="2800" dirty="0"/>
              <a:t>Secondly, </a:t>
            </a:r>
            <a:r>
              <a:rPr lang="en-US" sz="2800" u="sng" dirty="0"/>
              <a:t>your knowledge</a:t>
            </a:r>
            <a:r>
              <a:rPr lang="en-US" sz="2800" dirty="0"/>
              <a:t> of theoretical informatics will be assessed in the areas  of </a:t>
            </a:r>
          </a:p>
          <a:p>
            <a:pPr lvl="1" eaLnBrk="1" hangingPunct="1">
              <a:spcAft>
                <a:spcPts val="1200"/>
              </a:spcAft>
              <a:defRPr/>
            </a:pPr>
            <a:r>
              <a:rPr lang="en-GB" sz="2400" dirty="0">
                <a:solidFill>
                  <a:schemeClr val="tx1">
                    <a:lumMod val="95000"/>
                    <a:lumOff val="5000"/>
                  </a:schemeClr>
                </a:solidFill>
              </a:rPr>
              <a:t>theory of automata and formal languages</a:t>
            </a:r>
            <a:endParaRPr lang="cs-CZ" sz="2400" dirty="0">
              <a:solidFill>
                <a:schemeClr val="tx1">
                  <a:lumMod val="95000"/>
                  <a:lumOff val="5000"/>
                </a:schemeClr>
              </a:solidFill>
            </a:endParaRPr>
          </a:p>
          <a:p>
            <a:pPr lvl="1" eaLnBrk="1" hangingPunct="1">
              <a:spcAft>
                <a:spcPts val="1200"/>
              </a:spcAft>
              <a:defRPr/>
            </a:pPr>
            <a:r>
              <a:rPr lang="en-GB" sz="2400" dirty="0">
                <a:solidFill>
                  <a:schemeClr val="tx1">
                    <a:lumMod val="95000"/>
                    <a:lumOff val="5000"/>
                  </a:schemeClr>
                </a:solidFill>
              </a:rPr>
              <a:t>theory of computability</a:t>
            </a:r>
            <a:endParaRPr lang="cs-CZ" sz="2400" dirty="0">
              <a:solidFill>
                <a:schemeClr val="tx1">
                  <a:lumMod val="95000"/>
                  <a:lumOff val="5000"/>
                </a:schemeClr>
              </a:solidFill>
            </a:endParaRPr>
          </a:p>
          <a:p>
            <a:pPr lvl="1" eaLnBrk="1" hangingPunct="1">
              <a:spcAft>
                <a:spcPts val="1200"/>
              </a:spcAft>
              <a:defRPr/>
            </a:pPr>
            <a:r>
              <a:rPr lang="en-GB" sz="2400" dirty="0">
                <a:solidFill>
                  <a:schemeClr val="tx1">
                    <a:lumMod val="95000"/>
                    <a:lumOff val="5000"/>
                  </a:schemeClr>
                </a:solidFill>
              </a:rPr>
              <a:t>and theory of complexity </a:t>
            </a:r>
          </a:p>
          <a:p>
            <a:pPr lvl="1" eaLnBrk="1" hangingPunct="1">
              <a:spcAft>
                <a:spcPts val="1200"/>
              </a:spcAft>
              <a:defRPr/>
            </a:pPr>
            <a:r>
              <a:rPr lang="en-GB" sz="2400" i="1" dirty="0">
                <a:solidFill>
                  <a:schemeClr val="tx1"/>
                </a:solidFill>
              </a:rPr>
              <a:t>The scope is given by the recommended textbook </a:t>
            </a:r>
            <a:endParaRPr lang="cs-CZ" sz="2400" i="1" dirty="0">
              <a:solidFill>
                <a:schemeClr val="tx1"/>
              </a:solidFill>
            </a:endParaRPr>
          </a:p>
          <a:p>
            <a:pPr marL="274638" lvl="1" indent="0" eaLnBrk="1" hangingPunct="1">
              <a:spcAft>
                <a:spcPts val="1200"/>
              </a:spcAft>
              <a:buFont typeface="Wingdings" panose="05000000000000000000" pitchFamily="2" charset="2"/>
              <a:buNone/>
              <a:defRPr/>
            </a:pPr>
            <a:endParaRPr lang="cs-CZ" sz="2400" dirty="0">
              <a:solidFill>
                <a:schemeClr val="tx1">
                  <a:lumMod val="95000"/>
                  <a:lumOff val="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311150" y="260350"/>
            <a:ext cx="8534400" cy="758825"/>
          </a:xfrm>
        </p:spPr>
        <p:txBody>
          <a:bodyPr/>
          <a:lstStyle/>
          <a:p>
            <a:pPr eaLnBrk="1" hangingPunct="1"/>
            <a:r>
              <a:rPr lang="en-US" altLang="cs-CZ" b="1">
                <a:solidFill>
                  <a:srgbClr val="002060"/>
                </a:solidFill>
              </a:rPr>
              <a:t>Theoretical  informatics II</a:t>
            </a:r>
            <a:endParaRPr lang="en-US" altLang="cs-CZ">
              <a:solidFill>
                <a:srgbClr val="002060"/>
              </a:solidFill>
            </a:endParaRPr>
          </a:p>
        </p:txBody>
      </p:sp>
      <p:sp>
        <p:nvSpPr>
          <p:cNvPr id="20483" name="Podnadpis 2"/>
          <p:cNvSpPr>
            <a:spLocks noGrp="1"/>
          </p:cNvSpPr>
          <p:nvPr>
            <p:ph sz="quarter" idx="1"/>
          </p:nvPr>
        </p:nvSpPr>
        <p:spPr>
          <a:xfrm>
            <a:off x="301625" y="1527175"/>
            <a:ext cx="8504238" cy="4572000"/>
          </a:xfrm>
        </p:spPr>
        <p:txBody>
          <a:bodyPr/>
          <a:lstStyle/>
          <a:p>
            <a:pPr marL="0" indent="0" eaLnBrk="1" hangingPunct="1">
              <a:buFont typeface="Wingdings 2" panose="05020102010507070707" pitchFamily="18" charset="2"/>
              <a:buNone/>
            </a:pPr>
            <a:endParaRPr lang="en-US" altLang="cs-CZ" b="1"/>
          </a:p>
          <a:p>
            <a:pPr marL="0" indent="0" eaLnBrk="1" hangingPunct="1">
              <a:buFont typeface="Wingdings 2" panose="05020102010507070707" pitchFamily="18" charset="2"/>
              <a:buNone/>
            </a:pPr>
            <a:endParaRPr lang="en-US" altLang="cs-CZ" b="1"/>
          </a:p>
          <a:p>
            <a:pPr marL="0" indent="0" eaLnBrk="1" hangingPunct="1">
              <a:buFont typeface="Wingdings 2" panose="05020102010507070707" pitchFamily="18" charset="2"/>
              <a:buNone/>
            </a:pPr>
            <a:endParaRPr lang="en-US" altLang="cs-CZ" b="1"/>
          </a:p>
          <a:p>
            <a:pPr marL="0" indent="0" algn="ctr" eaLnBrk="1" hangingPunct="1">
              <a:buFont typeface="Wingdings 2" panose="05020102010507070707" pitchFamily="18" charset="2"/>
              <a:buNone/>
            </a:pPr>
            <a:r>
              <a:rPr lang="en-US" altLang="cs-CZ" sz="6000" b="1">
                <a:solidFill>
                  <a:srgbClr val="002060"/>
                </a:solidFill>
              </a:rPr>
              <a:t>Your questions?</a:t>
            </a:r>
          </a:p>
          <a:p>
            <a:pPr marL="0" indent="0" eaLnBrk="1" hangingPunct="1">
              <a:buFont typeface="Wingdings 2" panose="05020102010507070707" pitchFamily="18" charset="2"/>
              <a:buNone/>
            </a:pPr>
            <a:endParaRPr lang="cs-CZ" altLang="cs-CZ" b="1"/>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291</TotalTime>
  <Words>614</Words>
  <Application>Microsoft Office PowerPoint</Application>
  <PresentationFormat>Předvádění na obrazovce (4:3)</PresentationFormat>
  <Paragraphs>66</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Comenia Serif</vt:lpstr>
      <vt:lpstr>Georgia</vt:lpstr>
      <vt:lpstr>Wingdings</vt:lpstr>
      <vt:lpstr>Wingdings 2</vt:lpstr>
      <vt:lpstr>Administrativní</vt:lpstr>
      <vt:lpstr>Theoretical  informatics II</vt:lpstr>
      <vt:lpstr>Theoretical  informatics II</vt:lpstr>
      <vt:lpstr>Syllabus:</vt:lpstr>
      <vt:lpstr>Reading list:</vt:lpstr>
      <vt:lpstr>Organization of the course</vt:lpstr>
      <vt:lpstr>Coursework (paper)</vt:lpstr>
      <vt:lpstr>Coursework (paper)</vt:lpstr>
      <vt:lpstr>Examination</vt:lpstr>
      <vt:lpstr>Theoretical  informatics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Teoretická informatika</dc:title>
  <dc:creator>Hynek</dc:creator>
  <cp:lastModifiedBy>Hynek Josef</cp:lastModifiedBy>
  <cp:revision>72</cp:revision>
  <dcterms:created xsi:type="dcterms:W3CDTF">2008-02-10T10:12:05Z</dcterms:created>
  <dcterms:modified xsi:type="dcterms:W3CDTF">2023-10-12T12:33:12Z</dcterms:modified>
</cp:coreProperties>
</file>