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handoutMasterIdLst>
    <p:handoutMasterId r:id="rId46"/>
  </p:handoutMasterIdLst>
  <p:sldIdLst>
    <p:sldId id="495" r:id="rId2"/>
    <p:sldId id="509" r:id="rId3"/>
    <p:sldId id="510" r:id="rId4"/>
    <p:sldId id="511" r:id="rId5"/>
    <p:sldId id="513" r:id="rId6"/>
    <p:sldId id="514" r:id="rId7"/>
    <p:sldId id="515" r:id="rId8"/>
    <p:sldId id="512" r:id="rId9"/>
    <p:sldId id="517" r:id="rId10"/>
    <p:sldId id="516" r:id="rId11"/>
    <p:sldId id="518" r:id="rId12"/>
    <p:sldId id="519" r:id="rId13"/>
    <p:sldId id="520" r:id="rId14"/>
    <p:sldId id="521" r:id="rId15"/>
    <p:sldId id="522" r:id="rId16"/>
    <p:sldId id="550" r:id="rId17"/>
    <p:sldId id="551" r:id="rId18"/>
    <p:sldId id="552" r:id="rId19"/>
    <p:sldId id="553" r:id="rId20"/>
    <p:sldId id="554" r:id="rId21"/>
    <p:sldId id="555" r:id="rId22"/>
    <p:sldId id="556" r:id="rId23"/>
    <p:sldId id="557" r:id="rId24"/>
    <p:sldId id="558" r:id="rId25"/>
    <p:sldId id="559" r:id="rId26"/>
    <p:sldId id="560" r:id="rId27"/>
    <p:sldId id="562" r:id="rId28"/>
    <p:sldId id="563" r:id="rId29"/>
    <p:sldId id="564" r:id="rId30"/>
    <p:sldId id="565" r:id="rId31"/>
    <p:sldId id="527" r:id="rId32"/>
    <p:sldId id="526" r:id="rId33"/>
    <p:sldId id="531" r:id="rId34"/>
    <p:sldId id="532" r:id="rId35"/>
    <p:sldId id="528" r:id="rId36"/>
    <p:sldId id="529" r:id="rId37"/>
    <p:sldId id="530" r:id="rId38"/>
    <p:sldId id="533" r:id="rId39"/>
    <p:sldId id="534" r:id="rId40"/>
    <p:sldId id="535" r:id="rId41"/>
    <p:sldId id="567" r:id="rId42"/>
    <p:sldId id="566" r:id="rId43"/>
    <p:sldId id="568" r:id="rId4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02E8"/>
    <a:srgbClr val="0000CC"/>
    <a:srgbClr val="00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7C2C59E-F846-4BF1-BD6C-7FD348A47F43}" type="datetimeFigureOut">
              <a:rPr lang="cs-CZ"/>
              <a:pPr>
                <a:defRPr/>
              </a:pPr>
              <a:t>06.12.2022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7085F5-72EB-41F9-8278-50655BECC6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1935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8EF65D2-B448-4418-8178-7CAE20B874FC}" type="datetimeFigureOut">
              <a:rPr lang="cs-CZ"/>
              <a:pPr>
                <a:defRPr/>
              </a:pPr>
              <a:t>06.12.2022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6BF233F-F421-4F63-8FB6-F712DD6345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929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25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a 27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8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A0F66-83A7-4D5A-AD66-0FB7547D0ABE}" type="datetimeFigureOut">
              <a:rPr lang="cs-CZ"/>
              <a:pPr>
                <a:defRPr/>
              </a:pPr>
              <a:t>06.12.2022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D15048-986C-4457-9BBE-1D159F5D38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5239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FF3A8-9A2F-4543-A9C2-ACC02AF97CD9}" type="datetimeFigureOut">
              <a:rPr lang="cs-CZ"/>
              <a:pPr>
                <a:defRPr/>
              </a:pPr>
              <a:t>06.12.2022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3FB19B-99CC-4400-B3E3-257FEDB35C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3606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ovací čára 26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27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28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92D46D-D40D-4EF6-AD76-AFC9BA254B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02A54-AA28-419E-880F-819F6B6CCB0B}" type="datetimeFigureOut">
              <a:rPr lang="cs-CZ"/>
              <a:pPr>
                <a:defRPr/>
              </a:pPr>
              <a:t>06.12.2022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411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C904F-0DB1-437C-A31A-BD279BF36826}" type="datetimeFigureOut">
              <a:rPr lang="cs-CZ"/>
              <a:pPr>
                <a:defRPr/>
              </a:pPr>
              <a:t>06.12.2022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084723-CB44-476E-9850-6D0731270D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782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8" name="Obdélník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ovací čára 28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a 2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E5C4-620D-4DD9-BE55-A3FE95D659E3}" type="datetimeFigureOut">
              <a:rPr lang="cs-CZ"/>
              <a:pPr>
                <a:defRPr/>
              </a:pPr>
              <a:t>06.12.2022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4AD51D-C544-4A02-B49D-B5325F5D3B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2653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CFD2A-5F4D-455C-91AD-70C90DE0A709}" type="datetimeFigureOut">
              <a:rPr lang="cs-CZ"/>
              <a:pPr>
                <a:defRPr/>
              </a:pPr>
              <a:t>06.12.2022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E2E3F2-29B2-437A-9078-1CBE66A2C8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2317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bdélník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1" name="Obdélník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27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Elipsa 2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3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5C8D-B897-4F59-8E95-41213992C1CD}" type="datetimeFigureOut">
              <a:rPr lang="cs-CZ"/>
              <a:pPr>
                <a:defRPr/>
              </a:pPr>
              <a:t>06.12.2022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1DEBD2-A7F0-470C-AAB9-AC7E550D306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3875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735DC-2BE3-4BAC-989C-A77A790D3B63}" type="datetimeFigureOut">
              <a:rPr lang="cs-CZ"/>
              <a:pPr>
                <a:defRPr/>
              </a:pPr>
              <a:t>06.12.2022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D59B04-E04C-4F38-A5DC-56500E1466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157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3" name="Obdélník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4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5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DF1A4-0F38-42E3-AC49-6D09D99846F5}" type="datetimeFigureOut">
              <a:rPr lang="cs-CZ"/>
              <a:pPr>
                <a:defRPr/>
              </a:pPr>
              <a:t>06.12.2022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F48B94-B287-431A-8DC9-D78B77D7F5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14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8" name="Obdélník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ovací čára 27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a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9699D3-0553-4176-8C4D-A21A4D4172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D2491-F7FC-465A-A289-F1A861A4C0E8}" type="datetimeFigureOut">
              <a:rPr lang="cs-CZ"/>
              <a:pPr>
                <a:defRPr/>
              </a:pPr>
              <a:t>06.12.2022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942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7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8" name="Obdélník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a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E89CEB-1412-46CF-87B7-DE54E07239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226BF-2689-42C7-ACA2-B7922F281769}" type="datetimeFigureOut">
              <a:rPr lang="cs-CZ"/>
              <a:pPr>
                <a:defRPr/>
              </a:pPr>
              <a:t>06.12.2022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5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27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2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102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>
              <a:latin typeface="Georgia" pitchFamily="18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2F8A3E-A528-4451-AE0F-942D0A158818}" type="datetimeFigureOut">
              <a:rPr lang="cs-CZ"/>
              <a:pPr>
                <a:defRPr/>
              </a:pPr>
              <a:t>06.12.2022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 smtClean="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24538BFF-D346-4860-89D0-194409FD44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7" r:id="rId1"/>
    <p:sldLayoutId id="2147484378" r:id="rId2"/>
    <p:sldLayoutId id="2147484379" r:id="rId3"/>
    <p:sldLayoutId id="2147484380" r:id="rId4"/>
    <p:sldLayoutId id="2147484381" r:id="rId5"/>
    <p:sldLayoutId id="2147484382" r:id="rId6"/>
    <p:sldLayoutId id="2147484383" r:id="rId7"/>
    <p:sldLayoutId id="2147484384" r:id="rId8"/>
    <p:sldLayoutId id="2147484385" r:id="rId9"/>
    <p:sldLayoutId id="2147484386" r:id="rId10"/>
    <p:sldLayoutId id="21474843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Effective Project Manager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dirty="0"/>
              <a:t>All of us have to manage various projects.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dirty="0"/>
              <a:t>Project Management course should help us to be better prepared for your own projects</a:t>
            </a:r>
            <a:r>
              <a:rPr lang="cs-CZ" sz="2200" dirty="0"/>
              <a:t>.</a:t>
            </a:r>
            <a:endParaRPr lang="en-US" sz="2200" dirty="0"/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dirty="0"/>
              <a:t>However, you could become a professional project manager</a:t>
            </a:r>
            <a:r>
              <a:rPr lang="cs-CZ" sz="2200" dirty="0"/>
              <a:t>.</a:t>
            </a:r>
            <a:endParaRPr lang="en-US" sz="2200" dirty="0"/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dirty="0"/>
              <a:t>What kind of qualities are necessary to be an effective project manager???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dirty="0"/>
              <a:t>When everything goes according the plan, the job of the project manager is easy, but it is not the typical case</a:t>
            </a:r>
            <a:r>
              <a:rPr lang="cs-CZ" sz="2200" dirty="0"/>
              <a:t>.</a:t>
            </a:r>
            <a:endParaRPr lang="en-US" sz="2200" dirty="0"/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dirty="0"/>
              <a:t>However, this is a rare situation and the project manager is very busy to keep the project running and on the track</a:t>
            </a:r>
            <a:r>
              <a:rPr lang="cs-CZ" sz="2200" dirty="0"/>
              <a:t>.</a:t>
            </a:r>
            <a:endParaRPr lang="en-US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Effective Project Manager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Task Related Currencies</a:t>
            </a:r>
          </a:p>
          <a:p>
            <a:pPr>
              <a:spcAft>
                <a:spcPts val="1200"/>
              </a:spcAft>
              <a:defRPr/>
            </a:pPr>
            <a:r>
              <a:rPr lang="en-US" sz="2400" dirty="0"/>
              <a:t>This form of influence comes directly from the project manager’s ability to contribute to others’ accomplishing their work. </a:t>
            </a:r>
          </a:p>
          <a:p>
            <a:pPr>
              <a:defRPr/>
            </a:pPr>
            <a:r>
              <a:rPr lang="en-US" sz="2400" u="sng" dirty="0"/>
              <a:t>Typical forms:</a:t>
            </a:r>
            <a:r>
              <a:rPr lang="en-US" sz="2400" dirty="0"/>
              <a:t> the ability to respond to subordinates’ requests for additional manpower, money, or time; sharing resources with another project manager who is in need; providing direct assistance or technical knowledge; helping with problems or undertaking unwanted tasks; providing quicker response time; aiding implementation; sharing valuable information etc.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Effective Project Manager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Position-Related Currencies</a:t>
            </a:r>
          </a:p>
          <a:p>
            <a:pPr>
              <a:spcAft>
                <a:spcPts val="1200"/>
              </a:spcAft>
              <a:defRPr/>
            </a:pPr>
            <a:r>
              <a:rPr lang="en-US" sz="2400" dirty="0"/>
              <a:t>This form of influence comes from the manager’s ability to enhance others’ positions within their organization. </a:t>
            </a:r>
          </a:p>
          <a:p>
            <a:pPr>
              <a:spcAft>
                <a:spcPts val="1200"/>
              </a:spcAft>
              <a:defRPr/>
            </a:pPr>
            <a:r>
              <a:rPr lang="en-US" sz="2400" u="sng" dirty="0"/>
              <a:t>Typical forms:</a:t>
            </a:r>
            <a:r>
              <a:rPr lang="en-US" sz="2400" dirty="0"/>
              <a:t> giving a task or assignment that can result in promotion; recognition by acknowledgement of effort, accomplishments, or abilities; providing a chance to be known by higher-ups or significant people </a:t>
            </a:r>
            <a:r>
              <a:rPr lang="cs-CZ" sz="2400" dirty="0"/>
              <a:t>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organization</a:t>
            </a:r>
            <a:r>
              <a:rPr lang="en-US" sz="2400" dirty="0"/>
              <a:t>; providing opportunities for networking, linking with others etc.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Effective Project Manager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Inspiration-Related Currencies</a:t>
            </a:r>
          </a:p>
          <a:p>
            <a:pPr>
              <a:spcAft>
                <a:spcPts val="1200"/>
              </a:spcAft>
              <a:defRPr/>
            </a:pPr>
            <a:r>
              <a:rPr lang="en-US" sz="2400" dirty="0"/>
              <a:t>It is based on people’s strong desire to make a difference and add meaning to their lives. Creating an exciting, bold vision for a project can elicit extraordinary commitment. </a:t>
            </a:r>
          </a:p>
          <a:p>
            <a:pPr>
              <a:defRPr/>
            </a:pPr>
            <a:r>
              <a:rPr lang="en-US" sz="2400" u="sng" dirty="0"/>
              <a:t>Typical forms:</a:t>
            </a:r>
            <a:r>
              <a:rPr lang="en-US" sz="2400" dirty="0"/>
              <a:t> being involved in a task that has larger significance for the organization, customer, or society; having a chance to do important things; provide opportunities to feel good about what they are doing and that they are making a difference; changing the world and doing what is “right”  by a higher standard than profit, efficiency etc.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Effective Project Manager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Relationship-Related Currencies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/>
              <a:t>These currencies have more to do with strengthening the relationship with someone than directly accomplishing the project tasks. The essence of this form of influence is forming a relationship that goes beyond normal professional boundaries and changes into friendship.</a:t>
            </a:r>
          </a:p>
          <a:p>
            <a:pPr>
              <a:spcBef>
                <a:spcPts val="1200"/>
              </a:spcBef>
              <a:defRPr/>
            </a:pPr>
            <a:r>
              <a:rPr lang="en-US" sz="2400" u="sng" dirty="0"/>
              <a:t>Typical forms:</a:t>
            </a:r>
            <a:r>
              <a:rPr lang="en-US" sz="2400" dirty="0"/>
              <a:t> listening to others’ concerns and issues; picking people up when they are feeling down, boosting their confidence, and providing encouragement; giving personal support and emotional backing; providing closeness and friendship etc.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Effective Project Manager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Personal-Related Currencies</a:t>
            </a:r>
          </a:p>
          <a:p>
            <a:pPr>
              <a:defRPr/>
            </a:pPr>
            <a:r>
              <a:rPr lang="en-US" sz="2400" dirty="0"/>
              <a:t>Enhancement a colleague’s sense of worth, because self-esteem is a primary psychological need. If we can help others to feel a sense of importance and personal worth it  will naturally generate goodwill.</a:t>
            </a:r>
          </a:p>
          <a:p>
            <a:pPr>
              <a:spcBef>
                <a:spcPts val="1800"/>
              </a:spcBef>
              <a:defRPr/>
            </a:pPr>
            <a:r>
              <a:rPr lang="en-US" sz="2400" u="sng" dirty="0"/>
              <a:t>Typical forms: </a:t>
            </a:r>
            <a:r>
              <a:rPr lang="en-US" sz="2400" dirty="0"/>
              <a:t>sharing tasks that increase skills and abilities; involvement; letting others have ownership and influence; expressing gratitude and appreciation, etc.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People Influencing Your Project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Example: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dirty="0"/>
              <a:t>Imagine a specific project and try your best to identify </a:t>
            </a:r>
          </a:p>
          <a:p>
            <a:pPr marL="1252538" lvl="1" indent="-355600">
              <a:spcBef>
                <a:spcPts val="600"/>
              </a:spcBef>
              <a:spcAft>
                <a:spcPts val="1200"/>
              </a:spcAft>
              <a:buClr>
                <a:srgbClr val="1202E8"/>
              </a:buClr>
              <a:defRPr/>
            </a:pPr>
            <a:r>
              <a:rPr lang="en-US" sz="2400" dirty="0">
                <a:solidFill>
                  <a:srgbClr val="1202E8"/>
                </a:solidFill>
              </a:rPr>
              <a:t>Task Related Currencies</a:t>
            </a:r>
          </a:p>
          <a:p>
            <a:pPr marL="1252538" lvl="1" indent="-355600">
              <a:spcBef>
                <a:spcPts val="600"/>
              </a:spcBef>
              <a:spcAft>
                <a:spcPts val="1200"/>
              </a:spcAft>
              <a:buClr>
                <a:srgbClr val="1202E8"/>
              </a:buClr>
              <a:defRPr/>
            </a:pPr>
            <a:r>
              <a:rPr lang="en-US" sz="2400" dirty="0">
                <a:solidFill>
                  <a:srgbClr val="1202E8"/>
                </a:solidFill>
              </a:rPr>
              <a:t>Position-Related Currencies</a:t>
            </a:r>
          </a:p>
          <a:p>
            <a:pPr marL="1252538" lvl="1" indent="-355600">
              <a:spcBef>
                <a:spcPts val="600"/>
              </a:spcBef>
              <a:spcAft>
                <a:spcPts val="1200"/>
              </a:spcAft>
              <a:buClr>
                <a:srgbClr val="1202E8"/>
              </a:buClr>
              <a:defRPr/>
            </a:pPr>
            <a:r>
              <a:rPr lang="en-US" sz="2400" dirty="0">
                <a:solidFill>
                  <a:srgbClr val="1202E8"/>
                </a:solidFill>
              </a:rPr>
              <a:t>Inspiration-Related Currencies</a:t>
            </a:r>
          </a:p>
          <a:p>
            <a:pPr marL="1252538" lvl="1" indent="-355600">
              <a:spcBef>
                <a:spcPts val="600"/>
              </a:spcBef>
              <a:spcAft>
                <a:spcPts val="1200"/>
              </a:spcAft>
              <a:buClr>
                <a:srgbClr val="1202E8"/>
              </a:buClr>
              <a:defRPr/>
            </a:pPr>
            <a:r>
              <a:rPr lang="en-US" sz="2400" dirty="0">
                <a:solidFill>
                  <a:srgbClr val="1202E8"/>
                </a:solidFill>
              </a:rPr>
              <a:t>Relationship-Related Currencies</a:t>
            </a:r>
          </a:p>
          <a:p>
            <a:pPr marL="1252538" lvl="1" indent="-355600">
              <a:spcBef>
                <a:spcPts val="600"/>
              </a:spcBef>
              <a:spcAft>
                <a:spcPts val="1200"/>
              </a:spcAft>
              <a:buClr>
                <a:srgbClr val="1202E8"/>
              </a:buClr>
              <a:defRPr/>
            </a:pPr>
            <a:r>
              <a:rPr lang="en-US" sz="2400" dirty="0">
                <a:solidFill>
                  <a:srgbClr val="1202E8"/>
                </a:solidFill>
              </a:rPr>
              <a:t>Personal-Related Currencies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Managing geeks</a:t>
            </a:r>
            <a:endParaRPr lang="en-US" altLang="cs-CZ" sz="3200" b="1" dirty="0">
              <a:solidFill>
                <a:srgbClr val="002060"/>
              </a:solidFill>
            </a:endParaRP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Someone who is skilled with computers, and who seems to be more interested in them than in people 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Technology experts could be uneasy to work with</a:t>
            </a:r>
          </a:p>
          <a:p>
            <a:pPr marL="273050"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Fascinated by technology, but they usually have poor social skills</a:t>
            </a:r>
          </a:p>
          <a:p>
            <a:pPr marL="273050"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Often with huge ego and considered arrogant by the others</a:t>
            </a:r>
          </a:p>
          <a:p>
            <a:pPr marL="273050"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They don't understand the real business at all</a:t>
            </a:r>
          </a:p>
        </p:txBody>
      </p:sp>
    </p:spTree>
    <p:extLst>
      <p:ext uri="{BB962C8B-B14F-4D97-AF65-F5344CB8AC3E}">
        <p14:creationId xmlns:p14="http://schemas.microsoft.com/office/powerpoint/2010/main" val="2883406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How to manage geeks?</a:t>
            </a:r>
            <a:endParaRPr lang="en-US" altLang="cs-CZ" sz="3200" b="1" dirty="0">
              <a:solidFill>
                <a:srgbClr val="002060"/>
              </a:solidFill>
            </a:endParaRP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844823"/>
            <a:ext cx="8556625" cy="4254351"/>
          </a:xfrm>
        </p:spPr>
        <p:txBody>
          <a:bodyPr/>
          <a:lstStyle/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How to manage someone like „Sheldon Cooper“ who is irreplaceable for your business?</a:t>
            </a:r>
          </a:p>
        </p:txBody>
      </p:sp>
      <p:pic>
        <p:nvPicPr>
          <p:cNvPr id="4" name="Picture 2" descr="SouvisejÃ­cÃ­ obrÃ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429000"/>
            <a:ext cx="6598252" cy="2334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19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Common features of geeks?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56792"/>
            <a:ext cx="8556625" cy="4542383"/>
          </a:xfrm>
        </p:spPr>
        <p:txBody>
          <a:bodyPr/>
          <a:lstStyle/>
          <a:p>
            <a:pPr marL="273050"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They behavior is often seen as arrogant</a:t>
            </a:r>
          </a:p>
          <a:p>
            <a:pPr marL="273050"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They do not respect authorities</a:t>
            </a:r>
          </a:p>
          <a:p>
            <a:pPr marL="273050"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They wish to play with the latest technology</a:t>
            </a:r>
          </a:p>
          <a:p>
            <a:pPr marL="273050"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They love to be seen as experts</a:t>
            </a:r>
          </a:p>
          <a:p>
            <a:pPr marL="273050"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They are competitive and curious</a:t>
            </a:r>
          </a:p>
          <a:p>
            <a:pPr marL="273050"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The are perfectionist</a:t>
            </a:r>
          </a:p>
          <a:p>
            <a:pPr marL="273050"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They are never wrong</a:t>
            </a:r>
          </a:p>
          <a:p>
            <a:pPr marL="273050"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They do not like changes</a:t>
            </a:r>
          </a:p>
          <a:p>
            <a:pPr marL="273050"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They do not like to be disturbed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3826336"/>
            <a:ext cx="2490646" cy="219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68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Typology of geeks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56792"/>
            <a:ext cx="8556625" cy="4542383"/>
          </a:xfrm>
        </p:spPr>
        <p:txBody>
          <a:bodyPr/>
          <a:lstStyle/>
          <a:p>
            <a:pPr marL="266700" lvl="0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Arrogant </a:t>
            </a:r>
            <a:r>
              <a:rPr lang="en-US" sz="2400" b="1" dirty="0" err="1">
                <a:solidFill>
                  <a:srgbClr val="002060"/>
                </a:solidFill>
              </a:rPr>
              <a:t>Einsteins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Their smartness give them a special place in the world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Arrogant prima donnas that love to complain as well as to challenge management decisions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Take it as a matter of fact, tolerate some amount of gripe</a:t>
            </a:r>
            <a:endParaRPr lang="cs-CZ" dirty="0">
              <a:solidFill>
                <a:schemeClr val="tx1"/>
              </a:solidFill>
            </a:endParaRPr>
          </a:p>
          <a:p>
            <a:pPr marL="1841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266700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Know-it-all </a:t>
            </a:r>
            <a:r>
              <a:rPr lang="en-US" sz="2400" b="1" dirty="0" err="1">
                <a:solidFill>
                  <a:srgbClr val="002060"/>
                </a:solidFill>
              </a:rPr>
              <a:t>Einsteins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They like to test authority but in a quieter manner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Work on their own priorities and have a group of followers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Do not confront them directly; sanctions are useless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Keep an eye (and track them) indirectly – to keep them focused and busy without any strict monitoring/micromanaging 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3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People Influencing Your Project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r>
              <a:rPr lang="en-US" sz="2400" dirty="0"/>
              <a:t>Various people/groups influence the project - </a:t>
            </a:r>
            <a:r>
              <a:rPr lang="en-US" sz="2400" b="1" u="sng" dirty="0"/>
              <a:t>stakeholders</a:t>
            </a:r>
            <a:r>
              <a:rPr lang="en-US" sz="2400" dirty="0"/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1" dirty="0"/>
              <a:t>Project team</a:t>
            </a:r>
            <a:r>
              <a:rPr lang="en-US" sz="2200" dirty="0"/>
              <a:t> – your team that makes the project work completed.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1" dirty="0"/>
              <a:t>Administrative support</a:t>
            </a:r>
            <a:r>
              <a:rPr lang="en-US" sz="2200" dirty="0"/>
              <a:t> – accounting, purchasing, transportation, HR, IT.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1" dirty="0"/>
              <a:t>Functional managers </a:t>
            </a:r>
            <a:r>
              <a:rPr lang="en-US" sz="2200" dirty="0"/>
              <a:t>–matrix structure requires them to co-operate, assign project people etc. – they are often concerned with their own department and position.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1" dirty="0"/>
              <a:t>Top management </a:t>
            </a:r>
            <a:r>
              <a:rPr lang="en-US" sz="2200" dirty="0"/>
              <a:t>–set rules, goals and priorities, approve budget, time and scope. Interested in success of the project, but responsible for the results of the whole organization.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Typology of geeks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56792"/>
            <a:ext cx="8556625" cy="4542383"/>
          </a:xfrm>
        </p:spPr>
        <p:txBody>
          <a:bodyPr/>
          <a:lstStyle/>
          <a:p>
            <a:pPr marL="266700" lvl="0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Impatient </a:t>
            </a:r>
            <a:r>
              <a:rPr lang="en-US" sz="2400" b="1" dirty="0" err="1">
                <a:solidFill>
                  <a:srgbClr val="002060"/>
                </a:solidFill>
              </a:rPr>
              <a:t>Einsteins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Extreme impatience – they understand everything quickly (no need to tell it twice) and they get bored quickly as well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Let them work on their task as they are progressing 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Assign them another task when they become bored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Boredom causes impatience, unhappiness and withdrawal</a:t>
            </a:r>
          </a:p>
          <a:p>
            <a:pPr marL="1841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266700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Eccentric </a:t>
            </a:r>
            <a:r>
              <a:rPr lang="en-US" sz="2400" b="1" dirty="0" err="1">
                <a:solidFill>
                  <a:srgbClr val="002060"/>
                </a:solidFill>
              </a:rPr>
              <a:t>Einsteins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They love to be eccentric at work (dressing, eating, coming to work, …) or in their outside hobbies or interests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Allow them (or even encourage) their eccentricity as long as it does not interfere with the work or professional behavior </a:t>
            </a:r>
          </a:p>
        </p:txBody>
      </p:sp>
    </p:spTree>
    <p:extLst>
      <p:ext uri="{BB962C8B-B14F-4D97-AF65-F5344CB8AC3E}">
        <p14:creationId xmlns:p14="http://schemas.microsoft.com/office/powerpoint/2010/main" val="516455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Typology of geeks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56792"/>
            <a:ext cx="8556625" cy="4542383"/>
          </a:xfrm>
        </p:spPr>
        <p:txBody>
          <a:bodyPr/>
          <a:lstStyle/>
          <a:p>
            <a:pPr marL="266700" lvl="0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Disorganized </a:t>
            </a:r>
            <a:r>
              <a:rPr lang="en-US" sz="2400" b="1" dirty="0" err="1">
                <a:solidFill>
                  <a:srgbClr val="002060"/>
                </a:solidFill>
              </a:rPr>
              <a:t>Einsteins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Surrounded by a total disorder of wires, components, etc. 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Nevertheless, they can usually locate things in their chaos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Have someone who keeps an eye on the most valuable assets</a:t>
            </a:r>
          </a:p>
          <a:p>
            <a:pPr marL="1841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266700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Withdrawn </a:t>
            </a:r>
            <a:r>
              <a:rPr lang="en-US" sz="2400" b="1" dirty="0" err="1">
                <a:solidFill>
                  <a:srgbClr val="002060"/>
                </a:solidFill>
              </a:rPr>
              <a:t>Einsteins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They adopt a withdrawing style and tend to underachievement 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They do not like to be visible nor involved</a:t>
            </a:r>
          </a:p>
          <a:p>
            <a:pPr marL="450850" lvl="1" indent="-2667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It is necessary to identify them, to help them to overcome their resistance to change and to engage them </a:t>
            </a:r>
          </a:p>
        </p:txBody>
      </p:sp>
    </p:spTree>
    <p:extLst>
      <p:ext uri="{BB962C8B-B14F-4D97-AF65-F5344CB8AC3E}">
        <p14:creationId xmlns:p14="http://schemas.microsoft.com/office/powerpoint/2010/main" val="2616510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How to manage geeks?</a:t>
            </a:r>
            <a:endParaRPr lang="en-US" altLang="cs-CZ" sz="3200" b="1" dirty="0">
              <a:solidFill>
                <a:srgbClr val="002060"/>
              </a:solidFill>
            </a:endParaRP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Either geeks are part of the solution, or they are part of the problem! Engage them!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It is a problem, but it is the same problem as how to deal with stars in your football, basketball team</a:t>
            </a:r>
            <a:r>
              <a:rPr lang="cs-CZ" sz="2400" dirty="0">
                <a:solidFill>
                  <a:schemeClr val="tx1"/>
                </a:solidFill>
              </a:rPr>
              <a:t>, …</a:t>
            </a:r>
            <a:r>
              <a:rPr lang="en-US" sz="2400" dirty="0">
                <a:solidFill>
                  <a:schemeClr val="tx1"/>
                </a:solidFill>
              </a:rPr>
              <a:t> ;-)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Geeks are more interested in winning, making impact, making an accomplishment, than in money.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It does not mean that they do not care about money!</a:t>
            </a:r>
          </a:p>
        </p:txBody>
      </p:sp>
    </p:spTree>
    <p:extLst>
      <p:ext uri="{BB962C8B-B14F-4D97-AF65-F5344CB8AC3E}">
        <p14:creationId xmlns:p14="http://schemas.microsoft.com/office/powerpoint/2010/main" val="2551038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How to manage geeks?</a:t>
            </a:r>
            <a:endParaRPr lang="en-US" altLang="cs-CZ" sz="3200" b="1" dirty="0">
              <a:solidFill>
                <a:srgbClr val="002060"/>
              </a:solidFill>
            </a:endParaRP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Find a way to give them promotions without turning them into managers. 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Due to their personal features they would likely turn out to be terrible managers.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You need to offer them some form of recognition!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Good idea is to create parallel technical ladder with new titles – </a:t>
            </a:r>
            <a:r>
              <a:rPr lang="en-US" sz="2400" i="1" dirty="0">
                <a:solidFill>
                  <a:schemeClr val="tx1"/>
                </a:solidFill>
              </a:rPr>
              <a:t>distinguished engineer (elected)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5383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How to manage geeks?</a:t>
            </a:r>
            <a:endParaRPr lang="en-US" altLang="cs-CZ" sz="3200" b="1" dirty="0">
              <a:solidFill>
                <a:srgbClr val="002060"/>
              </a:solidFill>
            </a:endParaRP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On the other hand, geeks know very well how to deal with other geeks – look for natural leaders among them.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They are able to assess the abilities of other geeks.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And they are often harsh and ruthless when doing this.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They know how to deal with the wild ducks in their group – on their own and with their own measures.</a:t>
            </a:r>
          </a:p>
        </p:txBody>
      </p:sp>
    </p:spTree>
    <p:extLst>
      <p:ext uri="{BB962C8B-B14F-4D97-AF65-F5344CB8AC3E}">
        <p14:creationId xmlns:p14="http://schemas.microsoft.com/office/powerpoint/2010/main" val="1055805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How to manage geeks?</a:t>
            </a:r>
            <a:endParaRPr lang="en-US" altLang="cs-CZ" sz="3200" b="1" dirty="0">
              <a:solidFill>
                <a:srgbClr val="002060"/>
              </a:solidFill>
            </a:endParaRP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Be careful to tell them what to do and not how to do it!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i="1" dirty="0">
                <a:solidFill>
                  <a:schemeClr val="tx1"/>
                </a:solidFill>
              </a:rPr>
              <a:t>You can never get a masterpiece from a painter if you describe them a particular painting in a great detail, if you tell them the right composition, the </a:t>
            </a:r>
            <a:r>
              <a:rPr lang="en-US" sz="2400" i="1" dirty="0" err="1">
                <a:solidFill>
                  <a:schemeClr val="tx1"/>
                </a:solidFill>
              </a:rPr>
              <a:t>colours</a:t>
            </a:r>
            <a:r>
              <a:rPr lang="en-US" sz="2400" i="1" dirty="0">
                <a:solidFill>
                  <a:schemeClr val="tx1"/>
                </a:solidFill>
              </a:rPr>
              <a:t> to be used, which angle is the best, …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You just have to give them a problem, set the objectives and provide them all the resources needed 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Give them enough freedom (and let them play ;-))</a:t>
            </a:r>
          </a:p>
        </p:txBody>
      </p:sp>
    </p:spTree>
    <p:extLst>
      <p:ext uri="{BB962C8B-B14F-4D97-AF65-F5344CB8AC3E}">
        <p14:creationId xmlns:p14="http://schemas.microsoft.com/office/powerpoint/2010/main" val="20896067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How to manage geeks?</a:t>
            </a:r>
            <a:endParaRPr lang="en-US" altLang="cs-CZ" sz="3200" b="1" dirty="0">
              <a:solidFill>
                <a:srgbClr val="002060"/>
              </a:solidFill>
            </a:endParaRP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684899"/>
            <a:ext cx="4990455" cy="4414276"/>
          </a:xfrm>
        </p:spPr>
        <p:txBody>
          <a:bodyPr/>
          <a:lstStyle/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Too many geeks spoil the soup – keep the teams small!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You can’t live with them and you can’t live without them! 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sz="2400" dirty="0">
                <a:solidFill>
                  <a:schemeClr val="tx1"/>
                </a:solidFill>
              </a:rPr>
              <a:t>It is much better to manage them than just to observe them ;-)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9135" y="1684899"/>
            <a:ext cx="1761729" cy="389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0642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How to manage geeks?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56792"/>
            <a:ext cx="7582743" cy="4542383"/>
          </a:xfrm>
        </p:spPr>
        <p:txBody>
          <a:bodyPr/>
          <a:lstStyle/>
          <a:p>
            <a:pPr marL="266700" lvl="0" indent="-2667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cs-CZ" sz="2400" b="1" dirty="0" err="1">
                <a:solidFill>
                  <a:srgbClr val="002060"/>
                </a:solidFill>
              </a:rPr>
              <a:t>Summary</a:t>
            </a:r>
            <a:endParaRPr lang="en-US" sz="2400" b="1" dirty="0">
              <a:solidFill>
                <a:srgbClr val="002060"/>
              </a:solidFill>
            </a:endParaRPr>
          </a:p>
          <a:p>
            <a:pPr marL="450850" lvl="1" indent="-266700">
              <a:spcBef>
                <a:spcPts val="600"/>
              </a:spcBef>
              <a:spcAft>
                <a:spcPts val="1200"/>
              </a:spcAft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Take a special care of your geeks.</a:t>
            </a:r>
          </a:p>
          <a:p>
            <a:pPr marL="450850" lvl="1" indent="-266700">
              <a:spcBef>
                <a:spcPts val="600"/>
              </a:spcBef>
              <a:spcAft>
                <a:spcPts val="1200"/>
              </a:spcAft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Try your best to recognize their motives and behavior and then do your best to manage them accordingly.</a:t>
            </a:r>
          </a:p>
          <a:p>
            <a:pPr marL="450850" lvl="1" indent="-266700">
              <a:spcBef>
                <a:spcPts val="600"/>
              </a:spcBef>
              <a:spcAft>
                <a:spcPts val="1200"/>
              </a:spcAft>
              <a:buFontTx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They might be unbearable but it is hard to do ICT (and many more!) projects without them. </a:t>
            </a:r>
          </a:p>
        </p:txBody>
      </p:sp>
    </p:spTree>
    <p:extLst>
      <p:ext uri="{BB962C8B-B14F-4D97-AF65-F5344CB8AC3E}">
        <p14:creationId xmlns:p14="http://schemas.microsoft.com/office/powerpoint/2010/main" val="38223712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>
                <a:solidFill>
                  <a:srgbClr val="002060"/>
                </a:solidFill>
              </a:rPr>
              <a:t>International </a:t>
            </a:r>
            <a:r>
              <a:rPr lang="en-US" altLang="cs-CZ" sz="3200" b="1">
                <a:solidFill>
                  <a:srgbClr val="002060"/>
                </a:solidFill>
              </a:rPr>
              <a:t>Project</a:t>
            </a:r>
            <a:r>
              <a:rPr lang="cs-CZ" altLang="cs-CZ" sz="3200" b="1">
                <a:solidFill>
                  <a:srgbClr val="002060"/>
                </a:solidFill>
              </a:rPr>
              <a:t>s</a:t>
            </a:r>
            <a:endParaRPr lang="en-US" altLang="cs-CZ" sz="3200" b="1">
              <a:solidFill>
                <a:srgbClr val="002060"/>
              </a:solidFill>
            </a:endParaRPr>
          </a:p>
        </p:txBody>
      </p:sp>
      <p:sp>
        <p:nvSpPr>
          <p:cNvPr id="30723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cs-CZ" sz="2400"/>
              <a:t>Some projects have to be carried on in an international environment. </a:t>
            </a: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altLang="cs-CZ" sz="2400"/>
              <a:t>The project manager has to work overseas or it is necessary to manage colleagues from different countries or cultures.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cs-CZ" sz="2400" b="1"/>
              <a:t>Problems:</a:t>
            </a:r>
            <a:r>
              <a:rPr lang="en-US" altLang="cs-CZ" sz="2400"/>
              <a:t> absence from home, friends, and family; missed career opportunities; foreign language, culture, and laws; adverse conditions.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cs-CZ" sz="2400" b="1"/>
              <a:t>Positives:</a:t>
            </a:r>
            <a:r>
              <a:rPr lang="en-US" altLang="cs-CZ" sz="2400"/>
              <a:t> increased income, increased responsibilities, career opportunities, foreign travel, new friends.</a:t>
            </a:r>
          </a:p>
        </p:txBody>
      </p:sp>
    </p:spTree>
    <p:extLst>
      <p:ext uri="{BB962C8B-B14F-4D97-AF65-F5344CB8AC3E}">
        <p14:creationId xmlns:p14="http://schemas.microsoft.com/office/powerpoint/2010/main" val="3956031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>
                <a:solidFill>
                  <a:srgbClr val="002060"/>
                </a:solidFill>
              </a:rPr>
              <a:t>International </a:t>
            </a:r>
            <a:r>
              <a:rPr lang="en-US" altLang="cs-CZ" sz="3200" b="1">
                <a:solidFill>
                  <a:srgbClr val="002060"/>
                </a:solidFill>
              </a:rPr>
              <a:t>Project</a:t>
            </a:r>
            <a:r>
              <a:rPr lang="cs-CZ" altLang="cs-CZ" sz="3200" b="1">
                <a:solidFill>
                  <a:srgbClr val="002060"/>
                </a:solidFill>
              </a:rPr>
              <a:t>s</a:t>
            </a:r>
            <a:endParaRPr lang="en-US" altLang="cs-CZ" sz="3200" b="1">
              <a:solidFill>
                <a:srgbClr val="002060"/>
              </a:solidFill>
            </a:endParaRP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Environmental factors:</a:t>
            </a:r>
          </a:p>
          <a:p>
            <a:pPr>
              <a:spcBef>
                <a:spcPts val="600"/>
              </a:spcBef>
              <a:spcAft>
                <a:spcPts val="1800"/>
              </a:spcAft>
              <a:defRPr/>
            </a:pPr>
            <a:r>
              <a:rPr lang="en-US" sz="2400" b="1" dirty="0"/>
              <a:t>Legal/Political:</a:t>
            </a:r>
            <a:r>
              <a:rPr lang="en-US" sz="2400" dirty="0"/>
              <a:t> local legislation, labor laws, corruption, governmental interference, political stability, ecology standards, political risks. </a:t>
            </a:r>
          </a:p>
          <a:p>
            <a:pPr>
              <a:spcBef>
                <a:spcPts val="600"/>
              </a:spcBef>
              <a:spcAft>
                <a:spcPts val="1800"/>
              </a:spcAft>
              <a:defRPr/>
            </a:pPr>
            <a:r>
              <a:rPr lang="en-US" sz="2400" b="1" dirty="0"/>
              <a:t>Security:</a:t>
            </a:r>
            <a:r>
              <a:rPr lang="en-US" sz="2400" dirty="0"/>
              <a:t> international terrorism, local crime, capacity of   a country’s military and police, tribal influence etc.</a:t>
            </a:r>
          </a:p>
          <a:p>
            <a:pPr>
              <a:defRPr/>
            </a:pPr>
            <a:r>
              <a:rPr lang="en-US" sz="2400" b="1" dirty="0"/>
              <a:t>Geography:</a:t>
            </a:r>
            <a:r>
              <a:rPr lang="en-US" sz="2400" dirty="0"/>
              <a:t> weather (wind, rain, heat, frost, humidity, monsoon, tornado, hurricane), earthquake, jungle, desert, daylight, rough waves etc. </a:t>
            </a:r>
          </a:p>
        </p:txBody>
      </p:sp>
    </p:spTree>
    <p:extLst>
      <p:ext uri="{BB962C8B-B14F-4D97-AF65-F5344CB8AC3E}">
        <p14:creationId xmlns:p14="http://schemas.microsoft.com/office/powerpoint/2010/main" val="40950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People Influencing Your Project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r>
              <a:rPr lang="en-US" sz="2400" dirty="0"/>
              <a:t>Various people/groups influence the project - </a:t>
            </a:r>
            <a:r>
              <a:rPr lang="en-US" sz="2400" b="1" u="sng" dirty="0"/>
              <a:t>stakeholders</a:t>
            </a:r>
            <a:r>
              <a:rPr lang="en-US" sz="2400" dirty="0"/>
              <a:t>: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200" b="1" dirty="0"/>
              <a:t>Project sponsors </a:t>
            </a:r>
            <a:r>
              <a:rPr lang="en-US" sz="2200" dirty="0"/>
              <a:t>– champion the project and use their influence to get project approved, defend it and push it forward.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200" b="1" dirty="0"/>
              <a:t>Contractors </a:t>
            </a:r>
            <a:r>
              <a:rPr lang="en-US" sz="2200" dirty="0"/>
              <a:t>– various firms participating on our project that have to be coordinated.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200" b="1" dirty="0"/>
              <a:t>Government agencies </a:t>
            </a:r>
            <a:r>
              <a:rPr lang="en-US" sz="2200" dirty="0"/>
              <a:t>– legislative regulations, standards, safety measures etc.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200" b="1" dirty="0"/>
              <a:t>Customers </a:t>
            </a:r>
            <a:r>
              <a:rPr lang="en-US" sz="2200" dirty="0"/>
              <a:t>– set requirements and we have to meet their expectations.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3200" b="1">
                <a:solidFill>
                  <a:srgbClr val="002060"/>
                </a:solidFill>
              </a:rPr>
              <a:t>Environmental factors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b="1" dirty="0"/>
              <a:t>Economic:</a:t>
            </a:r>
            <a:r>
              <a:rPr lang="en-US" sz="2400" dirty="0"/>
              <a:t> gross domestic product (GDP), inflation, rate of unemployment, labor supply and education of workforce, population growth, currency fluctuations etc. 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b="1" dirty="0"/>
              <a:t>Infrastructure: </a:t>
            </a:r>
            <a:r>
              <a:rPr lang="en-US" sz="2400" dirty="0"/>
              <a:t>services needed for the project  - communication, transportation, power, technology, education system, health care, schooling for children etc.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b="1" dirty="0"/>
              <a:t>Culture: </a:t>
            </a:r>
            <a:r>
              <a:rPr lang="en-US" sz="2400" dirty="0"/>
              <a:t>customs, values, philosophies, social standards, religious factors, language of communication, etc. </a:t>
            </a:r>
          </a:p>
        </p:txBody>
      </p:sp>
    </p:spTree>
    <p:extLst>
      <p:ext uri="{BB962C8B-B14F-4D97-AF65-F5344CB8AC3E}">
        <p14:creationId xmlns:p14="http://schemas.microsoft.com/office/powerpoint/2010/main" val="15908673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Cross-cultural considerations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Working in France: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Social status is important and it is shown by the level of education, knowledge of arts and literature etc.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The French admire people who disagree with them.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They often determine a person’s trustworthiness based on their first-hand, personal evaluation of the individual’s character.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French organizations tend to be highly centralized with rigid structures – slow decision making.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They value leisure time, personal appearance and taste.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Cross-cultural considerations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Working in United States:</a:t>
            </a:r>
          </a:p>
          <a:p>
            <a:pPr>
              <a:spcBef>
                <a:spcPts val="400"/>
              </a:spcBef>
              <a:spcAft>
                <a:spcPts val="300"/>
              </a:spcAft>
              <a:defRPr/>
            </a:pPr>
            <a:r>
              <a:rPr lang="en-US" sz="2400" dirty="0"/>
              <a:t>Americans admire the self-made person who rises from poverty and adversity to become rich and successful.</a:t>
            </a:r>
          </a:p>
          <a:p>
            <a:pPr>
              <a:spcBef>
                <a:spcPts val="400"/>
              </a:spcBef>
              <a:spcAft>
                <a:spcPts val="300"/>
              </a:spcAft>
              <a:defRPr/>
            </a:pPr>
            <a:r>
              <a:rPr lang="en-US" sz="2400" dirty="0"/>
              <a:t>Americans are attracted to people who agree with them.</a:t>
            </a:r>
          </a:p>
          <a:p>
            <a:pPr>
              <a:spcBef>
                <a:spcPts val="400"/>
              </a:spcBef>
              <a:spcAft>
                <a:spcPts val="300"/>
              </a:spcAft>
              <a:defRPr/>
            </a:pPr>
            <a:r>
              <a:rPr lang="en-US" sz="2400" dirty="0"/>
              <a:t>They evaluate a person’s trustworthiness on the basis of past achievements and other people’s evaluations.</a:t>
            </a:r>
          </a:p>
          <a:p>
            <a:pPr>
              <a:spcBef>
                <a:spcPts val="400"/>
              </a:spcBef>
              <a:spcAft>
                <a:spcPts val="300"/>
              </a:spcAft>
              <a:defRPr/>
            </a:pPr>
            <a:r>
              <a:rPr lang="en-US" sz="2400" dirty="0"/>
              <a:t>They value flexibility and improvisation if they believe that change will lead to accomplishment.</a:t>
            </a:r>
          </a:p>
          <a:p>
            <a:pPr>
              <a:spcBef>
                <a:spcPts val="400"/>
              </a:spcBef>
              <a:spcAft>
                <a:spcPts val="300"/>
              </a:spcAft>
              <a:defRPr/>
            </a:pPr>
            <a:r>
              <a:rPr lang="en-US" sz="2400" dirty="0"/>
              <a:t>They are very time-conscious and efficient – be punctual. </a:t>
            </a:r>
          </a:p>
          <a:p>
            <a:pPr>
              <a:spcBef>
                <a:spcPts val="400"/>
              </a:spcBef>
              <a:spcAft>
                <a:spcPts val="300"/>
              </a:spcAft>
              <a:defRPr/>
            </a:pPr>
            <a:r>
              <a:rPr lang="en-US" sz="2400" dirty="0"/>
              <a:t>They tend to be friendly and open when meeting someone but it does not mean a real and strong friendship.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Cross-cultural considerations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Working in Mexico:</a:t>
            </a:r>
          </a:p>
          <a:p>
            <a:pPr>
              <a:defRPr/>
            </a:pPr>
            <a:r>
              <a:rPr lang="en-US" sz="2400" dirty="0"/>
              <a:t>Mexicans value friendship and prefer to do business with friends or within their family. </a:t>
            </a:r>
          </a:p>
          <a:p>
            <a:pPr>
              <a:defRPr/>
            </a:pPr>
            <a:r>
              <a:rPr lang="en-US" sz="2400" i="1" dirty="0"/>
              <a:t>Compadre </a:t>
            </a:r>
            <a:r>
              <a:rPr lang="en-US" sz="2400" dirty="0"/>
              <a:t>system gives preference to relatives and friends when hiring and doing business in general.</a:t>
            </a:r>
          </a:p>
          <a:p>
            <a:pPr>
              <a:defRPr/>
            </a:pPr>
            <a:r>
              <a:rPr lang="en-US" sz="2400" dirty="0"/>
              <a:t>Because family is all-important to Mexicans, it is necessary to exchange information about each other’s family. </a:t>
            </a:r>
          </a:p>
          <a:p>
            <a:pPr>
              <a:defRPr/>
            </a:pPr>
            <a:r>
              <a:rPr lang="en-US" sz="2400" dirty="0"/>
              <a:t>People’s trustworthiness is often measured by the loyalty and attention you devote to your family.</a:t>
            </a:r>
          </a:p>
          <a:p>
            <a:pPr>
              <a:defRPr/>
            </a:pPr>
            <a:r>
              <a:rPr lang="en-US" sz="2400" dirty="0"/>
              <a:t>Mexicans have a different concept of time (</a:t>
            </a:r>
            <a:r>
              <a:rPr lang="en-US" sz="2400" i="1" dirty="0" err="1"/>
              <a:t>mańana</a:t>
            </a:r>
            <a:r>
              <a:rPr lang="en-US" sz="2400" dirty="0"/>
              <a:t>).</a:t>
            </a:r>
          </a:p>
          <a:p>
            <a:pPr>
              <a:defRPr/>
            </a:pPr>
            <a:r>
              <a:rPr lang="en-US" sz="2400" dirty="0"/>
              <a:t>Mexicans can be very passionate and emotional when arguing. They enjoy a lively debate.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Cross-cultural considerations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Working in Mexico:</a:t>
            </a:r>
          </a:p>
          <a:p>
            <a:pPr>
              <a:defRPr/>
            </a:pPr>
            <a:r>
              <a:rPr lang="en-US" sz="2400" dirty="0"/>
              <a:t>While Mexicans can be emotional, they tend to shy away from any sort of direct confrontation or criticism. </a:t>
            </a:r>
          </a:p>
          <a:p>
            <a:pPr>
              <a:defRPr/>
            </a:pPr>
            <a:r>
              <a:rPr lang="en-US" sz="2400" dirty="0"/>
              <a:t>A long silence often indicates displeasure or disagreement.</a:t>
            </a:r>
          </a:p>
          <a:p>
            <a:pPr>
              <a:defRPr/>
            </a:pPr>
            <a:r>
              <a:rPr lang="en-US" sz="2400" dirty="0"/>
              <a:t>Speech in Mexico is often indirect. People rarely say no directly but are more likely to respond by saying maybe </a:t>
            </a:r>
            <a:r>
              <a:rPr lang="en-US" sz="2400" i="1" dirty="0"/>
              <a:t>(</a:t>
            </a:r>
            <a:r>
              <a:rPr lang="en-US" sz="2400" i="1" dirty="0" err="1"/>
              <a:t>quizas</a:t>
            </a:r>
            <a:r>
              <a:rPr lang="en-US" sz="2400" i="1" dirty="0"/>
              <a:t>), </a:t>
            </a:r>
            <a:r>
              <a:rPr lang="en-US" sz="2400" dirty="0"/>
              <a:t>or by saying “I will think about it” or changing the subject. Yes </a:t>
            </a:r>
            <a:r>
              <a:rPr lang="en-US" sz="2400" i="1" dirty="0"/>
              <a:t>(</a:t>
            </a:r>
            <a:r>
              <a:rPr lang="en-US" sz="2400" i="1" dirty="0" err="1"/>
              <a:t>si</a:t>
            </a:r>
            <a:r>
              <a:rPr lang="en-US" sz="2400" i="1" dirty="0"/>
              <a:t>) </a:t>
            </a:r>
            <a:r>
              <a:rPr lang="en-US" sz="2400" dirty="0"/>
              <a:t>is more likely to mean “I understand you” than “yes.”</a:t>
            </a:r>
          </a:p>
          <a:p>
            <a:pPr>
              <a:defRPr/>
            </a:pPr>
            <a:r>
              <a:rPr lang="en-US" sz="2400" dirty="0"/>
              <a:t>Titles are very important in Mexico and are always used when a person is introducing someone or being introduced.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Cross-cultural considerations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Working in China:</a:t>
            </a:r>
          </a:p>
          <a:p>
            <a:pPr>
              <a:defRPr/>
            </a:pPr>
            <a:r>
              <a:rPr lang="en-US" sz="2400" dirty="0"/>
              <a:t>Chinese society is influenced by the teachings of Confucius.</a:t>
            </a:r>
          </a:p>
          <a:p>
            <a:pPr>
              <a:defRPr/>
            </a:pPr>
            <a:r>
              <a:rPr lang="en-US" sz="2400" dirty="0"/>
              <a:t>While America relies on legal institutions to regulate behavior, in Confucian societies the primary deterrent against improper or illegal behavior is shame or loss of face.</a:t>
            </a:r>
          </a:p>
          <a:p>
            <a:pPr>
              <a:defRPr/>
            </a:pPr>
            <a:r>
              <a:rPr lang="en-US" sz="2400" dirty="0"/>
              <a:t>“Whom you know is more important than what you know.”</a:t>
            </a:r>
          </a:p>
          <a:p>
            <a:pPr>
              <a:defRPr/>
            </a:pPr>
            <a:r>
              <a:rPr lang="en-US" sz="2400" dirty="0"/>
              <a:t>Very important is </a:t>
            </a:r>
            <a:r>
              <a:rPr lang="en-US" sz="2400" i="1" dirty="0" err="1"/>
              <a:t>guanxi</a:t>
            </a:r>
            <a:r>
              <a:rPr lang="en-US" sz="2400" i="1" dirty="0"/>
              <a:t> - </a:t>
            </a:r>
            <a:r>
              <a:rPr lang="en-US" sz="2400" dirty="0"/>
              <a:t>personal connections with appropriate authorities or individuals.</a:t>
            </a:r>
          </a:p>
          <a:p>
            <a:pPr>
              <a:defRPr/>
            </a:pPr>
            <a:r>
              <a:rPr lang="en-US" sz="2400" dirty="0"/>
              <a:t>Trust is transmitted via </a:t>
            </a:r>
            <a:r>
              <a:rPr lang="en-US" sz="2400" i="1" dirty="0" err="1"/>
              <a:t>guanxi</a:t>
            </a:r>
            <a:r>
              <a:rPr lang="en-US" sz="2400" i="1" dirty="0"/>
              <a:t> </a:t>
            </a:r>
            <a:r>
              <a:rPr lang="en-US" sz="2400" dirty="0"/>
              <a:t>– difficult for foreigners.</a:t>
            </a:r>
          </a:p>
          <a:p>
            <a:pPr>
              <a:defRPr/>
            </a:pPr>
            <a:r>
              <a:rPr lang="en-US" sz="2400" dirty="0"/>
              <a:t>Gift-giving, entertainment and banquets are essential for good business. Reciprocity is important in negotiations.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Cross-cultural considerations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Working in Saudi Arabia:</a:t>
            </a:r>
          </a:p>
          <a:p>
            <a:pPr>
              <a:defRPr/>
            </a:pPr>
            <a:r>
              <a:rPr lang="en-US" sz="2400" dirty="0"/>
              <a:t>Saudis attach a great deal of importance to status and rank. When meeting with them, defer to the senior person. </a:t>
            </a:r>
          </a:p>
          <a:p>
            <a:pPr>
              <a:defRPr/>
            </a:pPr>
            <a:r>
              <a:rPr lang="en-US" sz="2400" dirty="0"/>
              <a:t>Connections are extremely important in doing business. </a:t>
            </a:r>
          </a:p>
          <a:p>
            <a:pPr>
              <a:defRPr/>
            </a:pPr>
            <a:r>
              <a:rPr lang="en-US" sz="2400" dirty="0"/>
              <a:t>Mutual respect is expected at all times. Never to criticize or denounce anyone publicly.</a:t>
            </a:r>
          </a:p>
          <a:p>
            <a:pPr>
              <a:defRPr/>
            </a:pPr>
            <a:r>
              <a:rPr lang="en-US" sz="2400" dirty="0"/>
              <a:t>There is a completely different view of time in Saudi Arabia. A favorite expression is “Tomorrow if God wills”. </a:t>
            </a:r>
          </a:p>
          <a:p>
            <a:pPr>
              <a:defRPr/>
            </a:pPr>
            <a:r>
              <a:rPr lang="en-US" sz="2400" dirty="0"/>
              <a:t>Saudis often act on the basis of emotion; not necessary on logic. It is important to share the facts but also to make emotional appeals during negotiations.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Cross-cultural considerations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Working in Saudi Arabia:</a:t>
            </a:r>
          </a:p>
          <a:p>
            <a:pPr>
              <a:defRPr/>
            </a:pPr>
            <a:r>
              <a:rPr lang="en-US" sz="2400" dirty="0"/>
              <a:t>Saudis also make use of ritualized forms of greetings.</a:t>
            </a:r>
          </a:p>
          <a:p>
            <a:pPr>
              <a:defRPr/>
            </a:pPr>
            <a:r>
              <a:rPr lang="en-US" sz="2400" dirty="0"/>
              <a:t>There might be various interruptions during the meetings. Patience is very important.</a:t>
            </a:r>
          </a:p>
          <a:p>
            <a:pPr>
              <a:defRPr/>
            </a:pPr>
            <a:r>
              <a:rPr lang="en-US" sz="2400" dirty="0"/>
              <a:t>Initial meetings are typically used to get to know the other party. Business related discussions may not occur until the third or fourth meeting. </a:t>
            </a:r>
          </a:p>
          <a:p>
            <a:pPr>
              <a:defRPr/>
            </a:pPr>
            <a:r>
              <a:rPr lang="en-US" sz="2400" dirty="0"/>
              <a:t>Business meetings typically conclude with an offer of coffee or tea. This is a sign that the meeting is over and that future meetings, if there are to be any, should now be arranged.</a:t>
            </a:r>
          </a:p>
          <a:p>
            <a:pPr>
              <a:defRPr/>
            </a:pPr>
            <a:r>
              <a:rPr lang="en-US" sz="2400" dirty="0"/>
              <a:t>Important decisions cannot be made by e-mail or phone.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Cross-cultural considerations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Working in </a:t>
            </a:r>
            <a:r>
              <a:rPr lang="en-US" sz="2400" b="1" dirty="0" err="1"/>
              <a:t>Czechia</a:t>
            </a:r>
            <a:r>
              <a:rPr lang="en-US" sz="2400" b="1" dirty="0"/>
              <a:t>???</a:t>
            </a:r>
          </a:p>
          <a:p>
            <a:pPr>
              <a:defRPr/>
            </a:pPr>
            <a:endParaRPr lang="en-US" sz="2400" dirty="0"/>
          </a:p>
          <a:p>
            <a:pPr>
              <a:lnSpc>
                <a:spcPct val="150000"/>
              </a:lnSpc>
              <a:defRPr/>
            </a:pPr>
            <a:r>
              <a:rPr lang="en-US" sz="2800" dirty="0">
                <a:solidFill>
                  <a:srgbClr val="0000CC"/>
                </a:solidFill>
              </a:rPr>
              <a:t>What are the major cross-cultural differences you have observed during your studies here?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Cross-cultural considerations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62988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Working in </a:t>
            </a:r>
            <a:r>
              <a:rPr lang="en-US" sz="2400" b="1" dirty="0" err="1"/>
              <a:t>Czechia</a:t>
            </a:r>
            <a:r>
              <a:rPr lang="en-US" sz="2400" b="1" dirty="0"/>
              <a:t>???</a:t>
            </a:r>
          </a:p>
          <a:p>
            <a:pPr>
              <a:defRPr/>
            </a:pPr>
            <a:r>
              <a:rPr lang="en-US" sz="2400" dirty="0"/>
              <a:t>Since the fall of communism, the work culture has gradually shifted in line with western style culture.</a:t>
            </a:r>
          </a:p>
          <a:p>
            <a:pPr>
              <a:defRPr/>
            </a:pPr>
            <a:r>
              <a:rPr lang="en-US" sz="2400" dirty="0"/>
              <a:t>Job and academic titles are considered as a source of prestige (but do not always match the level of responsibility).</a:t>
            </a:r>
          </a:p>
          <a:p>
            <a:pPr>
              <a:defRPr/>
            </a:pPr>
            <a:r>
              <a:rPr lang="en-US" sz="2400" dirty="0"/>
              <a:t>Meetings are expected to start on time. Turning up unexpectedly early for a meeting is considered a faux-pas.</a:t>
            </a:r>
          </a:p>
          <a:p>
            <a:pPr>
              <a:defRPr/>
            </a:pPr>
            <a:r>
              <a:rPr lang="en-US" sz="2400" dirty="0"/>
              <a:t>A bottle of wine and/or flowers are deemed to be the ideal small gifts when visiting homes and are always appreciated. </a:t>
            </a:r>
          </a:p>
          <a:p>
            <a:pPr>
              <a:defRPr/>
            </a:pPr>
            <a:r>
              <a:rPr lang="en-US" sz="2400" dirty="0"/>
              <a:t>Visitors are expected to remove their shoes when entering a home and often the host will provide ‘guest slippers’.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People Influencing Your Project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Example: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dirty="0"/>
              <a:t>Imagine a specific project and try your best to identify </a:t>
            </a:r>
          </a:p>
          <a:p>
            <a:pPr marL="1252538" lvl="1" indent="-355600">
              <a:spcBef>
                <a:spcPts val="0"/>
              </a:spcBef>
              <a:spcAft>
                <a:spcPts val="1200"/>
              </a:spcAft>
              <a:buClr>
                <a:srgbClr val="1202E8"/>
              </a:buClr>
              <a:defRPr/>
            </a:pPr>
            <a:r>
              <a:rPr lang="en-US" sz="1700" dirty="0">
                <a:solidFill>
                  <a:srgbClr val="1202E8"/>
                </a:solidFill>
              </a:rPr>
              <a:t>project team </a:t>
            </a:r>
          </a:p>
          <a:p>
            <a:pPr marL="1252538" lvl="1" indent="-355600">
              <a:spcBef>
                <a:spcPts val="0"/>
              </a:spcBef>
              <a:spcAft>
                <a:spcPts val="1200"/>
              </a:spcAft>
              <a:buClr>
                <a:srgbClr val="1202E8"/>
              </a:buClr>
              <a:defRPr/>
            </a:pPr>
            <a:r>
              <a:rPr lang="en-US" sz="1700" dirty="0">
                <a:solidFill>
                  <a:srgbClr val="1202E8"/>
                </a:solidFill>
              </a:rPr>
              <a:t>administrative support </a:t>
            </a:r>
          </a:p>
          <a:p>
            <a:pPr marL="1252538" lvl="1" indent="-355600">
              <a:spcBef>
                <a:spcPts val="0"/>
              </a:spcBef>
              <a:spcAft>
                <a:spcPts val="1200"/>
              </a:spcAft>
              <a:buClr>
                <a:srgbClr val="1202E8"/>
              </a:buClr>
              <a:defRPr/>
            </a:pPr>
            <a:r>
              <a:rPr lang="en-US" sz="1700" dirty="0">
                <a:solidFill>
                  <a:srgbClr val="1202E8"/>
                </a:solidFill>
              </a:rPr>
              <a:t>functional managers</a:t>
            </a:r>
          </a:p>
          <a:p>
            <a:pPr marL="1252538" lvl="1" indent="-355600">
              <a:spcBef>
                <a:spcPts val="0"/>
              </a:spcBef>
              <a:spcAft>
                <a:spcPts val="1200"/>
              </a:spcAft>
              <a:buClr>
                <a:srgbClr val="1202E8"/>
              </a:buClr>
              <a:defRPr/>
            </a:pPr>
            <a:r>
              <a:rPr lang="en-US" sz="1700" dirty="0">
                <a:solidFill>
                  <a:srgbClr val="1202E8"/>
                </a:solidFill>
              </a:rPr>
              <a:t>top management</a:t>
            </a:r>
          </a:p>
          <a:p>
            <a:pPr marL="1252538" lvl="1" indent="-355600">
              <a:spcBef>
                <a:spcPts val="0"/>
              </a:spcBef>
              <a:spcAft>
                <a:spcPts val="1200"/>
              </a:spcAft>
              <a:buClr>
                <a:srgbClr val="1202E8"/>
              </a:buClr>
              <a:defRPr/>
            </a:pPr>
            <a:r>
              <a:rPr lang="en-US" sz="1700" dirty="0">
                <a:solidFill>
                  <a:srgbClr val="1202E8"/>
                </a:solidFill>
              </a:rPr>
              <a:t>project sponsors </a:t>
            </a:r>
          </a:p>
          <a:p>
            <a:pPr marL="1252538" lvl="1" indent="-355600">
              <a:spcBef>
                <a:spcPts val="0"/>
              </a:spcBef>
              <a:spcAft>
                <a:spcPts val="1200"/>
              </a:spcAft>
              <a:buClr>
                <a:srgbClr val="1202E8"/>
              </a:buClr>
              <a:defRPr/>
            </a:pPr>
            <a:r>
              <a:rPr lang="en-US" sz="1700" dirty="0">
                <a:solidFill>
                  <a:srgbClr val="1202E8"/>
                </a:solidFill>
              </a:rPr>
              <a:t>contractors </a:t>
            </a:r>
          </a:p>
          <a:p>
            <a:pPr marL="1252538" lvl="1" indent="-355600">
              <a:spcBef>
                <a:spcPts val="0"/>
              </a:spcBef>
              <a:spcAft>
                <a:spcPts val="1200"/>
              </a:spcAft>
              <a:buClr>
                <a:srgbClr val="1202E8"/>
              </a:buClr>
              <a:defRPr/>
            </a:pPr>
            <a:r>
              <a:rPr lang="en-US" sz="1700" dirty="0">
                <a:solidFill>
                  <a:srgbClr val="1202E8"/>
                </a:solidFill>
              </a:rPr>
              <a:t>government agencies</a:t>
            </a:r>
          </a:p>
          <a:p>
            <a:pPr marL="1252538" lvl="1" indent="-355600">
              <a:spcBef>
                <a:spcPts val="0"/>
              </a:spcBef>
              <a:spcAft>
                <a:spcPts val="1200"/>
              </a:spcAft>
              <a:buClr>
                <a:srgbClr val="1202E8"/>
              </a:buClr>
              <a:defRPr/>
            </a:pPr>
            <a:r>
              <a:rPr lang="en-US" sz="1700" dirty="0">
                <a:solidFill>
                  <a:srgbClr val="1202E8"/>
                </a:solidFill>
              </a:rPr>
              <a:t>customers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Cross-cultural considerations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62988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Working in </a:t>
            </a:r>
            <a:r>
              <a:rPr lang="en-US" sz="2400" b="1" dirty="0" err="1"/>
              <a:t>Czechia</a:t>
            </a:r>
            <a:r>
              <a:rPr lang="en-US" sz="2400" b="1" dirty="0"/>
              <a:t>???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It is quite common that you will get a story upon asking question “How are you?”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Czechs tend to be pessimists and they like to complain about politics, personal health, their job, weather, football team results etc.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People drink a lot of beer – but there is a zero tolerance policy towards drink-driving.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Czechs are less “politically correct” and are often said to have “black humor”.</a:t>
            </a:r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Cross-cultural considerations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62988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Your final homework!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400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dirty="0"/>
              <a:t>What are the cross-cultural considerations to be taken into account by a foreigner working in your country?</a:t>
            </a:r>
            <a:endParaRPr lang="cs-CZ" sz="2400" dirty="0"/>
          </a:p>
          <a:p>
            <a:pPr>
              <a:lnSpc>
                <a:spcPct val="150000"/>
              </a:lnSpc>
              <a:spcBef>
                <a:spcPts val="2400"/>
              </a:spcBef>
              <a:spcAft>
                <a:spcPts val="600"/>
              </a:spcAft>
              <a:defRPr/>
            </a:pPr>
            <a:r>
              <a:rPr lang="en-US" sz="2000" dirty="0"/>
              <a:t>Try your best to identify 3-5 typical issues or differences.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25086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 dirty="0">
                <a:solidFill>
                  <a:srgbClr val="002060"/>
                </a:solidFill>
              </a:rPr>
              <a:t>Project Management Practice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467544" y="1527175"/>
            <a:ext cx="8136904" cy="4572000"/>
          </a:xfrm>
        </p:spPr>
        <p:txBody>
          <a:bodyPr/>
          <a:lstStyle/>
          <a:p>
            <a:pPr marL="0" indent="0">
              <a:spcBef>
                <a:spcPts val="1800"/>
              </a:spcBef>
              <a:spcAft>
                <a:spcPts val="1800"/>
              </a:spcAft>
              <a:buNone/>
              <a:defRPr/>
            </a:pPr>
            <a:r>
              <a:rPr lang="en-US" sz="3200" dirty="0"/>
              <a:t>Summary: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dirty="0"/>
              <a:t>What is a project and project management?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dirty="0"/>
              <a:t>How to select the right project?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dirty="0"/>
              <a:t>Project planning and using CPM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dirty="0"/>
              <a:t>Levelling resources and crashing durations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dirty="0"/>
              <a:t>Project control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dirty="0"/>
              <a:t>International projects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dirty="0"/>
              <a:t>Effective project manager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dirty="0"/>
              <a:t>Cross cultural considerations </a:t>
            </a:r>
          </a:p>
        </p:txBody>
      </p:sp>
    </p:spTree>
    <p:extLst>
      <p:ext uri="{BB962C8B-B14F-4D97-AF65-F5344CB8AC3E}">
        <p14:creationId xmlns:p14="http://schemas.microsoft.com/office/powerpoint/2010/main" val="33082703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3200" b="1" dirty="0">
                <a:solidFill>
                  <a:srgbClr val="002060"/>
                </a:solidFill>
              </a:rPr>
              <a:t>Project Management Practice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467544" y="1527175"/>
            <a:ext cx="8136904" cy="4572000"/>
          </a:xfrm>
        </p:spPr>
        <p:txBody>
          <a:bodyPr/>
          <a:lstStyle/>
          <a:p>
            <a:pPr marL="0" indent="0">
              <a:spcBef>
                <a:spcPts val="1800"/>
              </a:spcBef>
              <a:spcAft>
                <a:spcPts val="1800"/>
              </a:spcAft>
              <a:buNone/>
              <a:defRPr/>
            </a:pPr>
            <a:r>
              <a:rPr lang="cs-CZ" sz="3200" dirty="0" err="1"/>
              <a:t>Summary</a:t>
            </a:r>
            <a:r>
              <a:rPr lang="cs-CZ" sz="3200" dirty="0"/>
              <a:t>:</a:t>
            </a:r>
          </a:p>
          <a:p>
            <a:pPr>
              <a:spcBef>
                <a:spcPts val="600"/>
              </a:spcBef>
              <a:spcAft>
                <a:spcPts val="1800"/>
              </a:spcAft>
              <a:defRPr/>
            </a:pPr>
            <a:r>
              <a:rPr lang="en-GB" sz="2800" dirty="0"/>
              <a:t>While the most of us use the same CPM, the</a:t>
            </a:r>
            <a:r>
              <a:rPr lang="cs-CZ" sz="2800" dirty="0"/>
              <a:t> </a:t>
            </a:r>
            <a:r>
              <a:rPr lang="en-GB" sz="2800" dirty="0"/>
              <a:t>way the project is performed could be significantly different!</a:t>
            </a:r>
          </a:p>
          <a:p>
            <a:pPr>
              <a:spcBef>
                <a:spcPts val="600"/>
              </a:spcBef>
              <a:spcAft>
                <a:spcPts val="1800"/>
              </a:spcAft>
              <a:defRPr/>
            </a:pPr>
            <a:r>
              <a:rPr lang="en-GB" sz="2800" dirty="0"/>
              <a:t>Project management is a challenge, but it is </a:t>
            </a:r>
            <a:r>
              <a:rPr lang="cs-CZ" sz="2800" dirty="0"/>
              <a:t>very </a:t>
            </a:r>
            <a:r>
              <a:rPr lang="en-GB" sz="2800" dirty="0"/>
              <a:t>nice to make your project happened.</a:t>
            </a:r>
          </a:p>
          <a:p>
            <a:pPr>
              <a:spcBef>
                <a:spcPts val="600"/>
              </a:spcBef>
              <a:spcAft>
                <a:spcPts val="1800"/>
              </a:spcAft>
              <a:defRPr/>
            </a:pPr>
            <a:r>
              <a:rPr lang="en-GB" sz="2800" dirty="0">
                <a:solidFill>
                  <a:srgbClr val="1202E8"/>
                </a:solidFill>
              </a:rPr>
              <a:t>Good luck!</a:t>
            </a:r>
          </a:p>
          <a:p>
            <a:pPr marL="0" indent="0">
              <a:buNone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691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Effective Project Manager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Contradictory job of project manager: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400" dirty="0"/>
              <a:t>Must maintain </a:t>
            </a:r>
            <a:r>
              <a:rPr lang="en-US" sz="2400" u="sng" dirty="0"/>
              <a:t>stability</a:t>
            </a:r>
            <a:r>
              <a:rPr lang="en-US" sz="2400" dirty="0"/>
              <a:t> and must be able to </a:t>
            </a:r>
            <a:r>
              <a:rPr lang="en-US" sz="2400" u="sng" dirty="0"/>
              <a:t>innovate</a:t>
            </a:r>
            <a:r>
              <a:rPr lang="en-US" sz="2400" dirty="0"/>
              <a:t> and to find new ways to get things done.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400" dirty="0"/>
              <a:t>Must see the </a:t>
            </a:r>
            <a:r>
              <a:rPr lang="en-US" sz="2400" u="sng" dirty="0"/>
              <a:t>project as a whole</a:t>
            </a:r>
            <a:r>
              <a:rPr lang="en-US" sz="2400" dirty="0"/>
              <a:t> and at the same time to be able to </a:t>
            </a:r>
            <a:r>
              <a:rPr lang="en-US" sz="2400" u="sng" dirty="0"/>
              <a:t>involved in details</a:t>
            </a:r>
            <a:r>
              <a:rPr lang="en-US" sz="2400" dirty="0"/>
              <a:t> („to get his hands dirty“).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400" dirty="0"/>
              <a:t>Maintain the </a:t>
            </a:r>
            <a:r>
              <a:rPr lang="en-US" sz="2400" u="sng" dirty="0"/>
              <a:t>team cohesiveness</a:t>
            </a:r>
            <a:r>
              <a:rPr lang="en-US" sz="2400" dirty="0"/>
              <a:t> and atmosphere and to </a:t>
            </a:r>
            <a:r>
              <a:rPr lang="en-US" sz="2400" u="sng" dirty="0"/>
              <a:t>encourage individuals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400" dirty="0"/>
              <a:t>Be </a:t>
            </a:r>
            <a:r>
              <a:rPr lang="en-US" sz="2400" u="sng" dirty="0"/>
              <a:t>flexible and adaptive </a:t>
            </a:r>
            <a:r>
              <a:rPr lang="en-US" sz="2400" dirty="0"/>
              <a:t>when solving problems as well as </a:t>
            </a:r>
            <a:r>
              <a:rPr lang="en-US" sz="2400" u="sng" dirty="0"/>
              <a:t>firm and strict</a:t>
            </a:r>
            <a:r>
              <a:rPr lang="en-US" sz="2400" dirty="0"/>
              <a:t> when holding line, time and budget.</a:t>
            </a:r>
            <a:r>
              <a:rPr lang="cs-CZ" sz="2400" dirty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Effective Project Manager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Important qualities of project manager: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400" b="1" dirty="0"/>
              <a:t>System thinker</a:t>
            </a:r>
            <a:r>
              <a:rPr lang="en-US" sz="2400" dirty="0"/>
              <a:t> – able to see the whole picture and to manage numerous interactions amongst project parts.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400" b="1" dirty="0"/>
              <a:t>Personal integrity </a:t>
            </a:r>
            <a:r>
              <a:rPr lang="en-US" sz="2400" dirty="0"/>
              <a:t>– be able to manage yourself before managing others.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400" b="1" dirty="0"/>
              <a:t>Proactive</a:t>
            </a:r>
            <a:r>
              <a:rPr lang="en-US" sz="2400" dirty="0"/>
              <a:t> – solve problems before it is needed or before it escalates and it is too late.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400" b="1" dirty="0"/>
              <a:t>Emotional intelligence (EQ) </a:t>
            </a:r>
            <a:r>
              <a:rPr lang="en-US" sz="2400" dirty="0"/>
              <a:t>– </a:t>
            </a:r>
            <a:r>
              <a:rPr lang="cs-CZ" sz="2400" dirty="0" err="1"/>
              <a:t>be</a:t>
            </a:r>
            <a:r>
              <a:rPr lang="cs-CZ" sz="2400" dirty="0"/>
              <a:t> sensitive </a:t>
            </a:r>
            <a:r>
              <a:rPr lang="en-US" sz="2400" dirty="0"/>
              <a:t>and respond constructively to others when problems arise.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Effective Project Manager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Important qualities of project manager: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b="1" dirty="0"/>
              <a:t>General business perspective </a:t>
            </a:r>
            <a:r>
              <a:rPr lang="en-US" sz="2400" dirty="0"/>
              <a:t>–to integrate different functional disciplines to contribute to a successful business 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b="1" dirty="0"/>
              <a:t>Effective time management </a:t>
            </a:r>
            <a:r>
              <a:rPr lang="en-US" sz="2400" dirty="0"/>
              <a:t>- to be able to budget his/her time wisely and quickly adjust priorities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b="1" dirty="0"/>
              <a:t>Skillful politician - </a:t>
            </a:r>
            <a:r>
              <a:rPr lang="en-US" sz="2400" dirty="0"/>
              <a:t>to deal effectively with a wide range of people and win their support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b="1" dirty="0"/>
              <a:t>Optimist </a:t>
            </a:r>
            <a:r>
              <a:rPr lang="en-US" sz="2400" dirty="0"/>
              <a:t>- to display a can-do attitude and keep people’s attention positive (good sense of humor is a great strength)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Effective Project Manager</a:t>
            </a:r>
          </a:p>
        </p:txBody>
      </p:sp>
      <p:sp>
        <p:nvSpPr>
          <p:cNvPr id="2253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cs-CZ" sz="2400"/>
              <a:t>One of the most important qualities of any project manager is to be able to </a:t>
            </a:r>
            <a:r>
              <a:rPr lang="en-US" altLang="cs-CZ" sz="2400" b="1"/>
              <a:t>build relationships</a:t>
            </a:r>
            <a:r>
              <a:rPr lang="cs-CZ" altLang="cs-CZ" sz="2400" b="1"/>
              <a:t>.</a:t>
            </a:r>
            <a:r>
              <a:rPr lang="en-US" altLang="cs-CZ" sz="2400" b="1"/>
              <a:t> 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cs-CZ" sz="2400"/>
              <a:t>It is important to build relationships from the very beginning (before you need them). 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cs-CZ" sz="2400"/>
              <a:t>Identify key players and what you can do to help them before you need their assistance. </a:t>
            </a:r>
            <a:r>
              <a:rPr lang="en-US" altLang="cs-CZ" sz="2400" b="1"/>
              <a:t>Be proactive</a:t>
            </a:r>
            <a:r>
              <a:rPr lang="en-US" altLang="cs-CZ" sz="2400"/>
              <a:t>!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cs-CZ" sz="2400"/>
              <a:t>Build mutual </a:t>
            </a:r>
            <a:r>
              <a:rPr lang="en-US" altLang="cs-CZ" sz="2400" b="1"/>
              <a:t>trust and respect</a:t>
            </a:r>
            <a:r>
              <a:rPr lang="en-US" altLang="cs-CZ" sz="2400"/>
              <a:t>. 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cs-CZ" sz="2400"/>
              <a:t>Foster it through frequent </a:t>
            </a:r>
            <a:r>
              <a:rPr lang="en-US" altLang="cs-CZ" sz="2400" b="1"/>
              <a:t>face-to-face contact</a:t>
            </a:r>
            <a:r>
              <a:rPr lang="en-US" altLang="cs-CZ" sz="2400"/>
              <a:t>.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cs-CZ" sz="2400"/>
              <a:t>Be genuine, fair, really caring – </a:t>
            </a:r>
            <a:r>
              <a:rPr lang="en-US" altLang="cs-CZ" sz="2400" b="1"/>
              <a:t>no manipulation</a:t>
            </a:r>
            <a:r>
              <a:rPr lang="en-US" altLang="cs-CZ" sz="2400"/>
              <a:t>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002060"/>
                </a:solidFill>
              </a:rPr>
              <a:t>Effective Project Manager</a:t>
            </a:r>
          </a:p>
        </p:txBody>
      </p:sp>
      <p:sp>
        <p:nvSpPr>
          <p:cNvPr id="17411" name="Podnadpis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/>
              <a:t>Influential project manager?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dirty="0"/>
              <a:t>Project manager has to built a good and co-operative environment and to have many allies.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dirty="0"/>
              <a:t>Some authors describe influence in terms of </a:t>
            </a:r>
            <a:r>
              <a:rPr lang="en-US" sz="2400" b="1" u="sng" dirty="0"/>
              <a:t>exchange currencies</a:t>
            </a:r>
            <a:r>
              <a:rPr lang="en-US" sz="2400" dirty="0"/>
              <a:t> (something for something), where virtual accounts are created in order to be used in future (law of reciprocity)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dirty="0"/>
              <a:t>There are many different currencies available and different people value different currencies too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3701</TotalTime>
  <Words>3205</Words>
  <Application>Microsoft Office PowerPoint</Application>
  <PresentationFormat>Předvádění na obrazovce (4:3)</PresentationFormat>
  <Paragraphs>269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9" baseType="lpstr">
      <vt:lpstr>Arial</vt:lpstr>
      <vt:lpstr>Calibri</vt:lpstr>
      <vt:lpstr>Georgia</vt:lpstr>
      <vt:lpstr>Wingdings</vt:lpstr>
      <vt:lpstr>Wingdings 2</vt:lpstr>
      <vt:lpstr>Administrativní</vt:lpstr>
      <vt:lpstr>Effective Project Manager</vt:lpstr>
      <vt:lpstr>People Influencing Your Project</vt:lpstr>
      <vt:lpstr>People Influencing Your Project</vt:lpstr>
      <vt:lpstr>People Influencing Your Project</vt:lpstr>
      <vt:lpstr>Effective Project Manager</vt:lpstr>
      <vt:lpstr>Effective Project Manager</vt:lpstr>
      <vt:lpstr>Effective Project Manager</vt:lpstr>
      <vt:lpstr>Effective Project Manager</vt:lpstr>
      <vt:lpstr>Effective Project Manager</vt:lpstr>
      <vt:lpstr>Effective Project Manager</vt:lpstr>
      <vt:lpstr>Effective Project Manager</vt:lpstr>
      <vt:lpstr>Effective Project Manager</vt:lpstr>
      <vt:lpstr>Effective Project Manager</vt:lpstr>
      <vt:lpstr>Effective Project Manager</vt:lpstr>
      <vt:lpstr>People Influencing Your Project</vt:lpstr>
      <vt:lpstr>Managing geeks</vt:lpstr>
      <vt:lpstr>How to manage geeks?</vt:lpstr>
      <vt:lpstr>Common features of geeks?</vt:lpstr>
      <vt:lpstr>Typology of geeks</vt:lpstr>
      <vt:lpstr>Typology of geeks</vt:lpstr>
      <vt:lpstr>Typology of geeks</vt:lpstr>
      <vt:lpstr>How to manage geeks?</vt:lpstr>
      <vt:lpstr>How to manage geeks?</vt:lpstr>
      <vt:lpstr>How to manage geeks?</vt:lpstr>
      <vt:lpstr>How to manage geeks?</vt:lpstr>
      <vt:lpstr>How to manage geeks?</vt:lpstr>
      <vt:lpstr>How to manage geeks?</vt:lpstr>
      <vt:lpstr>International Projects</vt:lpstr>
      <vt:lpstr>International Projects</vt:lpstr>
      <vt:lpstr>Environmental factors</vt:lpstr>
      <vt:lpstr>Cross-cultural considerations</vt:lpstr>
      <vt:lpstr>Cross-cultural considerations</vt:lpstr>
      <vt:lpstr>Cross-cultural considerations</vt:lpstr>
      <vt:lpstr>Cross-cultural considerations</vt:lpstr>
      <vt:lpstr>Cross-cultural considerations</vt:lpstr>
      <vt:lpstr>Cross-cultural considerations</vt:lpstr>
      <vt:lpstr>Cross-cultural considerations</vt:lpstr>
      <vt:lpstr>Cross-cultural considerations</vt:lpstr>
      <vt:lpstr>Cross-cultural considerations</vt:lpstr>
      <vt:lpstr>Cross-cultural considerations</vt:lpstr>
      <vt:lpstr>Cross-cultural considerations</vt:lpstr>
      <vt:lpstr>Project Management Practice</vt:lpstr>
      <vt:lpstr>Project Management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Teoretická informatika</dc:title>
  <dc:creator>Hynek</dc:creator>
  <cp:lastModifiedBy>Hynek Josef</cp:lastModifiedBy>
  <cp:revision>269</cp:revision>
  <dcterms:created xsi:type="dcterms:W3CDTF">2008-02-10T10:12:05Z</dcterms:created>
  <dcterms:modified xsi:type="dcterms:W3CDTF">2022-12-06T08:55:03Z</dcterms:modified>
</cp:coreProperties>
</file>