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365" r:id="rId2"/>
    <p:sldId id="269" r:id="rId3"/>
    <p:sldId id="380" r:id="rId4"/>
    <p:sldId id="381" r:id="rId5"/>
    <p:sldId id="382" r:id="rId6"/>
    <p:sldId id="398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3" r:id="rId17"/>
    <p:sldId id="394" r:id="rId18"/>
    <p:sldId id="395" r:id="rId19"/>
    <p:sldId id="371" r:id="rId20"/>
    <p:sldId id="397" r:id="rId21"/>
    <p:sldId id="396" r:id="rId2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7A930F2-EFFF-47B2-A564-DB3BD7C4EB00}" type="datetimeFigureOut">
              <a:rPr lang="cs-CZ"/>
              <a:pPr>
                <a:defRPr/>
              </a:pPr>
              <a:t>11.10.2022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6F11D57-BA78-4F73-A607-9752CCC0E77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6466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ABB52E-BEEC-4AC3-96AF-B8A022EB5E77}" type="datetimeFigureOut">
              <a:rPr lang="cs-CZ"/>
              <a:pPr>
                <a:defRPr/>
              </a:pPr>
              <a:t>11.10.2022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72C75F6-F25A-42D6-8F42-87883712D2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3256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25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a 27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28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E8A74-7E77-4428-8EC1-DB8F51BE126C}" type="datetimeFigureOut">
              <a:rPr lang="cs-CZ"/>
              <a:pPr>
                <a:defRPr/>
              </a:pPr>
              <a:t>11.10.2022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BD95EB-D2D7-4979-8FD6-AC6DEA7278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3236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87406-FEDB-419F-81B6-19DBD2B3B701}" type="datetimeFigureOut">
              <a:rPr lang="cs-CZ"/>
              <a:pPr>
                <a:defRPr/>
              </a:pPr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F84100-5B48-4C46-B53F-A071FCC0F4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8169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ovací čára 26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27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28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2DEEB2-EE59-4431-830D-F65825CDDB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8254-9B12-4849-8E4F-E6B2FBF8C67B}" type="datetimeFigureOut">
              <a:rPr lang="cs-CZ"/>
              <a:pPr>
                <a:defRPr/>
              </a:pPr>
              <a:t>11.10.2022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473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5FF01-39A5-4623-A255-09DF498B0BF9}" type="datetimeFigureOut">
              <a:rPr lang="cs-CZ"/>
              <a:pPr>
                <a:defRPr/>
              </a:pPr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39FFF4-EF45-4DD0-A748-E557FD7108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2017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8" name="Obdélník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ovací čára 28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ipsa 2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3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B456B-D9A7-47B9-A28D-33C1016B3ACE}" type="datetimeFigureOut">
              <a:rPr lang="cs-CZ"/>
              <a:pPr>
                <a:defRPr/>
              </a:pPr>
              <a:t>11.10.2022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C5D848-BF41-4131-B2BB-2B89DAFCF6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9362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EDB09-10D1-450D-AE76-FD4ABF5633AE}" type="datetimeFigureOut">
              <a:rPr lang="cs-CZ"/>
              <a:pPr>
                <a:defRPr/>
              </a:pPr>
              <a:t>11.10.2022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E077B2-93E1-4048-9E79-BC1CE584B6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3506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Obdélník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1" name="Obdélník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ovací čára 27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Elipsa 2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3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336C6-C109-493D-ABA6-EF30C254F87C}" type="datetimeFigureOut">
              <a:rPr lang="cs-CZ"/>
              <a:pPr>
                <a:defRPr/>
              </a:pPr>
              <a:t>11.10.2022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B46611-E57F-4F18-9B72-3FA2C4C237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3281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75F3-86F6-4EAC-9B4A-B44886579B22}" type="datetimeFigureOut">
              <a:rPr lang="cs-CZ"/>
              <a:pPr>
                <a:defRPr/>
              </a:pPr>
              <a:t>11.10.2022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5985D0-0030-4333-999A-8B07011B70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98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3" name="Obdélník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4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5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F4BCA-E5D3-440C-BBF9-F7FE3BD47EA3}" type="datetimeFigureOut">
              <a:rPr lang="cs-CZ"/>
              <a:pPr>
                <a:defRPr/>
              </a:pPr>
              <a:t>11.10.2022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77F8F4-5C40-4F98-B598-206A101F5C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7867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8" name="Obdélník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ovací čára 27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ipsa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2ED811-EE6B-42B6-A5A8-98CFEE4539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8227A-2FB5-46BA-B383-512CF88E9FDB}" type="datetimeFigureOut">
              <a:rPr lang="cs-CZ"/>
              <a:pPr>
                <a:defRPr/>
              </a:pPr>
              <a:t>11.10.2022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316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8" name="Obdélník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a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EE4FFF-17E9-4C44-999C-8C732DC938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CFEB9-D6C0-4651-8053-14325E8886E5}" type="datetimeFigureOut">
              <a:rPr lang="cs-CZ"/>
              <a:pPr>
                <a:defRPr/>
              </a:pPr>
              <a:t>11.10.2022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91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27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2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2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62B06B-5669-4C38-88FC-B8C262E79351}" type="datetimeFigureOut">
              <a:rPr lang="cs-CZ"/>
              <a:pPr>
                <a:defRPr/>
              </a:pPr>
              <a:t>11.10.2022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 smtClean="0">
                <a:solidFill>
                  <a:srgbClr val="7B98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3D7EF4C2-9F39-403E-B4A3-3D11EC2505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Project </a:t>
            </a:r>
            <a:r>
              <a:rPr lang="cs-CZ" altLang="cs-CZ" sz="3200" b="1">
                <a:solidFill>
                  <a:srgbClr val="002060"/>
                </a:solidFill>
              </a:rPr>
              <a:t>Selection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endParaRPr lang="cs-CZ" altLang="cs-CZ" sz="2400" dirty="0"/>
          </a:p>
          <a:p>
            <a:pPr>
              <a:spcAft>
                <a:spcPts val="1200"/>
              </a:spcAft>
              <a:defRPr/>
            </a:pPr>
            <a:r>
              <a:rPr lang="en-US" altLang="cs-CZ" sz="2400" b="1" dirty="0"/>
              <a:t>Three main categories of methods/approaches: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Strategic approach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Analytical approach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Financial methods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Payback Period</a:t>
            </a:r>
            <a:endParaRPr lang="cs-CZ" altLang="cs-CZ" sz="3200" b="1">
              <a:solidFill>
                <a:srgbClr val="002060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74063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b="1" dirty="0"/>
              <a:t>The </a:t>
            </a:r>
            <a:r>
              <a:rPr lang="en-GB" sz="2400" b="1" u="sng" dirty="0"/>
              <a:t>disadvantages</a:t>
            </a:r>
            <a:r>
              <a:rPr lang="en-GB" sz="2400" b="1" dirty="0"/>
              <a:t> of the payback method:</a:t>
            </a:r>
            <a:endParaRPr lang="cs-CZ" sz="2400" b="1" dirty="0"/>
          </a:p>
          <a:p>
            <a:pPr>
              <a:defRPr/>
            </a:pPr>
            <a:r>
              <a:rPr lang="en-GB" sz="2400" dirty="0"/>
              <a:t>it is indifferent to the timing of the cash flows (the project with high early repayments would be ranked equally with a project which had late repayments if their payback period were the same)</a:t>
            </a:r>
            <a:endParaRPr lang="cs-CZ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endParaRPr lang="cs-CZ" sz="2400" dirty="0"/>
          </a:p>
          <a:p>
            <a:pPr>
              <a:defRPr/>
            </a:pPr>
            <a:endParaRPr lang="en-GB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3716338"/>
            <a:ext cx="5646737" cy="2336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Payback Period</a:t>
            </a:r>
            <a:endParaRPr lang="cs-CZ" altLang="cs-CZ" sz="3200" b="1">
              <a:solidFill>
                <a:srgbClr val="002060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74063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b="1" dirty="0"/>
              <a:t>The </a:t>
            </a:r>
            <a:r>
              <a:rPr lang="en-GB" sz="2400" b="1" u="sng" dirty="0"/>
              <a:t>disadvantages</a:t>
            </a:r>
            <a:r>
              <a:rPr lang="en-GB" sz="2400" b="1" dirty="0"/>
              <a:t> of the payback method:</a:t>
            </a:r>
            <a:endParaRPr lang="cs-CZ" sz="2400" b="1" dirty="0"/>
          </a:p>
          <a:p>
            <a:pPr>
              <a:defRPr/>
            </a:pPr>
            <a:r>
              <a:rPr lang="en-GB" sz="2400" dirty="0"/>
              <a:t>the cash flow after the payback period is not considered (the red project below would be rejected in favour of the blue project with higher early returns)</a:t>
            </a:r>
            <a:endParaRPr lang="cs-CZ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endParaRPr lang="cs-CZ" sz="2400" dirty="0"/>
          </a:p>
          <a:p>
            <a:pPr>
              <a:defRPr/>
            </a:pPr>
            <a:endParaRPr lang="en-GB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429000"/>
            <a:ext cx="7258050" cy="2663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Payback Period</a:t>
            </a:r>
            <a:endParaRPr lang="cs-CZ" altLang="cs-CZ" sz="3200" b="1">
              <a:solidFill>
                <a:srgbClr val="002060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74063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sz="2400" b="1" dirty="0"/>
              <a:t>Summary:</a:t>
            </a:r>
            <a:endParaRPr lang="cs-CZ" sz="2400" b="1" dirty="0"/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2400" dirty="0"/>
              <a:t>the most widely used technique, even if this use is only an initial filter for project selection</a:t>
            </a:r>
            <a:endParaRPr lang="cs-CZ" sz="2400" dirty="0"/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2400" dirty="0"/>
              <a:t>simple, quick and easy to use (can be worked out on a slip of paper)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cs-CZ" sz="3200" dirty="0"/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en-US" sz="2000" i="1" dirty="0"/>
              <a:t>Example: Select the best project according PB criteria</a:t>
            </a:r>
            <a:endParaRPr lang="cs-CZ" sz="2000" i="1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endParaRPr lang="cs-CZ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GB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755650" y="4868863"/>
          <a:ext cx="7345362" cy="127634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56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1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1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15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0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Year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501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1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-20000</a:t>
                      </a:r>
                      <a:endParaRPr kumimoji="0" lang="cs-CZ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5000</a:t>
                      </a:r>
                      <a:endParaRPr kumimoji="0" lang="cs-CZ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10000</a:t>
                      </a:r>
                      <a:endParaRPr kumimoji="0" lang="cs-CZ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5000</a:t>
                      </a:r>
                      <a:endParaRPr kumimoji="0" lang="cs-CZ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5000</a:t>
                      </a:r>
                      <a:endParaRPr kumimoji="0" lang="cs-CZ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7000</a:t>
                      </a: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501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2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-25000</a:t>
                      </a:r>
                      <a:endParaRPr kumimoji="0" lang="cs-CZ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7000</a:t>
                      </a:r>
                      <a:endParaRPr kumimoji="0" lang="cs-CZ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7000</a:t>
                      </a:r>
                      <a:endParaRPr kumimoji="0" lang="cs-CZ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7000</a:t>
                      </a:r>
                      <a:endParaRPr kumimoji="0" lang="cs-CZ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7000</a:t>
                      </a:r>
                      <a:endParaRPr kumimoji="0" lang="cs-CZ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5000</a:t>
                      </a:r>
                      <a:endParaRPr kumimoji="0" lang="cs-CZ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501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3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-15000</a:t>
                      </a:r>
                      <a:endParaRPr kumimoji="0" lang="cs-CZ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1000</a:t>
                      </a:r>
                      <a:endParaRPr kumimoji="0" lang="cs-CZ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5000</a:t>
                      </a:r>
                      <a:endParaRPr kumimoji="0" lang="cs-CZ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3000</a:t>
                      </a:r>
                      <a:endParaRPr kumimoji="0" lang="cs-CZ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4000</a:t>
                      </a:r>
                      <a:endParaRPr kumimoji="0" lang="cs-CZ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2000</a:t>
                      </a:r>
                      <a:endParaRPr kumimoji="0" lang="cs-CZ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>
                <a:solidFill>
                  <a:srgbClr val="002060"/>
                </a:solidFill>
              </a:rPr>
              <a:t>Project Selection</a:t>
            </a: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74063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800" b="1" u="sng" dirty="0"/>
              <a:t>2. Return on Investment (ROI)</a:t>
            </a:r>
            <a:endParaRPr lang="cs-CZ" sz="2800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400" dirty="0"/>
              <a:t>ROI is very popular method that looks at the whole project.</a:t>
            </a:r>
            <a:endParaRPr lang="cs-CZ" sz="2400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400" dirty="0"/>
              <a:t>It is based on calculation of the average annual profit which is converted into a percentage of the total outlay using the following formulas:</a:t>
            </a:r>
            <a:endParaRPr lang="cs-CZ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GB" sz="2800" b="1" u="sng" dirty="0"/>
          </a:p>
          <a:p>
            <a:pPr marL="274638" lvl="1" indent="0">
              <a:buFont typeface="Wingdings" panose="05000000000000000000" pitchFamily="2" charset="2"/>
              <a:buNone/>
              <a:defRPr/>
            </a:pPr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365625"/>
            <a:ext cx="3765550" cy="560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157788"/>
            <a:ext cx="4679950" cy="5476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Return on Investment</a:t>
            </a:r>
            <a:endParaRPr lang="cs-CZ" altLang="cs-CZ" sz="3200" b="1">
              <a:solidFill>
                <a:srgbClr val="002060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74063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i="1" dirty="0"/>
              <a:t>Example </a:t>
            </a:r>
            <a:endParaRPr lang="cs-CZ" sz="2400" dirty="0"/>
          </a:p>
          <a:p>
            <a:pPr>
              <a:defRPr/>
            </a:pPr>
            <a:r>
              <a:rPr lang="en-GB" sz="2000" dirty="0"/>
              <a:t>Our company wants to buy a new machine for a four year project.    We have to choose between machine A or machine B, so it is mutually exclusive situation. Both machines have the same initial cost </a:t>
            </a:r>
            <a:r>
              <a:rPr lang="en-US" sz="2000" dirty="0"/>
              <a:t>$35000, but their cash flows are different over the four year period.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cs-CZ" sz="20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900113" y="3644900"/>
          <a:ext cx="7343775" cy="20891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47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6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Year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Machine 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Cash Flow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Machine B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Cash Flow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-35000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-35000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20000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10000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15000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10000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10000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15000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25000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Return on Investment</a:t>
            </a:r>
            <a:endParaRPr lang="cs-CZ" altLang="cs-CZ" sz="3200" b="1">
              <a:solidFill>
                <a:srgbClr val="002060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74063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i="1" dirty="0"/>
              <a:t>Example </a:t>
            </a:r>
            <a:endParaRPr lang="cs-CZ" sz="2400" dirty="0"/>
          </a:p>
          <a:p>
            <a:pPr>
              <a:defRPr/>
            </a:pPr>
            <a:r>
              <a:rPr lang="en-US" sz="2000" dirty="0"/>
              <a:t>First of all, we need to calculate the total gains for each project.</a:t>
            </a:r>
          </a:p>
          <a:p>
            <a:pPr>
              <a:defRPr/>
            </a:pPr>
            <a:r>
              <a:rPr lang="en-US" sz="2000" dirty="0"/>
              <a:t>It is the sum of cash flow – we do not include original outlay (original investment) into this sum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sz="2000" dirty="0"/>
          </a:p>
          <a:p>
            <a:pPr>
              <a:defRPr/>
            </a:pPr>
            <a:endParaRPr lang="cs-CZ" sz="20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900113" y="3357563"/>
          <a:ext cx="7343775" cy="23860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47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65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Year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Machine 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Cash Flow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Machine B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Cash Flow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252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-35000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-35000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252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20000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10000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252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15000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10000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252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10000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15000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252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25000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252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Gains</a:t>
                      </a:r>
                      <a:endParaRPr kumimoji="0" lang="cs-CZ" sz="1400" i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4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55000</a:t>
                      </a:r>
                      <a:endParaRPr kumimoji="0" lang="cs-CZ" sz="1400" b="1" i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4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60000</a:t>
                      </a:r>
                      <a:endParaRPr kumimoji="0" lang="cs-CZ" sz="1400" b="1" i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Return on Investment</a:t>
            </a:r>
            <a:endParaRPr lang="cs-CZ" altLang="cs-CZ" sz="3200" b="1">
              <a:solidFill>
                <a:srgbClr val="002060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74063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i="1" dirty="0"/>
              <a:t>Example </a:t>
            </a:r>
            <a:endParaRPr lang="cs-CZ" sz="2400" dirty="0"/>
          </a:p>
          <a:p>
            <a:pPr>
              <a:spcBef>
                <a:spcPts val="1200"/>
              </a:spcBef>
              <a:defRPr/>
            </a:pPr>
            <a:r>
              <a:rPr lang="en-US" sz="2000" dirty="0"/>
              <a:t>Using the above defined formulas we can easily get</a:t>
            </a:r>
          </a:p>
          <a:p>
            <a:pPr>
              <a:defRPr/>
            </a:pPr>
            <a:endParaRPr lang="en-US" sz="1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r>
              <a:rPr lang="en-GB" sz="2000" dirty="0"/>
              <a:t>     </a:t>
            </a:r>
            <a:r>
              <a:rPr lang="en-GB" sz="2000" dirty="0">
                <a:solidFill>
                  <a:srgbClr val="0000CC"/>
                </a:solidFill>
              </a:rPr>
              <a:t>Average Annual </a:t>
            </a:r>
            <a:r>
              <a:rPr lang="en-GB" sz="2000" dirty="0" err="1">
                <a:solidFill>
                  <a:srgbClr val="0000CC"/>
                </a:solidFill>
              </a:rPr>
              <a:t>Profit</a:t>
            </a:r>
            <a:r>
              <a:rPr lang="en-GB" sz="2000" baseline="-25000" dirty="0" err="1">
                <a:solidFill>
                  <a:srgbClr val="0000CC"/>
                </a:solidFill>
              </a:rPr>
              <a:t>A</a:t>
            </a:r>
            <a:r>
              <a:rPr lang="en-GB" sz="2000" dirty="0">
                <a:solidFill>
                  <a:srgbClr val="0000CC"/>
                </a:solidFill>
              </a:rPr>
              <a:t> </a:t>
            </a:r>
            <a:r>
              <a:rPr lang="en-GB" sz="2000" dirty="0"/>
              <a:t>= (55 000 – 35 000)/4 = 20 000/4 = 5000</a:t>
            </a:r>
            <a:endParaRPr lang="cs-CZ" sz="20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r>
              <a:rPr lang="en-GB" sz="2000" dirty="0"/>
              <a:t>     </a:t>
            </a:r>
            <a:r>
              <a:rPr lang="en-GB" sz="2000" b="1" dirty="0"/>
              <a:t>ROI</a:t>
            </a:r>
            <a:r>
              <a:rPr lang="en-GB" sz="2000" b="1" baseline="-25000" dirty="0"/>
              <a:t>A</a:t>
            </a:r>
            <a:r>
              <a:rPr lang="en-GB" sz="2000" dirty="0"/>
              <a:t> = (5 000 / 35 000)*100 = 14</a:t>
            </a:r>
            <a:r>
              <a:rPr lang="cs-CZ" sz="2000" dirty="0"/>
              <a:t>,3</a:t>
            </a:r>
            <a:r>
              <a:rPr lang="en-GB" sz="2000" dirty="0"/>
              <a:t>%</a:t>
            </a:r>
            <a:endParaRPr lang="cs-CZ" sz="20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endParaRPr lang="cs-CZ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r>
              <a:rPr lang="en-GB" sz="2000" dirty="0"/>
              <a:t>     </a:t>
            </a:r>
            <a:r>
              <a:rPr lang="en-GB" sz="2000" dirty="0">
                <a:solidFill>
                  <a:srgbClr val="0000CC"/>
                </a:solidFill>
              </a:rPr>
              <a:t>Average Annual </a:t>
            </a:r>
            <a:r>
              <a:rPr lang="en-GB" sz="2000" dirty="0" err="1">
                <a:solidFill>
                  <a:srgbClr val="0000CC"/>
                </a:solidFill>
              </a:rPr>
              <a:t>Profit</a:t>
            </a:r>
            <a:r>
              <a:rPr lang="en-GB" sz="2000" baseline="-25000" dirty="0" err="1">
                <a:solidFill>
                  <a:srgbClr val="0000CC"/>
                </a:solidFill>
              </a:rPr>
              <a:t>B</a:t>
            </a:r>
            <a:r>
              <a:rPr lang="en-GB" sz="2000" dirty="0">
                <a:solidFill>
                  <a:srgbClr val="0000CC"/>
                </a:solidFill>
              </a:rPr>
              <a:t> </a:t>
            </a:r>
            <a:r>
              <a:rPr lang="en-GB" sz="2000" dirty="0"/>
              <a:t>= (60 000 – 35 000)/4 = 25 000/4 = 6250</a:t>
            </a:r>
            <a:endParaRPr lang="cs-CZ" sz="20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r>
              <a:rPr lang="en-GB" sz="2000" dirty="0"/>
              <a:t>     </a:t>
            </a:r>
            <a:r>
              <a:rPr lang="en-GB" sz="2000" b="1" dirty="0"/>
              <a:t>ROI</a:t>
            </a:r>
            <a:r>
              <a:rPr lang="en-GB" sz="2000" b="1" baseline="-25000" dirty="0"/>
              <a:t>B</a:t>
            </a:r>
            <a:r>
              <a:rPr lang="en-GB" sz="2000" dirty="0"/>
              <a:t> = (6 250 / 35 000)*100 = 17,8%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GB" sz="2000" dirty="0"/>
              <a:t>ROI is higher for the project B because it creates higher cumulative profit over and the initial outlays are equal. According the ROI, project B should be preferred. 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8532813" y="5949950"/>
            <a:ext cx="263525" cy="27305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Return on Investment</a:t>
            </a:r>
            <a:endParaRPr lang="cs-CZ" altLang="cs-CZ" sz="3200" b="1">
              <a:solidFill>
                <a:srgbClr val="002060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231188" cy="4572000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r>
              <a:rPr lang="en-GB" sz="2400" b="1" dirty="0"/>
              <a:t>The </a:t>
            </a:r>
            <a:r>
              <a:rPr lang="en-GB" sz="2400" b="1" u="sng" dirty="0"/>
              <a:t>advantages</a:t>
            </a:r>
            <a:r>
              <a:rPr lang="en-GB" sz="2400" b="1" dirty="0"/>
              <a:t> of the ROI method:</a:t>
            </a:r>
            <a:endParaRPr lang="cs-CZ" sz="2400" b="1" dirty="0"/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GB" sz="2400" dirty="0"/>
              <a:t>simple and easy to use</a:t>
            </a:r>
            <a:endParaRPr lang="cs-CZ" sz="2400" dirty="0"/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GB" sz="2400" dirty="0"/>
              <a:t>it considers the cash flow over the whole project</a:t>
            </a:r>
            <a:endParaRPr lang="cs-CZ" sz="2400" dirty="0"/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GB" sz="2400" dirty="0"/>
              <a:t>the result is expressed as a profit and percentage return on investment and both parameters are readily understood by managers</a:t>
            </a:r>
            <a:endParaRPr lang="cs-CZ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Return on Investment</a:t>
            </a:r>
            <a:endParaRPr lang="cs-CZ" altLang="cs-CZ" sz="3200" b="1">
              <a:solidFill>
                <a:srgbClr val="002060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74063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r>
              <a:rPr lang="en-GB" sz="2400" b="1" dirty="0"/>
              <a:t>The </a:t>
            </a:r>
            <a:r>
              <a:rPr lang="en-GB" sz="2400" b="1" u="sng" dirty="0"/>
              <a:t>disadvantages</a:t>
            </a:r>
            <a:r>
              <a:rPr lang="en-GB" sz="2400" b="1" dirty="0"/>
              <a:t> of the ROI method:</a:t>
            </a:r>
            <a:endParaRPr lang="cs-CZ" sz="2400" b="1" dirty="0"/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400" dirty="0"/>
              <a:t>it averages out the profit over successive years</a:t>
            </a:r>
            <a:endParaRPr lang="cs-CZ" sz="2400" dirty="0"/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400" dirty="0"/>
              <a:t>an investment with high initial profits would be ranked equally with a project with high late profits if the average profit was the same (time value of money is ignored)</a:t>
            </a:r>
            <a:endParaRPr lang="cs-CZ" sz="2400" dirty="0"/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0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860800"/>
            <a:ext cx="4830763" cy="2432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Project Selection</a:t>
            </a: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02625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b="1" dirty="0"/>
              <a:t>Task</a:t>
            </a:r>
            <a:endParaRPr lang="cs-CZ" sz="2400" b="1" dirty="0"/>
          </a:p>
          <a:p>
            <a:pPr>
              <a:defRPr/>
            </a:pPr>
            <a:r>
              <a:rPr lang="en-GB" sz="2200" dirty="0"/>
              <a:t>Calculate the payback period and ROI for the following two projects and suggest which one would you prefer and why.</a:t>
            </a:r>
            <a:endParaRPr lang="cs-CZ" sz="22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108600"/>
              </p:ext>
            </p:extLst>
          </p:nvPr>
        </p:nvGraphicFramePr>
        <p:xfrm>
          <a:off x="971550" y="2997200"/>
          <a:ext cx="7056438" cy="2606675"/>
        </p:xfrm>
        <a:graphic>
          <a:graphicData uri="http://schemas.openxmlformats.org/drawingml/2006/table">
            <a:tbl>
              <a:tblPr/>
              <a:tblGrid>
                <a:gridCol w="2351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2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6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Year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Project A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 Project B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-100 000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-80 000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30 000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30 000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30 000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-10 000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20 000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GB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10 000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10 000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>
                <a:solidFill>
                  <a:srgbClr val="002060"/>
                </a:solidFill>
              </a:rPr>
              <a:t>Project Selection</a:t>
            </a: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74063" cy="4572000"/>
          </a:xfrm>
        </p:spPr>
        <p:txBody>
          <a:bodyPr/>
          <a:lstStyle/>
          <a:p>
            <a:pPr>
              <a:defRPr/>
            </a:pPr>
            <a:r>
              <a:rPr lang="en-US" sz="2800" b="1" u="sng" dirty="0"/>
              <a:t>Financial methods of project appraisal</a:t>
            </a:r>
            <a:r>
              <a:rPr lang="en-GB" sz="2800" b="1" u="sng" dirty="0"/>
              <a:t>:</a:t>
            </a:r>
            <a:endParaRPr lang="cs-CZ" sz="2800" dirty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400" dirty="0">
                <a:solidFill>
                  <a:schemeClr val="tx1"/>
                </a:solidFill>
              </a:rPr>
              <a:t>Payback period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400" dirty="0">
                <a:solidFill>
                  <a:schemeClr val="tx1"/>
                </a:solidFill>
              </a:rPr>
              <a:t>Return on investment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400" dirty="0">
                <a:solidFill>
                  <a:schemeClr val="tx1"/>
                </a:solidFill>
              </a:rPr>
              <a:t>Net Present Value (NPV)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400" dirty="0">
                <a:solidFill>
                  <a:schemeClr val="tx1"/>
                </a:solidFill>
              </a:rPr>
              <a:t>Internal Rate of Return (IRR)</a:t>
            </a:r>
          </a:p>
          <a:p>
            <a:pPr lvl="1">
              <a:defRPr/>
            </a:pPr>
            <a:endParaRPr lang="en-GB" sz="2800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GB" sz="2400" dirty="0">
                <a:solidFill>
                  <a:schemeClr val="tx1"/>
                </a:solidFill>
              </a:rPr>
              <a:t>The </a:t>
            </a:r>
            <a:r>
              <a:rPr lang="en-GB" sz="2400" u="sng" dirty="0">
                <a:solidFill>
                  <a:schemeClr val="tx1"/>
                </a:solidFill>
              </a:rPr>
              <a:t>common limiting factor</a:t>
            </a:r>
            <a:r>
              <a:rPr lang="en-GB" sz="2400" dirty="0">
                <a:solidFill>
                  <a:schemeClr val="tx1"/>
                </a:solidFill>
              </a:rPr>
              <a:t> for all of them is that they are </a:t>
            </a:r>
            <a:r>
              <a:rPr lang="en-GB" sz="2400" u="sng" dirty="0">
                <a:solidFill>
                  <a:schemeClr val="tx1"/>
                </a:solidFill>
              </a:rPr>
              <a:t>based on a forecasted cash flow</a:t>
            </a:r>
            <a:r>
              <a:rPr lang="en-GB" sz="2400" dirty="0">
                <a:solidFill>
                  <a:schemeClr val="tx1"/>
                </a:solidFill>
              </a:rPr>
              <a:t>.</a:t>
            </a:r>
            <a:endParaRPr lang="cs-CZ" sz="2400" dirty="0">
              <a:solidFill>
                <a:schemeClr val="tx1"/>
              </a:solidFill>
            </a:endParaRP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3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Return on Investment</a:t>
            </a:r>
            <a:endParaRPr lang="cs-CZ" altLang="cs-CZ" sz="3200" b="1">
              <a:solidFill>
                <a:srgbClr val="002060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74063" cy="4572000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sz="2000" b="1" dirty="0"/>
              <a:t>PB</a:t>
            </a:r>
            <a:r>
              <a:rPr lang="en-US" sz="2000" b="1" baseline="-25000" dirty="0"/>
              <a:t>A</a:t>
            </a:r>
            <a:r>
              <a:rPr lang="en-US" sz="2000" b="1" dirty="0"/>
              <a:t> = 4,5 </a:t>
            </a:r>
            <a:r>
              <a:rPr lang="en-US" sz="2000" dirty="0"/>
              <a:t>years </a:t>
            </a:r>
          </a:p>
          <a:p>
            <a:pPr>
              <a:spcBef>
                <a:spcPts val="1200"/>
              </a:spcBef>
              <a:defRPr/>
            </a:pPr>
            <a:r>
              <a:rPr lang="en-US" sz="2000" b="1" dirty="0"/>
              <a:t>PB</a:t>
            </a:r>
            <a:r>
              <a:rPr lang="en-US" sz="2000" b="1" baseline="-25000" dirty="0"/>
              <a:t>B</a:t>
            </a:r>
            <a:r>
              <a:rPr lang="en-US" sz="2000" b="1" dirty="0"/>
              <a:t> = 3 </a:t>
            </a:r>
            <a:r>
              <a:rPr lang="en-US" sz="2000" dirty="0"/>
              <a:t>years </a:t>
            </a:r>
          </a:p>
          <a:p>
            <a:pPr>
              <a:defRPr/>
            </a:pPr>
            <a:endParaRPr lang="en-US" sz="2000" dirty="0">
              <a:solidFill>
                <a:srgbClr val="0000CC"/>
              </a:solidFill>
            </a:endParaRPr>
          </a:p>
          <a:p>
            <a:pPr>
              <a:defRPr/>
            </a:pPr>
            <a:r>
              <a:rPr lang="en-US" sz="2000" dirty="0"/>
              <a:t>Average Annual </a:t>
            </a:r>
            <a:r>
              <a:rPr lang="en-US" sz="2000" dirty="0" err="1"/>
              <a:t>Profit</a:t>
            </a:r>
            <a:r>
              <a:rPr lang="en-US" sz="2000" baseline="-25000" dirty="0" err="1"/>
              <a:t>A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/>
              <a:t>= (140 000 – 100 000)/6 = 40 000/6 = 6667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r>
              <a:rPr lang="en-US" sz="2000" dirty="0"/>
              <a:t>     </a:t>
            </a:r>
            <a:r>
              <a:rPr lang="en-US" sz="2000" b="1" dirty="0"/>
              <a:t>ROI</a:t>
            </a:r>
            <a:r>
              <a:rPr lang="en-US" sz="2000" b="1" baseline="-25000" dirty="0"/>
              <a:t>A</a:t>
            </a:r>
            <a:r>
              <a:rPr lang="en-US" sz="2000" dirty="0"/>
              <a:t> = (6667 / 100 000)*100 = </a:t>
            </a:r>
            <a:r>
              <a:rPr lang="en-US" sz="2000" b="1" dirty="0"/>
              <a:t>6,7%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r>
              <a:rPr lang="en-US" sz="2000" dirty="0"/>
              <a:t>     Average Annual </a:t>
            </a:r>
            <a:r>
              <a:rPr lang="en-US" sz="2000" dirty="0" err="1"/>
              <a:t>Profit</a:t>
            </a:r>
            <a:r>
              <a:rPr lang="en-US" sz="2000" baseline="-25000" dirty="0" err="1"/>
              <a:t>B</a:t>
            </a:r>
            <a:r>
              <a:rPr lang="en-US" sz="2000" dirty="0"/>
              <a:t> = (100 000 – 80 000)/6 = 20 000/6 = 3333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r>
              <a:rPr lang="en-US" sz="2000" dirty="0"/>
              <a:t>     </a:t>
            </a:r>
            <a:r>
              <a:rPr lang="en-US" sz="2000" b="1" dirty="0"/>
              <a:t>ROI</a:t>
            </a:r>
            <a:r>
              <a:rPr lang="en-US" sz="2000" b="1" baseline="-25000" dirty="0"/>
              <a:t>B</a:t>
            </a:r>
            <a:r>
              <a:rPr lang="en-US" sz="2000" dirty="0"/>
              <a:t> = (3333 / 80 000)*100 = 4,2%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According PB criteria, project </a:t>
            </a:r>
            <a:r>
              <a:rPr lang="cs-CZ" sz="2000" dirty="0"/>
              <a:t>B</a:t>
            </a:r>
            <a:r>
              <a:rPr lang="en-US" sz="2000" dirty="0"/>
              <a:t> should be preferred</a:t>
            </a:r>
            <a:r>
              <a:rPr lang="cs-CZ" sz="2000" dirty="0"/>
              <a:t>.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According the ROI, project </a:t>
            </a:r>
            <a:r>
              <a:rPr lang="cs-CZ" sz="2000"/>
              <a:t>A</a:t>
            </a:r>
            <a:r>
              <a:rPr lang="en-US" sz="2000"/>
              <a:t> </a:t>
            </a:r>
            <a:r>
              <a:rPr lang="en-US" sz="2000" dirty="0"/>
              <a:t>should be preferred.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32813" y="5949950"/>
            <a:ext cx="263525" cy="27305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43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Project Selection</a:t>
            </a: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02625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b="1" dirty="0"/>
              <a:t>Homework</a:t>
            </a:r>
            <a:endParaRPr lang="cs-CZ" sz="2400" b="1" dirty="0"/>
          </a:p>
          <a:p>
            <a:pPr>
              <a:defRPr/>
            </a:pPr>
            <a:r>
              <a:rPr lang="en-GB" sz="2200" dirty="0"/>
              <a:t>Calculate the payback period and ROI for the following three projects and suggest which one would you prefer and why.</a:t>
            </a:r>
            <a:endParaRPr lang="cs-CZ" sz="22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971550" y="2997200"/>
          <a:ext cx="7056438" cy="2606675"/>
        </p:xfrm>
        <a:graphic>
          <a:graphicData uri="http://schemas.openxmlformats.org/drawingml/2006/table">
            <a:tbl>
              <a:tblPr/>
              <a:tblGrid>
                <a:gridCol w="151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Year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Project A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 Project B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 Project C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-1 000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>
                <a:solidFill>
                  <a:srgbClr val="002060"/>
                </a:solidFill>
              </a:rPr>
              <a:t>Project Selection</a:t>
            </a: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74063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800" b="1" u="sng" dirty="0"/>
              <a:t>1. Payback Period</a:t>
            </a:r>
          </a:p>
          <a:p>
            <a:pPr marL="274638" lvl="1" indent="0">
              <a:buFont typeface="Wingdings" panose="05000000000000000000" pitchFamily="2" charset="2"/>
              <a:buNone/>
              <a:defRPr/>
            </a:pPr>
            <a:endParaRPr lang="en-GB" sz="2300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GB" sz="2300" dirty="0">
                <a:solidFill>
                  <a:schemeClr val="tx1"/>
                </a:solidFill>
              </a:rPr>
              <a:t>The payback period is the time taken to gain a financial return equal to the original investment. It is usually expressed in years and months.</a:t>
            </a:r>
            <a:endParaRPr lang="cs-CZ" sz="1900" dirty="0">
              <a:solidFill>
                <a:schemeClr val="tx1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800" dirty="0"/>
              <a:t> </a:t>
            </a:r>
            <a:endParaRPr lang="cs-CZ" sz="2400" dirty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“Time needed to get your money back”                               (the original investment – without any profit). </a:t>
            </a:r>
          </a:p>
          <a:p>
            <a:pPr marL="274638" lvl="1" indent="0">
              <a:buFont typeface="Wingdings" panose="05000000000000000000" pitchFamily="2" charset="2"/>
              <a:buNone/>
              <a:defRPr/>
            </a:pP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Payback Period</a:t>
            </a:r>
            <a:endParaRPr lang="cs-CZ" altLang="cs-CZ" sz="3200" b="1">
              <a:solidFill>
                <a:srgbClr val="002060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74063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i="1" dirty="0"/>
              <a:t>Example </a:t>
            </a:r>
            <a:endParaRPr lang="cs-CZ" sz="2400" dirty="0"/>
          </a:p>
          <a:p>
            <a:pPr>
              <a:defRPr/>
            </a:pPr>
            <a:r>
              <a:rPr lang="en-GB" sz="2000" dirty="0"/>
              <a:t>Our company wants to buy a new machine for a four year project. We have to choose between machine A or machine B, so it is mutually exclusive situation. Both machines have the same initial cost </a:t>
            </a:r>
            <a:r>
              <a:rPr lang="en-US" sz="2000" dirty="0"/>
              <a:t>$35000, but their cash flows are different over the four year period.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cs-CZ" sz="20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900113" y="3644900"/>
          <a:ext cx="7343775" cy="20891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47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6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Year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Machine 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Cash Flow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Machine B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Cash Flow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-35000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-35000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20000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10000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15000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10000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10000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15000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25000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Payback Period</a:t>
            </a:r>
            <a:endParaRPr lang="cs-CZ" altLang="cs-CZ" sz="3200" b="1">
              <a:solidFill>
                <a:srgbClr val="002060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74063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i="1" dirty="0"/>
              <a:t>Example </a:t>
            </a:r>
            <a:endParaRPr lang="cs-CZ" sz="2400" dirty="0"/>
          </a:p>
          <a:p>
            <a:pPr>
              <a:defRPr/>
            </a:pPr>
            <a:r>
              <a:rPr lang="en-GB" sz="2000" dirty="0"/>
              <a:t>Payback period calculation</a:t>
            </a:r>
            <a:endParaRPr lang="cs-CZ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cs-CZ" sz="20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005630"/>
              </p:ext>
            </p:extLst>
          </p:nvPr>
        </p:nvGraphicFramePr>
        <p:xfrm>
          <a:off x="611188" y="2708275"/>
          <a:ext cx="7273926" cy="23479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12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61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Year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Machine 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Cash Flow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Machine A</a:t>
                      </a: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 Cumulative</a:t>
                      </a: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Machine B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Cash Flow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Machine B</a:t>
                      </a: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 Cumulative</a:t>
                      </a: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46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-35000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-35000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46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20000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46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15000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46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10000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15000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46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25000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3822393" y="3544758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0000CC"/>
                </a:solidFill>
                <a:latin typeface="+mn-lt"/>
              </a:rPr>
              <a:t>-35000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822392" y="3857005"/>
            <a:ext cx="8274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0000CC"/>
                </a:solidFill>
                <a:latin typeface="+mn-lt"/>
              </a:rPr>
              <a:t>-15000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333004" y="4146583"/>
            <a:ext cx="3113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0000CC"/>
                </a:solidFill>
                <a:latin typeface="+mn-lt"/>
              </a:rPr>
              <a:t>0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816837" y="4448937"/>
            <a:ext cx="824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0000CC"/>
                </a:solidFill>
                <a:latin typeface="+mn-lt"/>
              </a:rPr>
              <a:t> 10000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813662" y="4736227"/>
            <a:ext cx="8483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0000CC"/>
                </a:solidFill>
                <a:latin typeface="+mn-lt"/>
              </a:rPr>
              <a:t> 20000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732240" y="3544757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0000CC"/>
                </a:solidFill>
                <a:latin typeface="+mn-lt"/>
              </a:rPr>
              <a:t>-35000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732239" y="3861474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0000CC"/>
                </a:solidFill>
                <a:latin typeface="+mn-lt"/>
              </a:rPr>
              <a:t>-25000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741723" y="4150759"/>
            <a:ext cx="8274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0000CC"/>
                </a:solidFill>
                <a:latin typeface="+mn-lt"/>
              </a:rPr>
              <a:t>-15000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265170" y="4440044"/>
            <a:ext cx="3113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0000CC"/>
                </a:solidFill>
                <a:latin typeface="+mn-lt"/>
              </a:rPr>
              <a:t>0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743952" y="4719688"/>
            <a:ext cx="829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0000CC"/>
                </a:solidFill>
                <a:latin typeface="+mn-lt"/>
              </a:rPr>
              <a:t> 25000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3347864" y="3717032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3353960" y="4024880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3923928" y="3789040"/>
            <a:ext cx="0" cy="2358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3360056" y="4332728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3930024" y="4096888"/>
            <a:ext cx="0" cy="2358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Payback Period</a:t>
            </a:r>
            <a:endParaRPr lang="cs-CZ" altLang="cs-CZ" sz="3200" b="1">
              <a:solidFill>
                <a:srgbClr val="002060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74063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i="1" dirty="0"/>
              <a:t>Example </a:t>
            </a:r>
            <a:endParaRPr lang="cs-CZ" sz="2400" dirty="0"/>
          </a:p>
          <a:p>
            <a:pPr>
              <a:defRPr/>
            </a:pPr>
            <a:r>
              <a:rPr lang="en-GB" sz="2000" dirty="0"/>
              <a:t>Payback period calculation</a:t>
            </a:r>
            <a:endParaRPr lang="cs-CZ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cs-CZ" sz="20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11188" y="2708275"/>
          <a:ext cx="7273926" cy="23479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12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61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Year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Machine 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Cash Flow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Machine A</a:t>
                      </a: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 Cumulative</a:t>
                      </a: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Machine B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Cash Flow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Machine B</a:t>
                      </a: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 Cumulative</a:t>
                      </a: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46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-35000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-35000</a:t>
                      </a: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-35000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-35000</a:t>
                      </a: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46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20000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-15000</a:t>
                      </a: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-25000</a:t>
                      </a: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46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15000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-15000</a:t>
                      </a: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46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10000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15000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46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20000</a:t>
                      </a: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25000</a:t>
                      </a:r>
                      <a:endParaRPr kumimoji="0"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25000</a:t>
                      </a:r>
                      <a:endParaRPr kumimoji="0" lang="cs-CZ" sz="14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59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Payback Period</a:t>
            </a:r>
            <a:endParaRPr lang="cs-CZ" altLang="cs-CZ" sz="3200" b="1">
              <a:solidFill>
                <a:srgbClr val="002060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74063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i="1" dirty="0"/>
              <a:t>Example </a:t>
            </a:r>
            <a:endParaRPr lang="cs-CZ" sz="2400" dirty="0"/>
          </a:p>
          <a:p>
            <a:pPr>
              <a:defRPr/>
            </a:pPr>
            <a:r>
              <a:rPr lang="en-GB" sz="2400" dirty="0"/>
              <a:t>Payback period for machine A is </a:t>
            </a:r>
            <a:r>
              <a:rPr lang="en-GB" sz="2400" b="1" dirty="0"/>
              <a:t>2</a:t>
            </a:r>
            <a:r>
              <a:rPr lang="en-GB" sz="2400" dirty="0"/>
              <a:t> years, while the payback period for machine B is </a:t>
            </a:r>
            <a:r>
              <a:rPr lang="en-GB" sz="2400" b="1" dirty="0"/>
              <a:t>3</a:t>
            </a:r>
            <a:r>
              <a:rPr lang="en-GB" sz="2400" dirty="0"/>
              <a:t> years.</a:t>
            </a:r>
          </a:p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2400" dirty="0"/>
              <a:t>Machine A will recover its outlay sooner than machine B, i.e. if projects are ranked by the shortest payback period, machine A is selected in preference to machine B.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7747000" y="5373688"/>
            <a:ext cx="336550" cy="346075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Payback Period</a:t>
            </a:r>
            <a:endParaRPr lang="cs-CZ" altLang="cs-CZ" sz="3200" b="1">
              <a:solidFill>
                <a:srgbClr val="002060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74063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b="1" dirty="0"/>
              <a:t>The </a:t>
            </a:r>
            <a:r>
              <a:rPr lang="en-GB" sz="2400" b="1" u="sng" dirty="0"/>
              <a:t>advantages</a:t>
            </a:r>
            <a:r>
              <a:rPr lang="en-GB" sz="2400" b="1" dirty="0"/>
              <a:t> of the payback method:</a:t>
            </a:r>
            <a:endParaRPr lang="cs-CZ" sz="2400" b="1" dirty="0"/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2400" dirty="0"/>
              <a:t>simple and easy to use</a:t>
            </a:r>
            <a:endParaRPr lang="cs-CZ" sz="2400" dirty="0"/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2400" dirty="0"/>
              <a:t>reduces the project’s exposure to risk and uncertainty by preferring the project that has the shortest payback period</a:t>
            </a:r>
            <a:endParaRPr lang="cs-CZ" sz="2400" dirty="0"/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2400" dirty="0"/>
              <a:t>faster payback has a favourable short-term effect on earnings per share</a:t>
            </a:r>
            <a:endParaRPr lang="cs-CZ" sz="2400" dirty="0"/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2400" dirty="0"/>
              <a:t>the payback period quantifies the selection criteria in terms the managers are familiar with</a:t>
            </a:r>
            <a:endParaRPr lang="cs-CZ" sz="2400" dirty="0"/>
          </a:p>
          <a:p>
            <a:pPr>
              <a:defRPr/>
            </a:pPr>
            <a:endParaRPr lang="en-GB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Payback Period</a:t>
            </a:r>
            <a:endParaRPr lang="cs-CZ" altLang="cs-CZ" sz="3200" b="1">
              <a:solidFill>
                <a:srgbClr val="002060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74063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b="1" dirty="0"/>
              <a:t>The </a:t>
            </a:r>
            <a:r>
              <a:rPr lang="en-GB" sz="2400" b="1" u="sng" dirty="0"/>
              <a:t>disadvantages</a:t>
            </a:r>
            <a:r>
              <a:rPr lang="en-GB" sz="2400" b="1" dirty="0"/>
              <a:t> of the payback method:</a:t>
            </a:r>
            <a:endParaRPr lang="cs-CZ" sz="2400" b="1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400" dirty="0"/>
              <a:t>it does not take into account the time value of money</a:t>
            </a:r>
            <a:endParaRPr lang="cs-CZ" sz="2400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400" dirty="0"/>
              <a:t>it is not suitable technique to evaluate long term projects where the effects of inflation and interest rates could significantly change the results</a:t>
            </a:r>
            <a:endParaRPr lang="cs-CZ" sz="2400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400" dirty="0"/>
              <a:t>it is based on project cash flow only because all other financial data are ignored</a:t>
            </a:r>
            <a:endParaRPr lang="cs-CZ" sz="2400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400" dirty="0"/>
              <a:t>although payback period would reduce the duration of risk (by preferring shorter projects), it does not quantify the risk exposure </a:t>
            </a: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endParaRPr lang="cs-CZ" sz="2400" dirty="0"/>
          </a:p>
          <a:p>
            <a:pPr>
              <a:defRPr/>
            </a:pPr>
            <a:endParaRPr lang="en-GB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640</TotalTime>
  <Words>1323</Words>
  <Application>Microsoft Office PowerPoint</Application>
  <PresentationFormat>Předvádění na obrazovce (4:3)</PresentationFormat>
  <Paragraphs>331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Georgia</vt:lpstr>
      <vt:lpstr>Times New Roman</vt:lpstr>
      <vt:lpstr>Wingdings</vt:lpstr>
      <vt:lpstr>Wingdings 2</vt:lpstr>
      <vt:lpstr>Administrativní</vt:lpstr>
      <vt:lpstr>Project Selection</vt:lpstr>
      <vt:lpstr>Project Selection</vt:lpstr>
      <vt:lpstr>Project Selection</vt:lpstr>
      <vt:lpstr>Payback Period</vt:lpstr>
      <vt:lpstr>Payback Period</vt:lpstr>
      <vt:lpstr>Payback Period</vt:lpstr>
      <vt:lpstr>Payback Period</vt:lpstr>
      <vt:lpstr>Payback Period</vt:lpstr>
      <vt:lpstr>Payback Period</vt:lpstr>
      <vt:lpstr>Payback Period</vt:lpstr>
      <vt:lpstr>Payback Period</vt:lpstr>
      <vt:lpstr>Payback Period</vt:lpstr>
      <vt:lpstr>Project Selection</vt:lpstr>
      <vt:lpstr>Return on Investment</vt:lpstr>
      <vt:lpstr>Return on Investment</vt:lpstr>
      <vt:lpstr>Return on Investment</vt:lpstr>
      <vt:lpstr>Return on Investment</vt:lpstr>
      <vt:lpstr>Return on Investment</vt:lpstr>
      <vt:lpstr>Project Selection</vt:lpstr>
      <vt:lpstr>Return on Investment</vt:lpstr>
      <vt:lpstr>Project Selection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Teoretická informatika</dc:title>
  <dc:creator>Hynek</dc:creator>
  <cp:lastModifiedBy>Hynek Josef</cp:lastModifiedBy>
  <cp:revision>92</cp:revision>
  <dcterms:created xsi:type="dcterms:W3CDTF">2008-02-10T10:12:05Z</dcterms:created>
  <dcterms:modified xsi:type="dcterms:W3CDTF">2022-10-11T09:54:06Z</dcterms:modified>
</cp:coreProperties>
</file>