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432" r:id="rId2"/>
    <p:sldId id="365" r:id="rId3"/>
    <p:sldId id="433" r:id="rId4"/>
    <p:sldId id="434" r:id="rId5"/>
    <p:sldId id="435" r:id="rId6"/>
    <p:sldId id="437" r:id="rId7"/>
    <p:sldId id="438" r:id="rId8"/>
    <p:sldId id="439" r:id="rId9"/>
    <p:sldId id="440" r:id="rId10"/>
    <p:sldId id="441" r:id="rId11"/>
    <p:sldId id="442" r:id="rId12"/>
    <p:sldId id="443" r:id="rId13"/>
    <p:sldId id="444" r:id="rId14"/>
    <p:sldId id="445" r:id="rId15"/>
    <p:sldId id="446" r:id="rId16"/>
    <p:sldId id="447" r:id="rId17"/>
    <p:sldId id="448" r:id="rId18"/>
    <p:sldId id="465" r:id="rId19"/>
    <p:sldId id="464" r:id="rId20"/>
    <p:sldId id="451" r:id="rId21"/>
    <p:sldId id="466" r:id="rId22"/>
    <p:sldId id="467" r:id="rId23"/>
    <p:sldId id="452" r:id="rId24"/>
    <p:sldId id="453" r:id="rId25"/>
    <p:sldId id="454" r:id="rId26"/>
    <p:sldId id="455" r:id="rId27"/>
    <p:sldId id="456" r:id="rId28"/>
    <p:sldId id="457" r:id="rId29"/>
    <p:sldId id="459" r:id="rId30"/>
    <p:sldId id="468" r:id="rId31"/>
    <p:sldId id="469" r:id="rId32"/>
    <p:sldId id="462" r:id="rId33"/>
    <p:sldId id="471" r:id="rId34"/>
    <p:sldId id="472" r:id="rId35"/>
    <p:sldId id="461" r:id="rId36"/>
    <p:sldId id="463" r:id="rId37"/>
    <p:sldId id="460" r:id="rId3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70" d="100"/>
          <a:sy n="70" d="100"/>
        </p:scale>
        <p:origin x="1108" y="112"/>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AC39206E-0ABF-4F78-9BE9-63B6830DB90C}" type="datetimeFigureOut">
              <a:rPr lang="cs-CZ"/>
              <a:pPr>
                <a:defRPr/>
              </a:pPr>
              <a:t>14.10.2022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E44533A-817F-431C-A1A9-062530249897}" type="slidenum">
              <a:rPr lang="cs-CZ" altLang="cs-CZ"/>
              <a:pPr>
                <a:defRPr/>
              </a:pPr>
              <a:t>‹#›</a:t>
            </a:fld>
            <a:endParaRPr lang="cs-CZ" altLang="cs-CZ"/>
          </a:p>
        </p:txBody>
      </p:sp>
    </p:spTree>
    <p:extLst>
      <p:ext uri="{BB962C8B-B14F-4D97-AF65-F5344CB8AC3E}">
        <p14:creationId xmlns:p14="http://schemas.microsoft.com/office/powerpoint/2010/main" val="2505096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C4972BE-80FE-45EE-9AF1-5DDBC741175A}" type="datetimeFigureOut">
              <a:rPr lang="cs-CZ"/>
              <a:pPr>
                <a:defRPr/>
              </a:pPr>
              <a:t>14.10.2022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6967295-FE3A-4C70-B50B-D4302D00AF2F}" type="slidenum">
              <a:rPr lang="cs-CZ" altLang="cs-CZ"/>
              <a:pPr>
                <a:defRPr/>
              </a:pPr>
              <a:t>‹#›</a:t>
            </a:fld>
            <a:endParaRPr lang="cs-CZ" altLang="cs-CZ"/>
          </a:p>
        </p:txBody>
      </p:sp>
    </p:spTree>
    <p:extLst>
      <p:ext uri="{BB962C8B-B14F-4D97-AF65-F5344CB8AC3E}">
        <p14:creationId xmlns:p14="http://schemas.microsoft.com/office/powerpoint/2010/main" val="610408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Přímá spojovací čára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bdélník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5" name="Zástupný symbol pro datum 27"/>
          <p:cNvSpPr>
            <a:spLocks noGrp="1"/>
          </p:cNvSpPr>
          <p:nvPr>
            <p:ph type="dt" sz="half" idx="10"/>
          </p:nvPr>
        </p:nvSpPr>
        <p:spPr/>
        <p:txBody>
          <a:bodyPr/>
          <a:lstStyle>
            <a:lvl1pPr>
              <a:defRPr/>
            </a:lvl1pPr>
          </a:lstStyle>
          <a:p>
            <a:pPr>
              <a:defRPr/>
            </a:pPr>
            <a:fld id="{98D66FA5-2750-4DE5-BDEB-35EA0B3F56F2}" type="datetimeFigureOut">
              <a:rPr lang="cs-CZ"/>
              <a:pPr>
                <a:defRPr/>
              </a:pPr>
              <a:t>14.10.2022</a:t>
            </a:fld>
            <a:endParaRPr lang="cs-CZ"/>
          </a:p>
        </p:txBody>
      </p:sp>
      <p:sp>
        <p:nvSpPr>
          <p:cNvPr id="16" name="Zástupný symbol pro zápatí 16"/>
          <p:cNvSpPr>
            <a:spLocks noGrp="1"/>
          </p:cNvSpPr>
          <p:nvPr>
            <p:ph type="ftr" sz="quarter" idx="11"/>
          </p:nvPr>
        </p:nvSpPr>
        <p:spPr/>
        <p:txBody>
          <a:bodyPr/>
          <a:lstStyle>
            <a:lvl1pPr>
              <a:defRPr/>
            </a:lvl1pPr>
          </a:lstStyle>
          <a:p>
            <a:pPr>
              <a:defRPr/>
            </a:pPr>
            <a:endParaRPr lang="cs-CZ"/>
          </a:p>
        </p:txBody>
      </p:sp>
      <p:sp>
        <p:nvSpPr>
          <p:cNvPr id="17" name="Zástupný symbol pro číslo snímku 28"/>
          <p:cNvSpPr>
            <a:spLocks noGrp="1"/>
          </p:cNvSpPr>
          <p:nvPr>
            <p:ph type="sldNum" sz="quarter" idx="12"/>
          </p:nvPr>
        </p:nvSpPr>
        <p:spPr>
          <a:xfrm>
            <a:off x="4343400" y="2198688"/>
            <a:ext cx="457200" cy="441325"/>
          </a:xfrm>
        </p:spPr>
        <p:txBody>
          <a:bodyPr/>
          <a:lstStyle>
            <a:lvl1pPr>
              <a:defRPr/>
            </a:lvl1pPr>
          </a:lstStyle>
          <a:p>
            <a:pPr>
              <a:defRPr/>
            </a:pPr>
            <a:fld id="{104F63C8-F9CB-4E86-84AA-C3EC5B34B207}" type="slidenum">
              <a:rPr lang="cs-CZ" altLang="cs-CZ"/>
              <a:pPr>
                <a:defRPr/>
              </a:pPr>
              <a:t>‹#›</a:t>
            </a:fld>
            <a:endParaRPr lang="cs-CZ" altLang="cs-CZ"/>
          </a:p>
        </p:txBody>
      </p:sp>
    </p:spTree>
    <p:extLst>
      <p:ext uri="{BB962C8B-B14F-4D97-AF65-F5344CB8AC3E}">
        <p14:creationId xmlns:p14="http://schemas.microsoft.com/office/powerpoint/2010/main" val="29165772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910E046A-A5E2-4A95-9B48-5AE19FC0C4B7}" type="datetimeFigureOut">
              <a:rPr lang="cs-CZ"/>
              <a:pPr>
                <a:defRPr/>
              </a:pPr>
              <a:t>14.10.2022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91CC37F-A4AE-4B34-A45A-A77663EF1C9C}" type="slidenum">
              <a:rPr lang="cs-CZ" altLang="cs-CZ"/>
              <a:pPr>
                <a:defRPr/>
              </a:pPr>
              <a:t>‹#›</a:t>
            </a:fld>
            <a:endParaRPr lang="cs-CZ" altLang="cs-CZ"/>
          </a:p>
        </p:txBody>
      </p:sp>
    </p:spTree>
    <p:extLst>
      <p:ext uri="{BB962C8B-B14F-4D97-AF65-F5344CB8AC3E}">
        <p14:creationId xmlns:p14="http://schemas.microsoft.com/office/powerpoint/2010/main" val="107031759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Obdélník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Elipsa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 name="Svislý nadpis 1"/>
          <p:cNvSpPr>
            <a:spLocks noGrp="1"/>
          </p:cNvSpPr>
          <p:nvPr>
            <p:ph type="title" orient="vert"/>
          </p:nvPr>
        </p:nvSpPr>
        <p:spPr>
          <a:xfrm>
            <a:off x="7391400" y="304801"/>
            <a:ext cx="1447800" cy="5851525"/>
          </a:xfrm>
        </p:spPr>
        <p:txBody>
          <a:bodyPr vert="eaVert"/>
          <a:lstStyle/>
          <a:p>
            <a:r>
              <a:rPr lang="cs-CZ"/>
              <a:t>Klepnutím lze upravit styl předlohy nadpisů.</a:t>
            </a:r>
            <a:endParaRPr lang="en-US"/>
          </a:p>
        </p:txBody>
      </p:sp>
      <p:sp>
        <p:nvSpPr>
          <p:cNvPr id="13" name="Zástupný symbol pro číslo snímku 5"/>
          <p:cNvSpPr>
            <a:spLocks noGrp="1"/>
          </p:cNvSpPr>
          <p:nvPr>
            <p:ph type="sldNum" sz="quarter" idx="10"/>
          </p:nvPr>
        </p:nvSpPr>
        <p:spPr>
          <a:xfrm>
            <a:off x="6915150" y="3009900"/>
            <a:ext cx="457200" cy="441325"/>
          </a:xfrm>
        </p:spPr>
        <p:txBody>
          <a:bodyPr/>
          <a:lstStyle>
            <a:lvl1pPr>
              <a:defRPr/>
            </a:lvl1pPr>
          </a:lstStyle>
          <a:p>
            <a:pPr>
              <a:defRPr/>
            </a:pPr>
            <a:fld id="{A200A8EF-7266-4712-9DE1-84DB0C623986}" type="slidenum">
              <a:rPr lang="cs-CZ" altLang="cs-CZ"/>
              <a:pPr>
                <a:defRPr/>
              </a:pPr>
              <a:t>‹#›</a:t>
            </a:fld>
            <a:endParaRPr lang="cs-CZ" altLang="cs-CZ"/>
          </a:p>
        </p:txBody>
      </p:sp>
      <p:sp>
        <p:nvSpPr>
          <p:cNvPr id="14" name="Zástupný symbol pro datum 3"/>
          <p:cNvSpPr>
            <a:spLocks noGrp="1"/>
          </p:cNvSpPr>
          <p:nvPr>
            <p:ph type="dt" sz="half" idx="11"/>
          </p:nvPr>
        </p:nvSpPr>
        <p:spPr/>
        <p:txBody>
          <a:bodyPr/>
          <a:lstStyle>
            <a:lvl1pPr>
              <a:defRPr/>
            </a:lvl1pPr>
          </a:lstStyle>
          <a:p>
            <a:pPr>
              <a:defRPr/>
            </a:pPr>
            <a:fld id="{A53889FA-134C-4DF4-A9E1-031C7B7FF165}" type="datetimeFigureOut">
              <a:rPr lang="cs-CZ"/>
              <a:pPr>
                <a:defRPr/>
              </a:pPr>
              <a:t>14.10.2022</a:t>
            </a:fld>
            <a:endParaRPr lang="cs-CZ"/>
          </a:p>
        </p:txBody>
      </p:sp>
      <p:sp>
        <p:nvSpPr>
          <p:cNvPr id="15" name="Zástupný symbol pro zápatí 4"/>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31093282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lang="cs-CZ"/>
              <a:t>Klepnutím lze upravit styl předlohy nadpisů.</a:t>
            </a:r>
            <a:endParaRPr lang="en-US"/>
          </a:p>
        </p:txBody>
      </p:sp>
      <p:sp>
        <p:nvSpPr>
          <p:cNvPr id="8" name="Zástupný symbol pro obsah 7"/>
          <p:cNvSpPr>
            <a:spLocks noGrp="1"/>
          </p:cNvSpPr>
          <p:nvPr>
            <p:ph sz="quarter" idx="1"/>
          </p:nvPr>
        </p:nvSpPr>
        <p:spPr>
          <a:xfrm>
            <a:off x="301752" y="1527048"/>
            <a:ext cx="8503920" cy="4572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C2F464BD-BFD3-49B0-8BC7-1FB3844F499A}" type="datetimeFigureOut">
              <a:rPr lang="cs-CZ"/>
              <a:pPr>
                <a:defRPr/>
              </a:pPr>
              <a:t>14.10.2022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4362450" y="1027113"/>
            <a:ext cx="457200" cy="441325"/>
          </a:xfrm>
        </p:spPr>
        <p:txBody>
          <a:bodyPr/>
          <a:lstStyle>
            <a:lvl1pPr>
              <a:defRPr/>
            </a:lvl1pPr>
          </a:lstStyle>
          <a:p>
            <a:pPr>
              <a:defRPr/>
            </a:pPr>
            <a:fld id="{DBD1A3DD-73B7-4234-AD26-E8708A7A9B6C}" type="slidenum">
              <a:rPr lang="cs-CZ" altLang="cs-CZ"/>
              <a:pPr>
                <a:defRPr/>
              </a:pPr>
              <a:t>‹#›</a:t>
            </a:fld>
            <a:endParaRPr lang="cs-CZ" altLang="cs-CZ"/>
          </a:p>
        </p:txBody>
      </p:sp>
    </p:spTree>
    <p:extLst>
      <p:ext uri="{BB962C8B-B14F-4D97-AF65-F5344CB8AC3E}">
        <p14:creationId xmlns:p14="http://schemas.microsoft.com/office/powerpoint/2010/main" val="4503737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2" name="Nadpis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cs-CZ"/>
              <a:t>Klepnutím lze upravit styl předlohy nadpisů.</a:t>
            </a:r>
            <a:endParaRPr lang="en-US"/>
          </a:p>
        </p:txBody>
      </p:sp>
      <p:sp>
        <p:nvSpPr>
          <p:cNvPr id="15" name="Zástupný symbol pro zápatí 4"/>
          <p:cNvSpPr>
            <a:spLocks noGrp="1"/>
          </p:cNvSpPr>
          <p:nvPr>
            <p:ph type="ftr" sz="quarter" idx="10"/>
          </p:nvPr>
        </p:nvSpPr>
        <p:spPr/>
        <p:txBody>
          <a:bodyPr/>
          <a:lstStyle>
            <a:lvl1pPr>
              <a:defRPr/>
            </a:lvl1pPr>
          </a:lstStyle>
          <a:p>
            <a:pPr>
              <a:defRPr/>
            </a:pPr>
            <a:endParaRPr lang="cs-CZ"/>
          </a:p>
        </p:txBody>
      </p:sp>
      <p:sp>
        <p:nvSpPr>
          <p:cNvPr id="16" name="Zástupný symbol pro datum 3"/>
          <p:cNvSpPr>
            <a:spLocks noGrp="1"/>
          </p:cNvSpPr>
          <p:nvPr>
            <p:ph type="dt" sz="half" idx="11"/>
          </p:nvPr>
        </p:nvSpPr>
        <p:spPr/>
        <p:txBody>
          <a:bodyPr/>
          <a:lstStyle>
            <a:lvl1pPr>
              <a:defRPr/>
            </a:lvl1pPr>
          </a:lstStyle>
          <a:p>
            <a:pPr>
              <a:defRPr/>
            </a:pPr>
            <a:fld id="{886062DC-0611-42D0-B242-FACBBAE7A40E}" type="datetimeFigureOut">
              <a:rPr lang="cs-CZ"/>
              <a:pPr>
                <a:defRPr/>
              </a:pPr>
              <a:t>14.10.2022</a:t>
            </a:fld>
            <a:endParaRPr lang="cs-CZ"/>
          </a:p>
        </p:txBody>
      </p:sp>
      <p:sp>
        <p:nvSpPr>
          <p:cNvPr id="17" name="Zástupný symbol pro číslo snímku 5"/>
          <p:cNvSpPr>
            <a:spLocks noGrp="1"/>
          </p:cNvSpPr>
          <p:nvPr>
            <p:ph type="sldNum" sz="quarter" idx="12"/>
          </p:nvPr>
        </p:nvSpPr>
        <p:spPr>
          <a:xfrm>
            <a:off x="4343400" y="2198688"/>
            <a:ext cx="457200" cy="441325"/>
          </a:xfrm>
        </p:spPr>
        <p:txBody>
          <a:bodyPr/>
          <a:lstStyle>
            <a:lvl1pPr>
              <a:defRPr/>
            </a:lvl1pPr>
          </a:lstStyle>
          <a:p>
            <a:pPr>
              <a:defRPr/>
            </a:pPr>
            <a:fld id="{0CABBB07-2829-4671-81F8-FE96F0E65D0A}" type="slidenum">
              <a:rPr lang="cs-CZ" altLang="cs-CZ"/>
              <a:pPr>
                <a:defRPr/>
              </a:pPr>
              <a:t>‹#›</a:t>
            </a:fld>
            <a:endParaRPr lang="cs-CZ" altLang="cs-CZ"/>
          </a:p>
        </p:txBody>
      </p:sp>
    </p:spTree>
    <p:extLst>
      <p:ext uri="{BB962C8B-B14F-4D97-AF65-F5344CB8AC3E}">
        <p14:creationId xmlns:p14="http://schemas.microsoft.com/office/powerpoint/2010/main" val="422285348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solidFill>
          <a:schemeClr val="bg2"/>
        </a:solidFill>
        <a:effectLst/>
      </p:bgPr>
    </p:bg>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 name="Nadpis 1"/>
          <p:cNvSpPr>
            <a:spLocks noGrp="1"/>
          </p:cNvSpPr>
          <p:nvPr>
            <p:ph type="title"/>
          </p:nvPr>
        </p:nvSpPr>
        <p:spPr>
          <a:xfrm>
            <a:off x="301752" y="228600"/>
            <a:ext cx="8534400" cy="758952"/>
          </a:xfrm>
        </p:spPr>
        <p:txBody>
          <a:bodyPr/>
          <a:lstStyle/>
          <a:p>
            <a:r>
              <a:rPr lang="cs-CZ"/>
              <a:t>Klepnutím lze upravit styl předlohy nadpisů.</a:t>
            </a:r>
            <a:endParaRPr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datum 4"/>
          <p:cNvSpPr>
            <a:spLocks noGrp="1"/>
          </p:cNvSpPr>
          <p:nvPr>
            <p:ph type="dt" sz="half" idx="10"/>
          </p:nvPr>
        </p:nvSpPr>
        <p:spPr>
          <a:xfrm>
            <a:off x="5791200" y="6410325"/>
            <a:ext cx="3044825" cy="365125"/>
          </a:xfrm>
        </p:spPr>
        <p:txBody>
          <a:bodyPr/>
          <a:lstStyle>
            <a:lvl1pPr>
              <a:defRPr/>
            </a:lvl1pPr>
          </a:lstStyle>
          <a:p>
            <a:pPr>
              <a:defRPr/>
            </a:pPr>
            <a:fld id="{626D4C89-02F9-44FA-8A3C-ECEFDD756DF5}" type="datetimeFigureOut">
              <a:rPr lang="cs-CZ"/>
              <a:pPr>
                <a:defRPr/>
              </a:pPr>
              <a:t>14.10.2022</a:t>
            </a:fld>
            <a:endParaRPr lang="cs-CZ"/>
          </a:p>
        </p:txBody>
      </p:sp>
      <p:sp>
        <p:nvSpPr>
          <p:cNvPr id="7" name="Zástupný symbol pro zápatí 5"/>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3C812B26-CF5D-4229-B93B-84C678DE1D25}" type="slidenum">
              <a:rPr lang="cs-CZ" altLang="cs-CZ"/>
              <a:pPr>
                <a:defRPr/>
              </a:pPr>
              <a:t>‹#›</a:t>
            </a:fld>
            <a:endParaRPr lang="cs-CZ" altLang="cs-CZ"/>
          </a:p>
        </p:txBody>
      </p:sp>
    </p:spTree>
    <p:extLst>
      <p:ext uri="{BB962C8B-B14F-4D97-AF65-F5344CB8AC3E}">
        <p14:creationId xmlns:p14="http://schemas.microsoft.com/office/powerpoint/2010/main" val="39514068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solidFill>
          <a:schemeClr val="bg2"/>
        </a:solidFill>
        <a:effectLst/>
      </p:bgPr>
    </p:bg>
    <p:spTree>
      <p:nvGrpSpPr>
        <p:cNvPr id="1" name=""/>
        <p:cNvGrpSpPr/>
        <p:nvPr/>
      </p:nvGrpSpPr>
      <p:grpSpPr>
        <a:xfrm>
          <a:off x="0" y="0"/>
          <a:ext cx="0" cy="0"/>
          <a:chOff x="0" y="0"/>
          <a:chExt cx="0" cy="0"/>
        </a:xfrm>
      </p:grpSpPr>
      <p:sp>
        <p:nvSpPr>
          <p:cNvPr id="7" name="Přímá spojovací čára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8" name="Obdélník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1" name="Obdélník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2" name="Obdélník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bdélní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Přímá spojovací čára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Obdélní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Elipsa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Elipsa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24" name="Zástupný symbol pro obsah 23"/>
          <p:cNvSpPr>
            <a:spLocks noGrp="1"/>
          </p:cNvSpPr>
          <p:nvPr>
            <p:ph sz="quarter" idx="2"/>
          </p:nvPr>
        </p:nvSpPr>
        <p:spPr>
          <a:xfrm>
            <a:off x="301752" y="2471383"/>
            <a:ext cx="4041648" cy="3818404"/>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6" name="Zástupný symbol pro obsah 25"/>
          <p:cNvSpPr>
            <a:spLocks noGrp="1"/>
          </p:cNvSpPr>
          <p:nvPr>
            <p:ph sz="quarter" idx="4"/>
          </p:nvPr>
        </p:nvSpPr>
        <p:spPr>
          <a:xfrm>
            <a:off x="4800600" y="2471383"/>
            <a:ext cx="4038600" cy="382219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3" name="Nadpis 22"/>
          <p:cNvSpPr>
            <a:spLocks noGrp="1"/>
          </p:cNvSpPr>
          <p:nvPr>
            <p:ph type="title"/>
          </p:nvPr>
        </p:nvSpPr>
        <p:spPr/>
        <p:txBody>
          <a:bodyPr rtlCol="0"/>
          <a:lstStyle/>
          <a:p>
            <a:r>
              <a:rPr lang="cs-CZ"/>
              <a:t>Klepnutím lze upravit styl předlohy nadpisů.</a:t>
            </a:r>
            <a:endParaRPr lang="en-US"/>
          </a:p>
        </p:txBody>
      </p:sp>
      <p:sp>
        <p:nvSpPr>
          <p:cNvPr id="18" name="Zástupný symbol pro datum 6"/>
          <p:cNvSpPr>
            <a:spLocks noGrp="1"/>
          </p:cNvSpPr>
          <p:nvPr>
            <p:ph type="dt" sz="half" idx="10"/>
          </p:nvPr>
        </p:nvSpPr>
        <p:spPr/>
        <p:txBody>
          <a:bodyPr/>
          <a:lstStyle>
            <a:lvl1pPr>
              <a:defRPr/>
            </a:lvl1pPr>
          </a:lstStyle>
          <a:p>
            <a:pPr>
              <a:defRPr/>
            </a:pPr>
            <a:fld id="{DE0274DD-3A96-453F-BC11-B4778212F9A1}" type="datetimeFigureOut">
              <a:rPr lang="cs-CZ"/>
              <a:pPr>
                <a:defRPr/>
              </a:pPr>
              <a:t>14.10.2022</a:t>
            </a:fld>
            <a:endParaRPr lang="cs-CZ"/>
          </a:p>
        </p:txBody>
      </p:sp>
      <p:sp>
        <p:nvSpPr>
          <p:cNvPr id="19" name="Zástupný symbol pro zápatí 7"/>
          <p:cNvSpPr>
            <a:spLocks noGrp="1"/>
          </p:cNvSpPr>
          <p:nvPr>
            <p:ph type="ftr" sz="quarter" idx="11"/>
          </p:nvPr>
        </p:nvSpPr>
        <p:spPr>
          <a:xfrm>
            <a:off x="304800" y="6410325"/>
            <a:ext cx="3581400" cy="365125"/>
          </a:xfrm>
        </p:spPr>
        <p:txBody>
          <a:bodyPr/>
          <a:lstStyle>
            <a:lvl1pPr>
              <a:defRPr/>
            </a:lvl1pPr>
          </a:lstStyle>
          <a:p>
            <a:pPr>
              <a:defRPr/>
            </a:pPr>
            <a:endParaRPr lang="cs-CZ"/>
          </a:p>
        </p:txBody>
      </p:sp>
      <p:sp>
        <p:nvSpPr>
          <p:cNvPr id="20" name="Zástupný symbol pro číslo snímku 8"/>
          <p:cNvSpPr>
            <a:spLocks noGrp="1"/>
          </p:cNvSpPr>
          <p:nvPr>
            <p:ph type="sldNum" sz="quarter" idx="12"/>
          </p:nvPr>
        </p:nvSpPr>
        <p:spPr>
          <a:xfrm>
            <a:off x="4343400" y="1042988"/>
            <a:ext cx="457200" cy="441325"/>
          </a:xfrm>
        </p:spPr>
        <p:txBody>
          <a:bodyPr/>
          <a:lstStyle>
            <a:lvl1pPr>
              <a:defRPr/>
            </a:lvl1pPr>
          </a:lstStyle>
          <a:p>
            <a:pPr>
              <a:defRPr/>
            </a:pPr>
            <a:fld id="{D54353AE-BE5B-4820-9A21-109FE2EBA0B8}" type="slidenum">
              <a:rPr lang="cs-CZ" altLang="cs-CZ"/>
              <a:pPr>
                <a:defRPr/>
              </a:pPr>
              <a:t>‹#›</a:t>
            </a:fld>
            <a:endParaRPr lang="cs-CZ" altLang="cs-CZ"/>
          </a:p>
        </p:txBody>
      </p:sp>
    </p:spTree>
    <p:extLst>
      <p:ext uri="{BB962C8B-B14F-4D97-AF65-F5344CB8AC3E}">
        <p14:creationId xmlns:p14="http://schemas.microsoft.com/office/powerpoint/2010/main" val="306225945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lstStyle>
          <a:p>
            <a:pPr>
              <a:defRPr/>
            </a:pPr>
            <a:fld id="{89800FF4-FF2B-4F90-8EA3-F40AF06DEE6C}" type="datetimeFigureOut">
              <a:rPr lang="cs-CZ"/>
              <a:pPr>
                <a:defRPr/>
              </a:pPr>
              <a:t>14.10.2022</a:t>
            </a:fld>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324B837A-7D76-4BB5-BAE6-D53DFF3BB012}" type="slidenum">
              <a:rPr lang="cs-CZ" altLang="cs-CZ"/>
              <a:pPr>
                <a:defRPr/>
              </a:pPr>
              <a:t>‹#›</a:t>
            </a:fld>
            <a:endParaRPr lang="cs-CZ" altLang="cs-CZ"/>
          </a:p>
        </p:txBody>
      </p:sp>
    </p:spTree>
    <p:extLst>
      <p:ext uri="{BB962C8B-B14F-4D97-AF65-F5344CB8AC3E}">
        <p14:creationId xmlns:p14="http://schemas.microsoft.com/office/powerpoint/2010/main" val="406066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3" name="Obdélník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4"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Obdélník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Zástupný symbol pro datum 1"/>
          <p:cNvSpPr>
            <a:spLocks noGrp="1"/>
          </p:cNvSpPr>
          <p:nvPr>
            <p:ph type="dt" sz="half" idx="10"/>
          </p:nvPr>
        </p:nvSpPr>
        <p:spPr/>
        <p:txBody>
          <a:bodyPr/>
          <a:lstStyle>
            <a:lvl1pPr>
              <a:defRPr/>
            </a:lvl1pPr>
          </a:lstStyle>
          <a:p>
            <a:pPr>
              <a:defRPr/>
            </a:pPr>
            <a:fld id="{2ADAFC51-DBA3-41AE-8A61-A57134B29BFD}" type="datetimeFigureOut">
              <a:rPr lang="cs-CZ"/>
              <a:pPr>
                <a:defRPr/>
              </a:pPr>
              <a:t>14.10.2022</a:t>
            </a:fld>
            <a:endParaRPr lang="cs-CZ"/>
          </a:p>
        </p:txBody>
      </p:sp>
      <p:sp>
        <p:nvSpPr>
          <p:cNvPr id="9" name="Zástupný symbol pro zápatí 2"/>
          <p:cNvSpPr>
            <a:spLocks noGrp="1"/>
          </p:cNvSpPr>
          <p:nvPr>
            <p:ph type="ftr" sz="quarter" idx="11"/>
          </p:nvPr>
        </p:nvSpPr>
        <p:spPr/>
        <p:txBody>
          <a:bodyPr/>
          <a:lstStyle>
            <a:lvl1pPr>
              <a:defRPr/>
            </a:lvl1pPr>
          </a:lstStyle>
          <a:p>
            <a:pPr>
              <a:defRPr/>
            </a:pPr>
            <a:endParaRPr lang="cs-CZ"/>
          </a:p>
        </p:txBody>
      </p:sp>
      <p:sp>
        <p:nvSpPr>
          <p:cNvPr id="10" name="Zástupný symbol pro číslo snímku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82D606FF-EFB5-445E-96CF-9962858B5B26}" type="slidenum">
              <a:rPr lang="cs-CZ" altLang="cs-CZ"/>
              <a:pPr>
                <a:defRPr/>
              </a:pPr>
              <a:t>‹#›</a:t>
            </a:fld>
            <a:endParaRPr lang="cs-CZ" altLang="cs-CZ"/>
          </a:p>
        </p:txBody>
      </p:sp>
    </p:spTree>
    <p:extLst>
      <p:ext uri="{BB962C8B-B14F-4D97-AF65-F5344CB8AC3E}">
        <p14:creationId xmlns:p14="http://schemas.microsoft.com/office/powerpoint/2010/main" val="1319892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Obdélník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20" name="Zástupný symbol pro obsah 19"/>
          <p:cNvSpPr>
            <a:spLocks noGrp="1"/>
          </p:cNvSpPr>
          <p:nvPr>
            <p:ph sz="quarter" idx="1"/>
          </p:nvPr>
        </p:nvSpPr>
        <p:spPr>
          <a:xfrm>
            <a:off x="3124200" y="685800"/>
            <a:ext cx="5638800" cy="5410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287F847A-4946-42E0-9E4E-6A6221708D2E}" type="slidenum">
              <a:rPr lang="cs-CZ" altLang="cs-CZ"/>
              <a:pPr>
                <a:defRPr/>
              </a:pPr>
              <a:t>‹#›</a:t>
            </a:fld>
            <a:endParaRPr lang="cs-CZ" altLang="cs-CZ"/>
          </a:p>
        </p:txBody>
      </p:sp>
      <p:sp>
        <p:nvSpPr>
          <p:cNvPr id="17" name="Zástupný symbol pro datum 4"/>
          <p:cNvSpPr>
            <a:spLocks noGrp="1"/>
          </p:cNvSpPr>
          <p:nvPr>
            <p:ph type="dt" sz="half" idx="11"/>
          </p:nvPr>
        </p:nvSpPr>
        <p:spPr/>
        <p:txBody>
          <a:bodyPr/>
          <a:lstStyle>
            <a:lvl1pPr>
              <a:defRPr/>
            </a:lvl1pPr>
          </a:lstStyle>
          <a:p>
            <a:pPr>
              <a:defRPr/>
            </a:pPr>
            <a:fld id="{1C0BAFE9-9649-419C-9331-43D01176793B}" type="datetimeFigureOut">
              <a:rPr lang="cs-CZ"/>
              <a:pPr>
                <a:defRPr/>
              </a:pPr>
              <a:t>14.10.2022</a:t>
            </a:fld>
            <a:endParaRPr lang="cs-CZ"/>
          </a:p>
        </p:txBody>
      </p:sp>
      <p:sp>
        <p:nvSpPr>
          <p:cNvPr id="18" name="Zástupný symbol pro zápatí 5"/>
          <p:cNvSpPr>
            <a:spLocks noGrp="1"/>
          </p:cNvSpPr>
          <p:nvPr>
            <p:ph type="ftr" sz="quarter" idx="12"/>
          </p:nvPr>
        </p:nvSpPr>
        <p:spPr>
          <a:xfrm>
            <a:off x="301625" y="6410325"/>
            <a:ext cx="3382963" cy="366713"/>
          </a:xfrm>
        </p:spPr>
        <p:txBody>
          <a:bodyPr/>
          <a:lstStyle>
            <a:lvl1pPr>
              <a:defRPr/>
            </a:lvl1pPr>
          </a:lstStyle>
          <a:p>
            <a:pPr>
              <a:defRPr/>
            </a:pPr>
            <a:endParaRPr lang="cs-CZ"/>
          </a:p>
        </p:txBody>
      </p:sp>
    </p:spTree>
    <p:extLst>
      <p:ext uri="{BB962C8B-B14F-4D97-AF65-F5344CB8AC3E}">
        <p14:creationId xmlns:p14="http://schemas.microsoft.com/office/powerpoint/2010/main" val="366324577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1EA074C5-A27F-4F61-BBC0-F84B23173388}" type="slidenum">
              <a:rPr lang="cs-CZ" altLang="cs-CZ"/>
              <a:pPr>
                <a:defRPr/>
              </a:pPr>
              <a:t>‹#›</a:t>
            </a:fld>
            <a:endParaRPr lang="cs-CZ" altLang="cs-CZ"/>
          </a:p>
        </p:txBody>
      </p:sp>
      <p:sp>
        <p:nvSpPr>
          <p:cNvPr id="17" name="Zástupný symbol pro datum 4"/>
          <p:cNvSpPr>
            <a:spLocks noGrp="1"/>
          </p:cNvSpPr>
          <p:nvPr>
            <p:ph type="dt" sz="half" idx="11"/>
          </p:nvPr>
        </p:nvSpPr>
        <p:spPr>
          <a:xfrm>
            <a:off x="5788025" y="6405563"/>
            <a:ext cx="3044825" cy="365125"/>
          </a:xfrm>
        </p:spPr>
        <p:txBody>
          <a:bodyPr/>
          <a:lstStyle>
            <a:lvl1pPr>
              <a:defRPr/>
            </a:lvl1pPr>
          </a:lstStyle>
          <a:p>
            <a:pPr>
              <a:defRPr/>
            </a:pPr>
            <a:fld id="{97C971D9-6430-4188-AEEE-8137587C9F01}" type="datetimeFigureOut">
              <a:rPr lang="cs-CZ"/>
              <a:pPr>
                <a:defRPr/>
              </a:pPr>
              <a:t>14.10.2022</a:t>
            </a:fld>
            <a:endParaRPr lang="cs-CZ"/>
          </a:p>
        </p:txBody>
      </p:sp>
      <p:sp>
        <p:nvSpPr>
          <p:cNvPr id="18" name="Zástupný symbol pro zápatí 5"/>
          <p:cNvSpPr>
            <a:spLocks noGrp="1"/>
          </p:cNvSpPr>
          <p:nvPr>
            <p:ph type="ftr" sz="quarter" idx="12"/>
          </p:nvPr>
        </p:nvSpPr>
        <p:spPr>
          <a:xfrm>
            <a:off x="301625" y="6410325"/>
            <a:ext cx="3584575" cy="366713"/>
          </a:xfrm>
        </p:spPr>
        <p:txBody>
          <a:bodyPr/>
          <a:lstStyle>
            <a:lvl1pPr>
              <a:defRPr/>
            </a:lvl1pPr>
          </a:lstStyle>
          <a:p>
            <a:pPr>
              <a:defRPr/>
            </a:pPr>
            <a:endParaRPr lang="cs-CZ"/>
          </a:p>
        </p:txBody>
      </p:sp>
    </p:spTree>
    <p:extLst>
      <p:ext uri="{BB962C8B-B14F-4D97-AF65-F5344CB8AC3E}">
        <p14:creationId xmlns:p14="http://schemas.microsoft.com/office/powerpoint/2010/main" val="417278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bdélník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7" name="Obdélník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8" name="Obdélník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9" name="Obdélník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04E7806E-A75C-4000-8288-9FA8598091BD}" type="datetimeFigureOut">
              <a:rPr lang="cs-CZ"/>
              <a:pPr>
                <a:defRPr/>
              </a:pPr>
              <a:t>14.10.2022</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cs-CZ"/>
          </a:p>
        </p:txBody>
      </p:sp>
      <p:sp>
        <p:nvSpPr>
          <p:cNvPr id="8" name="Obdélní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latin typeface="Georgia" panose="02040502050405020303" pitchFamily="18" charset="0"/>
              </a:defRPr>
            </a:lvl1pPr>
          </a:lstStyle>
          <a:p>
            <a:pPr>
              <a:defRPr/>
            </a:pPr>
            <a:fld id="{A2CBD1E8-1E78-42F6-B1B7-078EA336E085}" type="slidenum">
              <a:rPr lang="cs-CZ" altLang="cs-CZ"/>
              <a:pPr>
                <a:defRPr/>
              </a:pPr>
              <a:t>‹#›</a:t>
            </a:fld>
            <a:endParaRPr lang="cs-CZ" altLang="cs-CZ"/>
          </a:p>
        </p:txBody>
      </p:sp>
      <p:sp>
        <p:nvSpPr>
          <p:cNvPr id="1038" name="Zástupný symbol pro nadpis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endParaRPr lang="en-US" altLang="cs-CZ"/>
          </a:p>
        </p:txBody>
      </p:sp>
      <p:sp>
        <p:nvSpPr>
          <p:cNvPr id="1039" name="Zástupný symbol pro tex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Tree>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 id="2147484143" r:id="rId9"/>
    <p:sldLayoutId id="2147484144" r:id="rId10"/>
    <p:sldLayoutId id="2147484145"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a:solidFill>
                  <a:srgbClr val="002060"/>
                </a:solidFill>
              </a:rPr>
              <a:t>Project </a:t>
            </a:r>
            <a:r>
              <a:rPr lang="cs-CZ" altLang="cs-CZ" sz="3200" b="1">
                <a:solidFill>
                  <a:srgbClr val="002060"/>
                </a:solidFill>
              </a:rPr>
              <a:t>Modelling</a:t>
            </a:r>
          </a:p>
        </p:txBody>
      </p:sp>
      <p:sp>
        <p:nvSpPr>
          <p:cNvPr id="17411" name="Podnadpis 2"/>
          <p:cNvSpPr>
            <a:spLocks noGrp="1"/>
          </p:cNvSpPr>
          <p:nvPr>
            <p:ph sz="quarter" idx="1"/>
          </p:nvPr>
        </p:nvSpPr>
        <p:spPr>
          <a:xfrm>
            <a:off x="301625" y="1527175"/>
            <a:ext cx="8556625" cy="4572000"/>
          </a:xfrm>
        </p:spPr>
        <p:txBody>
          <a:bodyPr/>
          <a:lstStyle/>
          <a:p>
            <a:pPr>
              <a:defRPr/>
            </a:pPr>
            <a:r>
              <a:rPr lang="en-US" sz="2800" dirty="0"/>
              <a:t>The success of the whole planning and control function depends on the project planner being able to define the project’s full scope of work precisely and accurately.</a:t>
            </a:r>
          </a:p>
          <a:p>
            <a:pPr marL="0" indent="0">
              <a:buFont typeface="Wingdings 2" panose="05020102010507070707" pitchFamily="18" charset="2"/>
              <a:buNone/>
              <a:defRPr/>
            </a:pPr>
            <a:endParaRPr lang="en-US" sz="1800" dirty="0"/>
          </a:p>
          <a:p>
            <a:pPr>
              <a:defRPr/>
            </a:pPr>
            <a:r>
              <a:rPr lang="en-US" sz="2800" b="1" dirty="0"/>
              <a:t>Project Definition</a:t>
            </a:r>
          </a:p>
          <a:p>
            <a:pPr lvl="1">
              <a:spcAft>
                <a:spcPts val="600"/>
              </a:spcAft>
              <a:defRPr/>
            </a:pPr>
            <a:r>
              <a:rPr lang="en-US" sz="2800" dirty="0">
                <a:solidFill>
                  <a:schemeClr val="tx1"/>
                </a:solidFill>
              </a:rPr>
              <a:t>Project can be defined as a group of activities that have to be performed in a logical sequence to meet preset objectives.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en-US" altLang="cs-CZ" sz="3200" b="1">
                <a:solidFill>
                  <a:srgbClr val="002060"/>
                </a:solidFill>
              </a:rPr>
              <a:t>Example: Stopping at Petrol Station</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Construct dependency table for the following jobs in attending to a motor car at a service station</a:t>
            </a: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extLst>
              <p:ext uri="{D42A27DB-BD31-4B8C-83A1-F6EECF244321}">
                <p14:modId xmlns:p14="http://schemas.microsoft.com/office/powerpoint/2010/main" val="2323456076"/>
              </p:ext>
            </p:extLst>
          </p:nvPr>
        </p:nvGraphicFramePr>
        <p:xfrm>
          <a:off x="1042988" y="2565400"/>
          <a:ext cx="6697662" cy="3600452"/>
        </p:xfrm>
        <a:graphic>
          <a:graphicData uri="http://schemas.openxmlformats.org/drawingml/2006/table">
            <a:tbl>
              <a:tblPr/>
              <a:tblGrid>
                <a:gridCol w="940955">
                  <a:extLst>
                    <a:ext uri="{9D8B030D-6E8A-4147-A177-3AD203B41FA5}">
                      <a16:colId xmlns:a16="http://schemas.microsoft.com/office/drawing/2014/main" val="20000"/>
                    </a:ext>
                  </a:extLst>
                </a:gridCol>
                <a:gridCol w="3540305">
                  <a:extLst>
                    <a:ext uri="{9D8B030D-6E8A-4147-A177-3AD203B41FA5}">
                      <a16:colId xmlns:a16="http://schemas.microsoft.com/office/drawing/2014/main" val="20001"/>
                    </a:ext>
                  </a:extLst>
                </a:gridCol>
                <a:gridCol w="1108201">
                  <a:extLst>
                    <a:ext uri="{9D8B030D-6E8A-4147-A177-3AD203B41FA5}">
                      <a16:colId xmlns:a16="http://schemas.microsoft.com/office/drawing/2014/main" val="20002"/>
                    </a:ext>
                  </a:extLst>
                </a:gridCol>
                <a:gridCol w="1108201">
                  <a:extLst>
                    <a:ext uri="{9D8B030D-6E8A-4147-A177-3AD203B41FA5}">
                      <a16:colId xmlns:a16="http://schemas.microsoft.com/office/drawing/2014/main" val="20003"/>
                    </a:ext>
                  </a:extLst>
                </a:gridCol>
              </a:tblGrid>
              <a:tr h="385076">
                <a:tc>
                  <a:txBody>
                    <a:bodyPr/>
                    <a:lstStyle/>
                    <a:p>
                      <a:pPr algn="ctr">
                        <a:spcAft>
                          <a:spcPts val="0"/>
                        </a:spcAft>
                      </a:pPr>
                      <a:r>
                        <a:rPr lang="en-GB" sz="1200" b="1" dirty="0">
                          <a:solidFill>
                            <a:schemeClr val="tx1"/>
                          </a:solidFill>
                          <a:effectLst/>
                          <a:latin typeface="Arial"/>
                          <a:ea typeface="Times New Roman"/>
                        </a:rPr>
                        <a:t>Activity</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Description</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Duration </a:t>
                      </a:r>
                      <a:r>
                        <a:rPr lang="en-US" sz="1200" b="1" dirty="0">
                          <a:solidFill>
                            <a:schemeClr val="tx1"/>
                          </a:solidFill>
                          <a:effectLst/>
                          <a:latin typeface="Arial"/>
                          <a:ea typeface="Times New Roman"/>
                        </a:rPr>
                        <a:t>[sec]</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Preceding activity</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200961">
                <a:tc>
                  <a:txBody>
                    <a:bodyPr/>
                    <a:lstStyle/>
                    <a:p>
                      <a:pPr algn="ctr">
                        <a:spcAft>
                          <a:spcPts val="0"/>
                        </a:spcAft>
                      </a:pPr>
                      <a:r>
                        <a:rPr lang="en-GB" sz="1200" b="1" dirty="0">
                          <a:effectLst/>
                          <a:latin typeface="Arial"/>
                          <a:ea typeface="Times New Roman"/>
                        </a:rPr>
                        <a:t>A</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smtClean="0">
                          <a:effectLst/>
                          <a:latin typeface="Arial"/>
                          <a:ea typeface="Times New Roman"/>
                        </a:rPr>
                        <a:t>Driver </a:t>
                      </a:r>
                      <a:r>
                        <a:rPr lang="en-GB" sz="1200" dirty="0">
                          <a:effectLst/>
                          <a:latin typeface="Arial"/>
                          <a:ea typeface="Times New Roman"/>
                        </a:rPr>
                        <a:t>arrives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30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err="1">
                          <a:effectLst/>
                          <a:latin typeface="Arial"/>
                          <a:ea typeface="Times New Roman"/>
                        </a:rPr>
                        <a:t>None</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961">
                <a:tc>
                  <a:txBody>
                    <a:bodyPr/>
                    <a:lstStyle/>
                    <a:p>
                      <a:pPr algn="ctr">
                        <a:spcAft>
                          <a:spcPts val="0"/>
                        </a:spcAft>
                      </a:pPr>
                      <a:r>
                        <a:rPr lang="en-GB" sz="1200" b="1" dirty="0">
                          <a:effectLst/>
                          <a:latin typeface="Arial"/>
                          <a:ea typeface="Times New Roman"/>
                        </a:rPr>
                        <a:t>B</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cs-CZ" sz="1200" dirty="0" smtClean="0">
                          <a:effectLst/>
                          <a:latin typeface="Arial"/>
                          <a:ea typeface="Times New Roman"/>
                        </a:rPr>
                        <a:t>S</a:t>
                      </a:r>
                      <a:r>
                        <a:rPr lang="en-GB" sz="1200" dirty="0" smtClean="0">
                          <a:effectLst/>
                          <a:latin typeface="Arial"/>
                          <a:ea typeface="Times New Roman"/>
                        </a:rPr>
                        <a:t>elect </a:t>
                      </a:r>
                      <a:r>
                        <a:rPr lang="en-GB" sz="1200" dirty="0">
                          <a:effectLst/>
                          <a:latin typeface="Arial"/>
                          <a:ea typeface="Times New Roman"/>
                        </a:rPr>
                        <a:t>brands of oil and petrol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A</a:t>
                      </a: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0961">
                <a:tc>
                  <a:txBody>
                    <a:bodyPr/>
                    <a:lstStyle/>
                    <a:p>
                      <a:pPr algn="ctr">
                        <a:spcAft>
                          <a:spcPts val="0"/>
                        </a:spcAft>
                      </a:pPr>
                      <a:r>
                        <a:rPr lang="en-GB" sz="1200" b="1" dirty="0">
                          <a:effectLst/>
                          <a:latin typeface="Arial"/>
                          <a:ea typeface="Times New Roman"/>
                        </a:rPr>
                        <a:t>C</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Fill petrol tank</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120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B</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0961">
                <a:tc>
                  <a:txBody>
                    <a:bodyPr/>
                    <a:lstStyle/>
                    <a:p>
                      <a:pPr algn="ctr">
                        <a:spcAft>
                          <a:spcPts val="0"/>
                        </a:spcAft>
                      </a:pPr>
                      <a:r>
                        <a:rPr lang="en-GB" sz="1200" b="1" dirty="0">
                          <a:effectLst/>
                          <a:latin typeface="Arial"/>
                          <a:ea typeface="Times New Roman"/>
                        </a:rPr>
                        <a:t>D</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Prepare bill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45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0961">
                <a:tc>
                  <a:txBody>
                    <a:bodyPr/>
                    <a:lstStyle/>
                    <a:p>
                      <a:pPr algn="ctr">
                        <a:spcAft>
                          <a:spcPts val="0"/>
                        </a:spcAft>
                      </a:pPr>
                      <a:r>
                        <a:rPr lang="en-GB" sz="1200" b="1" dirty="0">
                          <a:effectLst/>
                          <a:latin typeface="Arial"/>
                          <a:ea typeface="Times New Roman"/>
                        </a:rPr>
                        <a:t>E</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Receive payment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0961">
                <a:tc>
                  <a:txBody>
                    <a:bodyPr/>
                    <a:lstStyle/>
                    <a:p>
                      <a:pPr algn="ctr">
                        <a:spcAft>
                          <a:spcPts val="0"/>
                        </a:spcAft>
                      </a:pPr>
                      <a:r>
                        <a:rPr lang="en-GB" sz="1200" b="1" dirty="0">
                          <a:effectLst/>
                          <a:latin typeface="Arial"/>
                          <a:ea typeface="Times New Roman"/>
                        </a:rPr>
                        <a:t>F</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Wash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0961">
                <a:tc>
                  <a:txBody>
                    <a:bodyPr/>
                    <a:lstStyle/>
                    <a:p>
                      <a:pPr algn="ctr">
                        <a:spcAft>
                          <a:spcPts val="0"/>
                        </a:spcAft>
                      </a:pPr>
                      <a:r>
                        <a:rPr lang="en-GB" sz="1200" b="1" dirty="0">
                          <a:effectLst/>
                          <a:latin typeface="Arial"/>
                          <a:ea typeface="Times New Roman"/>
                        </a:rPr>
                        <a:t>G</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Polish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00961">
                <a:tc>
                  <a:txBody>
                    <a:bodyPr/>
                    <a:lstStyle/>
                    <a:p>
                      <a:pPr algn="ctr">
                        <a:spcAft>
                          <a:spcPts val="0"/>
                        </a:spcAft>
                      </a:pPr>
                      <a:r>
                        <a:rPr lang="en-GB" sz="1200" b="1" dirty="0">
                          <a:effectLst/>
                          <a:latin typeface="Arial"/>
                          <a:ea typeface="Times New Roman"/>
                        </a:rPr>
                        <a:t>H</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tyre pressures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80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00961">
                <a:tc>
                  <a:txBody>
                    <a:bodyPr/>
                    <a:lstStyle/>
                    <a:p>
                      <a:pPr algn="ctr">
                        <a:spcAft>
                          <a:spcPts val="0"/>
                        </a:spcAft>
                      </a:pPr>
                      <a:r>
                        <a:rPr lang="en-GB" sz="1200" b="1" dirty="0">
                          <a:effectLst/>
                          <a:latin typeface="Arial"/>
                          <a:ea typeface="Times New Roman"/>
                        </a:rPr>
                        <a:t>I</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Inflate tyres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00961">
                <a:tc>
                  <a:txBody>
                    <a:bodyPr/>
                    <a:lstStyle/>
                    <a:p>
                      <a:pPr algn="ctr">
                        <a:spcAft>
                          <a:spcPts val="0"/>
                        </a:spcAft>
                      </a:pPr>
                      <a:r>
                        <a:rPr lang="en-GB" sz="1200" b="1" dirty="0">
                          <a:effectLst/>
                          <a:latin typeface="Arial"/>
                          <a:ea typeface="Times New Roman"/>
                        </a:rPr>
                        <a:t>J</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Open bonnet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00961">
                <a:tc>
                  <a:txBody>
                    <a:bodyPr/>
                    <a:lstStyle/>
                    <a:p>
                      <a:pPr algn="ctr">
                        <a:spcAft>
                          <a:spcPts val="0"/>
                        </a:spcAft>
                      </a:pPr>
                      <a:r>
                        <a:rPr lang="en-GB" sz="1200" b="1" dirty="0">
                          <a:effectLst/>
                          <a:latin typeface="Arial"/>
                          <a:ea typeface="Times New Roman"/>
                        </a:rPr>
                        <a:t>K</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oil requirements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60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00961">
                <a:tc>
                  <a:txBody>
                    <a:bodyPr/>
                    <a:lstStyle/>
                    <a:p>
                      <a:pPr algn="ctr">
                        <a:spcAft>
                          <a:spcPts val="0"/>
                        </a:spcAft>
                      </a:pPr>
                      <a:r>
                        <a:rPr lang="en-GB" sz="1200" b="1" dirty="0">
                          <a:effectLst/>
                          <a:latin typeface="Arial"/>
                          <a:ea typeface="Times New Roman"/>
                        </a:rPr>
                        <a:t>L</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oil</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25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00961">
                <a:tc>
                  <a:txBody>
                    <a:bodyPr/>
                    <a:lstStyle/>
                    <a:p>
                      <a:pPr algn="ctr">
                        <a:spcAft>
                          <a:spcPts val="0"/>
                        </a:spcAft>
                      </a:pPr>
                      <a:r>
                        <a:rPr lang="en-GB" sz="1200" b="1" dirty="0">
                          <a:effectLst/>
                          <a:latin typeface="Arial"/>
                          <a:ea typeface="Times New Roman"/>
                        </a:rPr>
                        <a:t>M</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distilled water to battery</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30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00961">
                <a:tc>
                  <a:txBody>
                    <a:bodyPr/>
                    <a:lstStyle/>
                    <a:p>
                      <a:pPr algn="ctr">
                        <a:spcAft>
                          <a:spcPts val="0"/>
                        </a:spcAft>
                      </a:pPr>
                      <a:r>
                        <a:rPr lang="en-GB" sz="1200" b="1" dirty="0">
                          <a:effectLst/>
                          <a:latin typeface="Arial"/>
                          <a:ea typeface="Times New Roman"/>
                        </a:rPr>
                        <a:t>N</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Fill radiator</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00961">
                <a:tc>
                  <a:txBody>
                    <a:bodyPr/>
                    <a:lstStyle/>
                    <a:p>
                      <a:pPr algn="ctr">
                        <a:spcAft>
                          <a:spcPts val="0"/>
                        </a:spcAft>
                      </a:pPr>
                      <a:r>
                        <a:rPr lang="en-GB" sz="1200" b="1" dirty="0">
                          <a:effectLst/>
                          <a:latin typeface="Arial"/>
                          <a:ea typeface="Times New Roman"/>
                        </a:rPr>
                        <a:t>O</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Close bonnet</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0961">
                <a:tc>
                  <a:txBody>
                    <a:bodyPr/>
                    <a:lstStyle/>
                    <a:p>
                      <a:pPr algn="ctr">
                        <a:spcAft>
                          <a:spcPts val="0"/>
                        </a:spcAft>
                      </a:pPr>
                      <a:r>
                        <a:rPr lang="en-GB" sz="1200" b="1" dirty="0">
                          <a:effectLst/>
                          <a:latin typeface="Arial"/>
                          <a:ea typeface="Times New Roman"/>
                        </a:rPr>
                        <a:t>P</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Driver departs</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eaLnBrk="1" hangingPunct="1"/>
            <a:r>
              <a:rPr lang="en-US" altLang="cs-CZ" sz="3200" b="1">
                <a:solidFill>
                  <a:srgbClr val="002060"/>
                </a:solidFill>
              </a:rPr>
              <a:t>Example: Stopping at Petrol Station</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Construct dependency table for the following jobs in attending to a motor car at a service station</a:t>
            </a: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extLst>
              <p:ext uri="{D42A27DB-BD31-4B8C-83A1-F6EECF244321}">
                <p14:modId xmlns:p14="http://schemas.microsoft.com/office/powerpoint/2010/main" val="1905040096"/>
              </p:ext>
            </p:extLst>
          </p:nvPr>
        </p:nvGraphicFramePr>
        <p:xfrm>
          <a:off x="1042988" y="2565400"/>
          <a:ext cx="6697662" cy="3600452"/>
        </p:xfrm>
        <a:graphic>
          <a:graphicData uri="http://schemas.openxmlformats.org/drawingml/2006/table">
            <a:tbl>
              <a:tblPr/>
              <a:tblGrid>
                <a:gridCol w="940955">
                  <a:extLst>
                    <a:ext uri="{9D8B030D-6E8A-4147-A177-3AD203B41FA5}">
                      <a16:colId xmlns:a16="http://schemas.microsoft.com/office/drawing/2014/main" val="20000"/>
                    </a:ext>
                  </a:extLst>
                </a:gridCol>
                <a:gridCol w="3540305">
                  <a:extLst>
                    <a:ext uri="{9D8B030D-6E8A-4147-A177-3AD203B41FA5}">
                      <a16:colId xmlns:a16="http://schemas.microsoft.com/office/drawing/2014/main" val="20001"/>
                    </a:ext>
                  </a:extLst>
                </a:gridCol>
                <a:gridCol w="1108201">
                  <a:extLst>
                    <a:ext uri="{9D8B030D-6E8A-4147-A177-3AD203B41FA5}">
                      <a16:colId xmlns:a16="http://schemas.microsoft.com/office/drawing/2014/main" val="20002"/>
                    </a:ext>
                  </a:extLst>
                </a:gridCol>
                <a:gridCol w="1108201">
                  <a:extLst>
                    <a:ext uri="{9D8B030D-6E8A-4147-A177-3AD203B41FA5}">
                      <a16:colId xmlns:a16="http://schemas.microsoft.com/office/drawing/2014/main" val="20003"/>
                    </a:ext>
                  </a:extLst>
                </a:gridCol>
              </a:tblGrid>
              <a:tr h="385076">
                <a:tc>
                  <a:txBody>
                    <a:bodyPr/>
                    <a:lstStyle/>
                    <a:p>
                      <a:pPr algn="ctr">
                        <a:spcAft>
                          <a:spcPts val="0"/>
                        </a:spcAft>
                      </a:pPr>
                      <a:r>
                        <a:rPr lang="en-GB" sz="1200" b="1" dirty="0">
                          <a:solidFill>
                            <a:schemeClr val="tx1"/>
                          </a:solidFill>
                          <a:effectLst/>
                          <a:latin typeface="Arial"/>
                          <a:ea typeface="Times New Roman"/>
                        </a:rPr>
                        <a:t>Activity</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Description</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Duration </a:t>
                      </a:r>
                      <a:r>
                        <a:rPr lang="en-US" sz="1200" b="1" dirty="0">
                          <a:solidFill>
                            <a:schemeClr val="tx1"/>
                          </a:solidFill>
                          <a:effectLst/>
                          <a:latin typeface="Arial"/>
                          <a:ea typeface="Times New Roman"/>
                        </a:rPr>
                        <a:t>[sec]</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Preceding activity</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200961">
                <a:tc>
                  <a:txBody>
                    <a:bodyPr/>
                    <a:lstStyle/>
                    <a:p>
                      <a:pPr algn="ctr">
                        <a:spcAft>
                          <a:spcPts val="0"/>
                        </a:spcAft>
                      </a:pPr>
                      <a:r>
                        <a:rPr lang="en-GB" sz="1200" b="1" dirty="0">
                          <a:effectLst/>
                          <a:latin typeface="Arial"/>
                          <a:ea typeface="Times New Roman"/>
                        </a:rPr>
                        <a:t>A</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smtClean="0">
                          <a:effectLst/>
                          <a:latin typeface="Arial"/>
                          <a:ea typeface="Times New Roman"/>
                        </a:rPr>
                        <a:t>Driver </a:t>
                      </a:r>
                      <a:r>
                        <a:rPr lang="en-GB" sz="1200" dirty="0">
                          <a:effectLst/>
                          <a:latin typeface="Arial"/>
                          <a:ea typeface="Times New Roman"/>
                        </a:rPr>
                        <a:t>arrives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30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err="1">
                          <a:effectLst/>
                          <a:latin typeface="Arial"/>
                          <a:ea typeface="Times New Roman"/>
                        </a:rPr>
                        <a:t>None</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961">
                <a:tc>
                  <a:txBody>
                    <a:bodyPr/>
                    <a:lstStyle/>
                    <a:p>
                      <a:pPr algn="ctr">
                        <a:spcAft>
                          <a:spcPts val="0"/>
                        </a:spcAft>
                      </a:pPr>
                      <a:r>
                        <a:rPr lang="en-GB" sz="1200" b="1" dirty="0">
                          <a:effectLst/>
                          <a:latin typeface="Arial"/>
                          <a:ea typeface="Times New Roman"/>
                        </a:rPr>
                        <a:t>B</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cs-CZ" sz="1200" dirty="0" smtClean="0">
                          <a:effectLst/>
                          <a:latin typeface="Arial"/>
                          <a:ea typeface="Times New Roman"/>
                        </a:rPr>
                        <a:t>S</a:t>
                      </a:r>
                      <a:r>
                        <a:rPr lang="en-GB" sz="1200" dirty="0" smtClean="0">
                          <a:effectLst/>
                          <a:latin typeface="Arial"/>
                          <a:ea typeface="Times New Roman"/>
                        </a:rPr>
                        <a:t>elect </a:t>
                      </a:r>
                      <a:r>
                        <a:rPr lang="en-GB" sz="1200" dirty="0">
                          <a:effectLst/>
                          <a:latin typeface="Arial"/>
                          <a:ea typeface="Times New Roman"/>
                        </a:rPr>
                        <a:t>brands of oil and petrol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A</a:t>
                      </a: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0961">
                <a:tc>
                  <a:txBody>
                    <a:bodyPr/>
                    <a:lstStyle/>
                    <a:p>
                      <a:pPr algn="ctr">
                        <a:spcAft>
                          <a:spcPts val="0"/>
                        </a:spcAft>
                      </a:pPr>
                      <a:r>
                        <a:rPr lang="en-GB" sz="1200" b="1" dirty="0">
                          <a:effectLst/>
                          <a:latin typeface="Arial"/>
                          <a:ea typeface="Times New Roman"/>
                        </a:rPr>
                        <a:t>C</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Fill petrol tank</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120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B</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0961">
                <a:tc>
                  <a:txBody>
                    <a:bodyPr/>
                    <a:lstStyle/>
                    <a:p>
                      <a:pPr algn="ctr">
                        <a:spcAft>
                          <a:spcPts val="0"/>
                        </a:spcAft>
                      </a:pPr>
                      <a:r>
                        <a:rPr lang="en-GB" sz="1200" b="1" dirty="0">
                          <a:effectLst/>
                          <a:latin typeface="Arial"/>
                          <a:ea typeface="Times New Roman"/>
                        </a:rPr>
                        <a:t>D</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Prepare bill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45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C, L</a:t>
                      </a: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0961">
                <a:tc>
                  <a:txBody>
                    <a:bodyPr/>
                    <a:lstStyle/>
                    <a:p>
                      <a:pPr algn="ctr">
                        <a:spcAft>
                          <a:spcPts val="0"/>
                        </a:spcAft>
                      </a:pPr>
                      <a:r>
                        <a:rPr lang="en-GB" sz="1200" b="1" dirty="0">
                          <a:effectLst/>
                          <a:latin typeface="Arial"/>
                          <a:ea typeface="Times New Roman"/>
                        </a:rPr>
                        <a:t>E</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Receive payment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0961">
                <a:tc>
                  <a:txBody>
                    <a:bodyPr/>
                    <a:lstStyle/>
                    <a:p>
                      <a:pPr algn="ctr">
                        <a:spcAft>
                          <a:spcPts val="0"/>
                        </a:spcAft>
                      </a:pPr>
                      <a:r>
                        <a:rPr lang="en-GB" sz="1200" b="1" dirty="0">
                          <a:effectLst/>
                          <a:latin typeface="Arial"/>
                          <a:ea typeface="Times New Roman"/>
                        </a:rPr>
                        <a:t>F</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Wash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0961">
                <a:tc>
                  <a:txBody>
                    <a:bodyPr/>
                    <a:lstStyle/>
                    <a:p>
                      <a:pPr algn="ctr">
                        <a:spcAft>
                          <a:spcPts val="0"/>
                        </a:spcAft>
                      </a:pPr>
                      <a:r>
                        <a:rPr lang="en-GB" sz="1200" b="1" dirty="0">
                          <a:effectLst/>
                          <a:latin typeface="Arial"/>
                          <a:ea typeface="Times New Roman"/>
                        </a:rPr>
                        <a:t>G</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Polish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00961">
                <a:tc>
                  <a:txBody>
                    <a:bodyPr/>
                    <a:lstStyle/>
                    <a:p>
                      <a:pPr algn="ctr">
                        <a:spcAft>
                          <a:spcPts val="0"/>
                        </a:spcAft>
                      </a:pPr>
                      <a:r>
                        <a:rPr lang="en-GB" sz="1200" b="1" dirty="0">
                          <a:effectLst/>
                          <a:latin typeface="Arial"/>
                          <a:ea typeface="Times New Roman"/>
                        </a:rPr>
                        <a:t>H</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tyre pressures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80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00961">
                <a:tc>
                  <a:txBody>
                    <a:bodyPr/>
                    <a:lstStyle/>
                    <a:p>
                      <a:pPr algn="ctr">
                        <a:spcAft>
                          <a:spcPts val="0"/>
                        </a:spcAft>
                      </a:pPr>
                      <a:r>
                        <a:rPr lang="en-GB" sz="1200" b="1" dirty="0">
                          <a:effectLst/>
                          <a:latin typeface="Arial"/>
                          <a:ea typeface="Times New Roman"/>
                        </a:rPr>
                        <a:t>I</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Inflate tyres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00961">
                <a:tc>
                  <a:txBody>
                    <a:bodyPr/>
                    <a:lstStyle/>
                    <a:p>
                      <a:pPr algn="ctr">
                        <a:spcAft>
                          <a:spcPts val="0"/>
                        </a:spcAft>
                      </a:pPr>
                      <a:r>
                        <a:rPr lang="en-GB" sz="1200" b="1" dirty="0">
                          <a:effectLst/>
                          <a:latin typeface="Arial"/>
                          <a:ea typeface="Times New Roman"/>
                        </a:rPr>
                        <a:t>J</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Open bonnet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00961">
                <a:tc>
                  <a:txBody>
                    <a:bodyPr/>
                    <a:lstStyle/>
                    <a:p>
                      <a:pPr algn="ctr">
                        <a:spcAft>
                          <a:spcPts val="0"/>
                        </a:spcAft>
                      </a:pPr>
                      <a:r>
                        <a:rPr lang="en-GB" sz="1200" b="1" dirty="0">
                          <a:effectLst/>
                          <a:latin typeface="Arial"/>
                          <a:ea typeface="Times New Roman"/>
                        </a:rPr>
                        <a:t>K</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oil requirements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60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00961">
                <a:tc>
                  <a:txBody>
                    <a:bodyPr/>
                    <a:lstStyle/>
                    <a:p>
                      <a:pPr algn="ctr">
                        <a:spcAft>
                          <a:spcPts val="0"/>
                        </a:spcAft>
                      </a:pPr>
                      <a:r>
                        <a:rPr lang="en-GB" sz="1200" b="1" dirty="0">
                          <a:effectLst/>
                          <a:latin typeface="Arial"/>
                          <a:ea typeface="Times New Roman"/>
                        </a:rPr>
                        <a:t>L</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oil</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25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00961">
                <a:tc>
                  <a:txBody>
                    <a:bodyPr/>
                    <a:lstStyle/>
                    <a:p>
                      <a:pPr algn="ctr">
                        <a:spcAft>
                          <a:spcPts val="0"/>
                        </a:spcAft>
                      </a:pPr>
                      <a:r>
                        <a:rPr lang="en-GB" sz="1200" b="1" dirty="0">
                          <a:effectLst/>
                          <a:latin typeface="Arial"/>
                          <a:ea typeface="Times New Roman"/>
                        </a:rPr>
                        <a:t>M</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distilled water to battery</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30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00961">
                <a:tc>
                  <a:txBody>
                    <a:bodyPr/>
                    <a:lstStyle/>
                    <a:p>
                      <a:pPr algn="ctr">
                        <a:spcAft>
                          <a:spcPts val="0"/>
                        </a:spcAft>
                      </a:pPr>
                      <a:r>
                        <a:rPr lang="en-GB" sz="1200" b="1" dirty="0">
                          <a:effectLst/>
                          <a:latin typeface="Arial"/>
                          <a:ea typeface="Times New Roman"/>
                        </a:rPr>
                        <a:t>N</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Fill radiator</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00961">
                <a:tc>
                  <a:txBody>
                    <a:bodyPr/>
                    <a:lstStyle/>
                    <a:p>
                      <a:pPr algn="ctr">
                        <a:spcAft>
                          <a:spcPts val="0"/>
                        </a:spcAft>
                      </a:pPr>
                      <a:r>
                        <a:rPr lang="en-GB" sz="1200" b="1" dirty="0">
                          <a:effectLst/>
                          <a:latin typeface="Arial"/>
                          <a:ea typeface="Times New Roman"/>
                        </a:rPr>
                        <a:t>O</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Close bonnet</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0961">
                <a:tc>
                  <a:txBody>
                    <a:bodyPr/>
                    <a:lstStyle/>
                    <a:p>
                      <a:pPr algn="ctr">
                        <a:spcAft>
                          <a:spcPts val="0"/>
                        </a:spcAft>
                      </a:pPr>
                      <a:r>
                        <a:rPr lang="en-GB" sz="1200" b="1" dirty="0">
                          <a:effectLst/>
                          <a:latin typeface="Arial"/>
                          <a:ea typeface="Times New Roman"/>
                        </a:rPr>
                        <a:t>P</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Driver departs</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eaLnBrk="1" hangingPunct="1"/>
            <a:r>
              <a:rPr lang="en-US" altLang="cs-CZ" sz="3200" b="1">
                <a:solidFill>
                  <a:srgbClr val="002060"/>
                </a:solidFill>
              </a:rPr>
              <a:t>Example: Stopping at Petrol Station</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Construct dependency table for the following jobs in attending to a motor car at a service station</a:t>
            </a: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extLst>
              <p:ext uri="{D42A27DB-BD31-4B8C-83A1-F6EECF244321}">
                <p14:modId xmlns:p14="http://schemas.microsoft.com/office/powerpoint/2010/main" val="1710179795"/>
              </p:ext>
            </p:extLst>
          </p:nvPr>
        </p:nvGraphicFramePr>
        <p:xfrm>
          <a:off x="1042988" y="2565400"/>
          <a:ext cx="6697662" cy="3600452"/>
        </p:xfrm>
        <a:graphic>
          <a:graphicData uri="http://schemas.openxmlformats.org/drawingml/2006/table">
            <a:tbl>
              <a:tblPr/>
              <a:tblGrid>
                <a:gridCol w="940955">
                  <a:extLst>
                    <a:ext uri="{9D8B030D-6E8A-4147-A177-3AD203B41FA5}">
                      <a16:colId xmlns:a16="http://schemas.microsoft.com/office/drawing/2014/main" val="20000"/>
                    </a:ext>
                  </a:extLst>
                </a:gridCol>
                <a:gridCol w="3540305">
                  <a:extLst>
                    <a:ext uri="{9D8B030D-6E8A-4147-A177-3AD203B41FA5}">
                      <a16:colId xmlns:a16="http://schemas.microsoft.com/office/drawing/2014/main" val="20001"/>
                    </a:ext>
                  </a:extLst>
                </a:gridCol>
                <a:gridCol w="1108201">
                  <a:extLst>
                    <a:ext uri="{9D8B030D-6E8A-4147-A177-3AD203B41FA5}">
                      <a16:colId xmlns:a16="http://schemas.microsoft.com/office/drawing/2014/main" val="20002"/>
                    </a:ext>
                  </a:extLst>
                </a:gridCol>
                <a:gridCol w="1108201">
                  <a:extLst>
                    <a:ext uri="{9D8B030D-6E8A-4147-A177-3AD203B41FA5}">
                      <a16:colId xmlns:a16="http://schemas.microsoft.com/office/drawing/2014/main" val="20003"/>
                    </a:ext>
                  </a:extLst>
                </a:gridCol>
              </a:tblGrid>
              <a:tr h="385076">
                <a:tc>
                  <a:txBody>
                    <a:bodyPr/>
                    <a:lstStyle/>
                    <a:p>
                      <a:pPr algn="ctr">
                        <a:spcAft>
                          <a:spcPts val="0"/>
                        </a:spcAft>
                      </a:pPr>
                      <a:r>
                        <a:rPr lang="en-GB" sz="1200" b="1" dirty="0">
                          <a:solidFill>
                            <a:schemeClr val="tx1"/>
                          </a:solidFill>
                          <a:effectLst/>
                          <a:latin typeface="Arial"/>
                          <a:ea typeface="Times New Roman"/>
                        </a:rPr>
                        <a:t>Activity</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Description</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Duration </a:t>
                      </a:r>
                      <a:r>
                        <a:rPr lang="en-US" sz="1200" b="1" dirty="0">
                          <a:solidFill>
                            <a:schemeClr val="tx1"/>
                          </a:solidFill>
                          <a:effectLst/>
                          <a:latin typeface="Arial"/>
                          <a:ea typeface="Times New Roman"/>
                        </a:rPr>
                        <a:t>[sec]</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Preceding activity</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200961">
                <a:tc>
                  <a:txBody>
                    <a:bodyPr/>
                    <a:lstStyle/>
                    <a:p>
                      <a:pPr algn="ctr">
                        <a:spcAft>
                          <a:spcPts val="0"/>
                        </a:spcAft>
                      </a:pPr>
                      <a:r>
                        <a:rPr lang="en-GB" sz="1200" b="1" dirty="0">
                          <a:effectLst/>
                          <a:latin typeface="Arial"/>
                          <a:ea typeface="Times New Roman"/>
                        </a:rPr>
                        <a:t>A</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smtClean="0">
                          <a:effectLst/>
                          <a:latin typeface="Arial"/>
                          <a:ea typeface="Times New Roman"/>
                        </a:rPr>
                        <a:t>Driver </a:t>
                      </a:r>
                      <a:r>
                        <a:rPr lang="en-GB" sz="1200" dirty="0">
                          <a:effectLst/>
                          <a:latin typeface="Arial"/>
                          <a:ea typeface="Times New Roman"/>
                        </a:rPr>
                        <a:t>arrives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30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err="1">
                          <a:effectLst/>
                          <a:latin typeface="Arial"/>
                          <a:ea typeface="Times New Roman"/>
                        </a:rPr>
                        <a:t>None</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961">
                <a:tc>
                  <a:txBody>
                    <a:bodyPr/>
                    <a:lstStyle/>
                    <a:p>
                      <a:pPr algn="ctr">
                        <a:spcAft>
                          <a:spcPts val="0"/>
                        </a:spcAft>
                      </a:pPr>
                      <a:r>
                        <a:rPr lang="en-GB" sz="1200" b="1" dirty="0">
                          <a:effectLst/>
                          <a:latin typeface="Arial"/>
                          <a:ea typeface="Times New Roman"/>
                        </a:rPr>
                        <a:t>B</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cs-CZ" sz="1200" dirty="0" smtClean="0">
                          <a:effectLst/>
                          <a:latin typeface="Arial"/>
                          <a:ea typeface="Times New Roman"/>
                        </a:rPr>
                        <a:t>S</a:t>
                      </a:r>
                      <a:r>
                        <a:rPr lang="en-GB" sz="1200" dirty="0" smtClean="0">
                          <a:effectLst/>
                          <a:latin typeface="Arial"/>
                          <a:ea typeface="Times New Roman"/>
                        </a:rPr>
                        <a:t>elect </a:t>
                      </a:r>
                      <a:r>
                        <a:rPr lang="en-GB" sz="1200" dirty="0">
                          <a:effectLst/>
                          <a:latin typeface="Arial"/>
                          <a:ea typeface="Times New Roman"/>
                        </a:rPr>
                        <a:t>brands of oil and petrol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A</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0961">
                <a:tc>
                  <a:txBody>
                    <a:bodyPr/>
                    <a:lstStyle/>
                    <a:p>
                      <a:pPr algn="ctr">
                        <a:spcAft>
                          <a:spcPts val="0"/>
                        </a:spcAft>
                      </a:pPr>
                      <a:r>
                        <a:rPr lang="en-GB" sz="1200" b="1" dirty="0">
                          <a:effectLst/>
                          <a:latin typeface="Arial"/>
                          <a:ea typeface="Times New Roman"/>
                        </a:rPr>
                        <a:t>C</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Fill petrol tank</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120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B</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0961">
                <a:tc>
                  <a:txBody>
                    <a:bodyPr/>
                    <a:lstStyle/>
                    <a:p>
                      <a:pPr algn="ctr">
                        <a:spcAft>
                          <a:spcPts val="0"/>
                        </a:spcAft>
                      </a:pPr>
                      <a:r>
                        <a:rPr lang="en-GB" sz="1200" b="1" dirty="0">
                          <a:effectLst/>
                          <a:latin typeface="Arial"/>
                          <a:ea typeface="Times New Roman"/>
                        </a:rPr>
                        <a:t>D</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Prepare bill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45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C, L</a:t>
                      </a: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0961">
                <a:tc>
                  <a:txBody>
                    <a:bodyPr/>
                    <a:lstStyle/>
                    <a:p>
                      <a:pPr algn="ctr">
                        <a:spcAft>
                          <a:spcPts val="0"/>
                        </a:spcAft>
                      </a:pPr>
                      <a:r>
                        <a:rPr lang="en-GB" sz="1200" b="1" dirty="0">
                          <a:effectLst/>
                          <a:latin typeface="Arial"/>
                          <a:ea typeface="Times New Roman"/>
                        </a:rPr>
                        <a:t>E</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Receive payment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D</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0961">
                <a:tc>
                  <a:txBody>
                    <a:bodyPr/>
                    <a:lstStyle/>
                    <a:p>
                      <a:pPr algn="ctr">
                        <a:spcAft>
                          <a:spcPts val="0"/>
                        </a:spcAft>
                      </a:pPr>
                      <a:r>
                        <a:rPr lang="en-GB" sz="1200" b="1" dirty="0">
                          <a:effectLst/>
                          <a:latin typeface="Arial"/>
                          <a:ea typeface="Times New Roman"/>
                        </a:rPr>
                        <a:t>F</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Wash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20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200" kern="1200" dirty="0">
                          <a:solidFill>
                            <a:schemeClr val="tx1"/>
                          </a:solidFill>
                          <a:effectLst/>
                          <a:latin typeface="Arial"/>
                          <a:ea typeface="Times New Roman"/>
                          <a:cs typeface="+mn-cs"/>
                        </a:rPr>
                        <a:t>A</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0961">
                <a:tc>
                  <a:txBody>
                    <a:bodyPr/>
                    <a:lstStyle/>
                    <a:p>
                      <a:pPr algn="ctr">
                        <a:spcAft>
                          <a:spcPts val="0"/>
                        </a:spcAft>
                      </a:pPr>
                      <a:r>
                        <a:rPr lang="en-GB" sz="1200" b="1" dirty="0">
                          <a:effectLst/>
                          <a:latin typeface="Arial"/>
                          <a:ea typeface="Times New Roman"/>
                        </a:rPr>
                        <a:t>G</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Polish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200" kern="1200" dirty="0">
                          <a:solidFill>
                            <a:schemeClr val="tx1"/>
                          </a:solidFill>
                          <a:effectLst/>
                          <a:latin typeface="Arial"/>
                          <a:ea typeface="Times New Roman"/>
                          <a:cs typeface="+mn-cs"/>
                        </a:rPr>
                        <a:t>F</a:t>
                      </a:r>
                      <a:r>
                        <a:rPr kumimoji="0" lang="en-GB" sz="1200" kern="1200" dirty="0">
                          <a:solidFill>
                            <a:schemeClr val="tx1"/>
                          </a:solidFill>
                          <a:effectLst/>
                          <a:latin typeface="Arial"/>
                          <a:ea typeface="Times New Roman"/>
                          <a:cs typeface="+mn-cs"/>
                        </a:rPr>
                        <a:t> </a:t>
                      </a:r>
                      <a:endParaRPr kumimoji="0" lang="cs-CZ" sz="1200" kern="1200" dirty="0">
                        <a:solidFill>
                          <a:schemeClr val="tx1"/>
                        </a:solidFill>
                        <a:effectLst/>
                        <a:latin typeface="Arial"/>
                        <a:ea typeface="Times New Roman"/>
                        <a:cs typeface="+mn-cs"/>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00961">
                <a:tc>
                  <a:txBody>
                    <a:bodyPr/>
                    <a:lstStyle/>
                    <a:p>
                      <a:pPr algn="ctr">
                        <a:spcAft>
                          <a:spcPts val="0"/>
                        </a:spcAft>
                      </a:pPr>
                      <a:r>
                        <a:rPr lang="en-GB" sz="1200" b="1" dirty="0">
                          <a:effectLst/>
                          <a:latin typeface="Arial"/>
                          <a:ea typeface="Times New Roman"/>
                        </a:rPr>
                        <a:t>H</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tyre pressures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80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200" kern="1200" dirty="0">
                          <a:solidFill>
                            <a:schemeClr val="tx1"/>
                          </a:solidFill>
                          <a:effectLst/>
                          <a:latin typeface="Arial"/>
                          <a:ea typeface="Times New Roman"/>
                          <a:cs typeface="+mn-cs"/>
                        </a:rPr>
                        <a:t>A</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00961">
                <a:tc>
                  <a:txBody>
                    <a:bodyPr/>
                    <a:lstStyle/>
                    <a:p>
                      <a:pPr algn="ctr">
                        <a:spcAft>
                          <a:spcPts val="0"/>
                        </a:spcAft>
                      </a:pPr>
                      <a:r>
                        <a:rPr lang="en-GB" sz="1200" b="1" dirty="0">
                          <a:effectLst/>
                          <a:latin typeface="Arial"/>
                          <a:ea typeface="Times New Roman"/>
                        </a:rPr>
                        <a:t>I</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Inflate tyres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100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200" kern="1200" dirty="0">
                          <a:solidFill>
                            <a:schemeClr val="tx1"/>
                          </a:solidFill>
                          <a:effectLst/>
                          <a:latin typeface="Arial"/>
                          <a:ea typeface="Times New Roman"/>
                          <a:cs typeface="+mn-cs"/>
                        </a:rPr>
                        <a:t>H</a:t>
                      </a:r>
                      <a:r>
                        <a:rPr kumimoji="0" lang="en-GB" sz="1200" kern="1200" dirty="0">
                          <a:solidFill>
                            <a:schemeClr val="tx1"/>
                          </a:solidFill>
                          <a:effectLst/>
                          <a:latin typeface="Arial"/>
                          <a:ea typeface="Times New Roman"/>
                          <a:cs typeface="+mn-cs"/>
                        </a:rPr>
                        <a:t> </a:t>
                      </a:r>
                      <a:endParaRPr kumimoji="0" lang="cs-CZ" sz="1200" kern="1200" dirty="0">
                        <a:solidFill>
                          <a:schemeClr val="tx1"/>
                        </a:solidFill>
                        <a:effectLst/>
                        <a:latin typeface="Arial"/>
                        <a:ea typeface="Times New Roman"/>
                        <a:cs typeface="+mn-cs"/>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00961">
                <a:tc>
                  <a:txBody>
                    <a:bodyPr/>
                    <a:lstStyle/>
                    <a:p>
                      <a:pPr algn="ctr">
                        <a:spcAft>
                          <a:spcPts val="0"/>
                        </a:spcAft>
                      </a:pPr>
                      <a:r>
                        <a:rPr lang="en-GB" sz="1200" b="1" dirty="0">
                          <a:effectLst/>
                          <a:latin typeface="Arial"/>
                          <a:ea typeface="Times New Roman"/>
                        </a:rPr>
                        <a:t>J</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Open bonnet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200" kern="1200" dirty="0">
                          <a:solidFill>
                            <a:schemeClr val="tx1"/>
                          </a:solidFill>
                          <a:effectLst/>
                          <a:latin typeface="Arial"/>
                          <a:ea typeface="Times New Roman"/>
                          <a:cs typeface="+mn-cs"/>
                        </a:rPr>
                        <a:t>A</a:t>
                      </a:r>
                      <a:r>
                        <a:rPr kumimoji="0" lang="en-GB" sz="1200" kern="1200" dirty="0">
                          <a:solidFill>
                            <a:schemeClr val="tx1"/>
                          </a:solidFill>
                          <a:effectLst/>
                          <a:latin typeface="Arial"/>
                          <a:ea typeface="Times New Roman"/>
                          <a:cs typeface="+mn-cs"/>
                        </a:rPr>
                        <a:t> </a:t>
                      </a:r>
                      <a:endParaRPr kumimoji="0" lang="cs-CZ" sz="1200" kern="1200" dirty="0">
                        <a:solidFill>
                          <a:schemeClr val="tx1"/>
                        </a:solidFill>
                        <a:effectLst/>
                        <a:latin typeface="Arial"/>
                        <a:ea typeface="Times New Roman"/>
                        <a:cs typeface="+mn-cs"/>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00961">
                <a:tc>
                  <a:txBody>
                    <a:bodyPr/>
                    <a:lstStyle/>
                    <a:p>
                      <a:pPr algn="ctr">
                        <a:spcAft>
                          <a:spcPts val="0"/>
                        </a:spcAft>
                      </a:pPr>
                      <a:r>
                        <a:rPr lang="en-GB" sz="1200" b="1" dirty="0">
                          <a:effectLst/>
                          <a:latin typeface="Arial"/>
                          <a:ea typeface="Times New Roman"/>
                        </a:rPr>
                        <a:t>K</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oil requirements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60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200" kern="1200" dirty="0">
                          <a:solidFill>
                            <a:schemeClr val="tx1"/>
                          </a:solidFill>
                          <a:effectLst/>
                          <a:latin typeface="Arial"/>
                          <a:ea typeface="Times New Roman"/>
                          <a:cs typeface="+mn-cs"/>
                        </a:rPr>
                        <a:t>J</a:t>
                      </a:r>
                      <a:r>
                        <a:rPr kumimoji="0" lang="en-GB" sz="1200" kern="1200" dirty="0">
                          <a:solidFill>
                            <a:schemeClr val="tx1"/>
                          </a:solidFill>
                          <a:effectLst/>
                          <a:latin typeface="Arial"/>
                          <a:ea typeface="Times New Roman"/>
                          <a:cs typeface="+mn-cs"/>
                        </a:rPr>
                        <a:t> </a:t>
                      </a:r>
                      <a:endParaRPr kumimoji="0" lang="cs-CZ" sz="1200" kern="1200" dirty="0">
                        <a:solidFill>
                          <a:schemeClr val="tx1"/>
                        </a:solidFill>
                        <a:effectLst/>
                        <a:latin typeface="Arial"/>
                        <a:ea typeface="Times New Roman"/>
                        <a:cs typeface="+mn-cs"/>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00961">
                <a:tc>
                  <a:txBody>
                    <a:bodyPr/>
                    <a:lstStyle/>
                    <a:p>
                      <a:pPr algn="ctr">
                        <a:spcAft>
                          <a:spcPts val="0"/>
                        </a:spcAft>
                      </a:pPr>
                      <a:r>
                        <a:rPr lang="en-GB" sz="1200" b="1" dirty="0">
                          <a:effectLst/>
                          <a:latin typeface="Arial"/>
                          <a:ea typeface="Times New Roman"/>
                        </a:rPr>
                        <a:t>L</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oil</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25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200" kern="1200" dirty="0">
                          <a:solidFill>
                            <a:schemeClr val="tx1"/>
                          </a:solidFill>
                          <a:effectLst/>
                          <a:latin typeface="Arial"/>
                          <a:ea typeface="Times New Roman"/>
                          <a:cs typeface="+mn-cs"/>
                        </a:rPr>
                        <a:t>K, B</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00961">
                <a:tc>
                  <a:txBody>
                    <a:bodyPr/>
                    <a:lstStyle/>
                    <a:p>
                      <a:pPr algn="ctr">
                        <a:spcAft>
                          <a:spcPts val="0"/>
                        </a:spcAft>
                      </a:pPr>
                      <a:r>
                        <a:rPr lang="en-GB" sz="1200" b="1" dirty="0">
                          <a:effectLst/>
                          <a:latin typeface="Arial"/>
                          <a:ea typeface="Times New Roman"/>
                        </a:rPr>
                        <a:t>M</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distilled water to battery</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30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200" kern="1200" dirty="0">
                          <a:solidFill>
                            <a:schemeClr val="tx1"/>
                          </a:solidFill>
                          <a:effectLst/>
                          <a:latin typeface="Arial"/>
                          <a:ea typeface="Times New Roman"/>
                          <a:cs typeface="+mn-cs"/>
                        </a:rPr>
                        <a:t> </a:t>
                      </a:r>
                      <a:r>
                        <a:rPr kumimoji="0" lang="cs-CZ" sz="1200" kern="1200" dirty="0">
                          <a:solidFill>
                            <a:schemeClr val="tx1"/>
                          </a:solidFill>
                          <a:effectLst/>
                          <a:latin typeface="Arial"/>
                          <a:ea typeface="Times New Roman"/>
                          <a:cs typeface="+mn-cs"/>
                        </a:rPr>
                        <a:t>J</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00961">
                <a:tc>
                  <a:txBody>
                    <a:bodyPr/>
                    <a:lstStyle/>
                    <a:p>
                      <a:pPr algn="ctr">
                        <a:spcAft>
                          <a:spcPts val="0"/>
                        </a:spcAft>
                      </a:pPr>
                      <a:r>
                        <a:rPr lang="en-GB" sz="1200" b="1" dirty="0">
                          <a:effectLst/>
                          <a:latin typeface="Arial"/>
                          <a:ea typeface="Times New Roman"/>
                        </a:rPr>
                        <a:t>N</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Fill radiator</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200" kern="1200" dirty="0">
                          <a:solidFill>
                            <a:schemeClr val="tx1"/>
                          </a:solidFill>
                          <a:effectLst/>
                          <a:latin typeface="Arial"/>
                          <a:ea typeface="Times New Roman"/>
                          <a:cs typeface="+mn-cs"/>
                        </a:rPr>
                        <a:t> </a:t>
                      </a:r>
                      <a:r>
                        <a:rPr kumimoji="0" lang="cs-CZ" sz="1200" kern="1200" dirty="0">
                          <a:solidFill>
                            <a:schemeClr val="tx1"/>
                          </a:solidFill>
                          <a:effectLst/>
                          <a:latin typeface="Arial"/>
                          <a:ea typeface="Times New Roman"/>
                          <a:cs typeface="+mn-cs"/>
                        </a:rPr>
                        <a:t>J</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00961">
                <a:tc>
                  <a:txBody>
                    <a:bodyPr/>
                    <a:lstStyle/>
                    <a:p>
                      <a:pPr algn="ctr">
                        <a:spcAft>
                          <a:spcPts val="0"/>
                        </a:spcAft>
                      </a:pPr>
                      <a:r>
                        <a:rPr lang="en-GB" sz="1200" b="1" dirty="0">
                          <a:effectLst/>
                          <a:latin typeface="Arial"/>
                          <a:ea typeface="Times New Roman"/>
                        </a:rPr>
                        <a:t>O</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Close bonnet</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200" kern="1200" dirty="0">
                          <a:solidFill>
                            <a:schemeClr val="tx1"/>
                          </a:solidFill>
                          <a:effectLst/>
                          <a:latin typeface="Arial"/>
                          <a:ea typeface="Times New Roman"/>
                          <a:cs typeface="+mn-cs"/>
                        </a:rPr>
                        <a:t> </a:t>
                      </a:r>
                      <a:r>
                        <a:rPr kumimoji="0" lang="cs-CZ" sz="1200" kern="1200" dirty="0">
                          <a:solidFill>
                            <a:schemeClr val="tx1"/>
                          </a:solidFill>
                          <a:effectLst/>
                          <a:latin typeface="Arial"/>
                          <a:ea typeface="Times New Roman"/>
                          <a:cs typeface="+mn-cs"/>
                        </a:rPr>
                        <a:t>L, M, N</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0961">
                <a:tc>
                  <a:txBody>
                    <a:bodyPr/>
                    <a:lstStyle/>
                    <a:p>
                      <a:pPr algn="ctr">
                        <a:spcAft>
                          <a:spcPts val="0"/>
                        </a:spcAft>
                      </a:pPr>
                      <a:r>
                        <a:rPr lang="en-GB" sz="1200" b="1" dirty="0">
                          <a:effectLst/>
                          <a:latin typeface="Arial"/>
                          <a:ea typeface="Times New Roman"/>
                        </a:rPr>
                        <a:t>P</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Driver departs</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200" kern="1200" dirty="0">
                          <a:solidFill>
                            <a:schemeClr val="tx1"/>
                          </a:solidFill>
                          <a:effectLst/>
                          <a:latin typeface="Arial"/>
                          <a:ea typeface="Times New Roman"/>
                          <a:cs typeface="+mn-cs"/>
                        </a:rPr>
                        <a:t> </a:t>
                      </a:r>
                      <a:r>
                        <a:rPr kumimoji="0" lang="cs-CZ" sz="1200" kern="1200" dirty="0">
                          <a:solidFill>
                            <a:schemeClr val="tx1"/>
                          </a:solidFill>
                          <a:effectLst/>
                          <a:latin typeface="Arial"/>
                          <a:ea typeface="Times New Roman"/>
                          <a:cs typeface="+mn-cs"/>
                        </a:rPr>
                        <a:t>E, G, I, O</a:t>
                      </a: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Example: Stopping at Petrol Station</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Draw the relevant network of activities using given precedencies.</a:t>
            </a:r>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extLst>
              <p:ext uri="{D42A27DB-BD31-4B8C-83A1-F6EECF244321}">
                <p14:modId xmlns:p14="http://schemas.microsoft.com/office/powerpoint/2010/main" val="3389724"/>
              </p:ext>
            </p:extLst>
          </p:nvPr>
        </p:nvGraphicFramePr>
        <p:xfrm>
          <a:off x="611188" y="2420938"/>
          <a:ext cx="4237037" cy="2743200"/>
        </p:xfrm>
        <a:graphic>
          <a:graphicData uri="http://schemas.openxmlformats.org/drawingml/2006/table">
            <a:tbl>
              <a:tblPr/>
              <a:tblGrid>
                <a:gridCol w="577972">
                  <a:extLst>
                    <a:ext uri="{9D8B030D-6E8A-4147-A177-3AD203B41FA5}">
                      <a16:colId xmlns:a16="http://schemas.microsoft.com/office/drawing/2014/main" val="20000"/>
                    </a:ext>
                  </a:extLst>
                </a:gridCol>
                <a:gridCol w="2270603">
                  <a:extLst>
                    <a:ext uri="{9D8B030D-6E8A-4147-A177-3AD203B41FA5}">
                      <a16:colId xmlns:a16="http://schemas.microsoft.com/office/drawing/2014/main" val="20001"/>
                    </a:ext>
                  </a:extLst>
                </a:gridCol>
                <a:gridCol w="618362">
                  <a:extLst>
                    <a:ext uri="{9D8B030D-6E8A-4147-A177-3AD203B41FA5}">
                      <a16:colId xmlns:a16="http://schemas.microsoft.com/office/drawing/2014/main" val="20002"/>
                    </a:ext>
                  </a:extLst>
                </a:gridCol>
                <a:gridCol w="770100">
                  <a:extLst>
                    <a:ext uri="{9D8B030D-6E8A-4147-A177-3AD203B41FA5}">
                      <a16:colId xmlns:a16="http://schemas.microsoft.com/office/drawing/2014/main" val="20003"/>
                    </a:ext>
                  </a:extLst>
                </a:gridCol>
              </a:tblGrid>
              <a:tr h="304034">
                <a:tc>
                  <a:txBody>
                    <a:bodyPr/>
                    <a:lstStyle/>
                    <a:p>
                      <a:pPr algn="ctr">
                        <a:spcAft>
                          <a:spcPts val="0"/>
                        </a:spcAft>
                      </a:pPr>
                      <a:r>
                        <a:rPr lang="en-GB" sz="1000" b="1" dirty="0">
                          <a:solidFill>
                            <a:schemeClr val="tx1"/>
                          </a:solidFill>
                          <a:effectLst/>
                          <a:latin typeface="Arial"/>
                          <a:ea typeface="Times New Roman"/>
                        </a:rPr>
                        <a:t>Activity</a:t>
                      </a:r>
                      <a:endParaRPr lang="cs-CZ" sz="1000" dirty="0">
                        <a:solidFill>
                          <a:schemeClr val="tx1"/>
                        </a:solidFill>
                        <a:effectLst/>
                        <a:latin typeface="Times New Roman"/>
                        <a:ea typeface="Times New Roman"/>
                      </a:endParaRPr>
                    </a:p>
                  </a:txBody>
                  <a:tcPr marL="44459" marR="444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000" b="1" dirty="0">
                          <a:solidFill>
                            <a:schemeClr val="tx1"/>
                          </a:solidFill>
                          <a:effectLst/>
                          <a:latin typeface="Arial"/>
                          <a:ea typeface="Times New Roman"/>
                        </a:rPr>
                        <a:t>Description</a:t>
                      </a:r>
                      <a:endParaRPr lang="cs-CZ" sz="1000" dirty="0">
                        <a:solidFill>
                          <a:schemeClr val="tx1"/>
                        </a:solidFill>
                        <a:effectLst/>
                        <a:latin typeface="Times New Roman"/>
                        <a:ea typeface="Times New Roman"/>
                      </a:endParaRPr>
                    </a:p>
                  </a:txBody>
                  <a:tcPr marL="44459" marR="444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000" b="1" dirty="0">
                          <a:solidFill>
                            <a:schemeClr val="tx1"/>
                          </a:solidFill>
                          <a:effectLst/>
                          <a:latin typeface="Arial"/>
                          <a:ea typeface="Times New Roman"/>
                        </a:rPr>
                        <a:t>Duration </a:t>
                      </a:r>
                      <a:r>
                        <a:rPr lang="en-US" sz="1000" b="1" dirty="0">
                          <a:solidFill>
                            <a:schemeClr val="tx1"/>
                          </a:solidFill>
                          <a:effectLst/>
                          <a:latin typeface="Arial"/>
                          <a:ea typeface="Times New Roman"/>
                        </a:rPr>
                        <a:t>[sec]</a:t>
                      </a:r>
                      <a:endParaRPr lang="cs-CZ" sz="1000" dirty="0">
                        <a:solidFill>
                          <a:schemeClr val="tx1"/>
                        </a:solidFill>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000" b="1" dirty="0">
                          <a:solidFill>
                            <a:schemeClr val="tx1"/>
                          </a:solidFill>
                          <a:effectLst/>
                          <a:latin typeface="Arial"/>
                          <a:ea typeface="Times New Roman"/>
                        </a:rPr>
                        <a:t>Preceding </a:t>
                      </a:r>
                      <a:endParaRPr lang="cs-CZ" sz="1000" b="1" dirty="0">
                        <a:solidFill>
                          <a:schemeClr val="tx1"/>
                        </a:solidFill>
                        <a:effectLst/>
                        <a:latin typeface="Arial"/>
                        <a:ea typeface="Times New Roman"/>
                      </a:endParaRPr>
                    </a:p>
                    <a:p>
                      <a:pPr algn="ctr">
                        <a:spcAft>
                          <a:spcPts val="0"/>
                        </a:spcAft>
                      </a:pPr>
                      <a:r>
                        <a:rPr lang="en-GB" sz="1000" b="1" dirty="0">
                          <a:solidFill>
                            <a:schemeClr val="tx1"/>
                          </a:solidFill>
                          <a:effectLst/>
                          <a:latin typeface="Arial"/>
                          <a:ea typeface="Times New Roman"/>
                        </a:rPr>
                        <a:t>activity</a:t>
                      </a:r>
                      <a:endParaRPr lang="cs-CZ" sz="1000" dirty="0">
                        <a:solidFill>
                          <a:schemeClr val="tx1"/>
                        </a:solidFill>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152017">
                <a:tc>
                  <a:txBody>
                    <a:bodyPr/>
                    <a:lstStyle/>
                    <a:p>
                      <a:pPr algn="ctr">
                        <a:spcAft>
                          <a:spcPts val="0"/>
                        </a:spcAft>
                      </a:pPr>
                      <a:r>
                        <a:rPr lang="en-GB" sz="1000" b="1" dirty="0">
                          <a:effectLst/>
                          <a:latin typeface="Arial"/>
                          <a:ea typeface="Times New Roman"/>
                        </a:rPr>
                        <a:t>A</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smtClean="0">
                          <a:effectLst/>
                          <a:latin typeface="Arial"/>
                          <a:ea typeface="Times New Roman"/>
                        </a:rPr>
                        <a:t>Driver </a:t>
                      </a:r>
                      <a:r>
                        <a:rPr lang="en-GB" sz="1000" dirty="0">
                          <a:effectLst/>
                          <a:latin typeface="Arial"/>
                          <a:ea typeface="Times New Roman"/>
                        </a:rPr>
                        <a:t>arrives</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a:effectLst/>
                          <a:latin typeface="Arial"/>
                          <a:ea typeface="Times New Roman"/>
                        </a:rPr>
                        <a:t>30</a:t>
                      </a:r>
                      <a:endParaRPr lang="cs-CZ" sz="100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000" dirty="0" err="1">
                          <a:effectLst/>
                          <a:latin typeface="Arial"/>
                          <a:ea typeface="Times New Roman"/>
                        </a:rPr>
                        <a:t>None</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52017">
                <a:tc>
                  <a:txBody>
                    <a:bodyPr/>
                    <a:lstStyle/>
                    <a:p>
                      <a:pPr algn="ctr">
                        <a:spcAft>
                          <a:spcPts val="0"/>
                        </a:spcAft>
                      </a:pPr>
                      <a:r>
                        <a:rPr lang="en-GB" sz="1000" b="1" dirty="0">
                          <a:effectLst/>
                          <a:latin typeface="Arial"/>
                          <a:ea typeface="Times New Roman"/>
                        </a:rPr>
                        <a:t>B</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cs-CZ" sz="1000" dirty="0" smtClean="0">
                          <a:effectLst/>
                          <a:latin typeface="Arial"/>
                          <a:ea typeface="Times New Roman"/>
                        </a:rPr>
                        <a:t>S</a:t>
                      </a:r>
                      <a:r>
                        <a:rPr lang="en-GB" sz="1000" dirty="0" smtClean="0">
                          <a:effectLst/>
                          <a:latin typeface="Arial"/>
                          <a:ea typeface="Times New Roman"/>
                        </a:rPr>
                        <a:t>elect </a:t>
                      </a:r>
                      <a:r>
                        <a:rPr lang="en-GB" sz="1000" dirty="0">
                          <a:effectLst/>
                          <a:latin typeface="Arial"/>
                          <a:ea typeface="Times New Roman"/>
                        </a:rPr>
                        <a:t>brands of oil and petrol</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a:effectLst/>
                          <a:latin typeface="Arial"/>
                          <a:ea typeface="Times New Roman"/>
                        </a:rPr>
                        <a:t>10</a:t>
                      </a:r>
                      <a:endParaRPr lang="cs-CZ" sz="100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000" dirty="0">
                          <a:effectLst/>
                          <a:latin typeface="Arial"/>
                          <a:ea typeface="Times New Roman"/>
                        </a:rPr>
                        <a:t>A</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52017">
                <a:tc>
                  <a:txBody>
                    <a:bodyPr/>
                    <a:lstStyle/>
                    <a:p>
                      <a:pPr algn="ctr">
                        <a:spcAft>
                          <a:spcPts val="0"/>
                        </a:spcAft>
                      </a:pPr>
                      <a:r>
                        <a:rPr lang="en-GB" sz="1000" b="1" dirty="0">
                          <a:effectLst/>
                          <a:latin typeface="Arial"/>
                          <a:ea typeface="Times New Roman"/>
                        </a:rPr>
                        <a:t>C</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Fill petrol tank</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120</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000" dirty="0">
                          <a:effectLst/>
                          <a:latin typeface="Arial"/>
                          <a:ea typeface="Times New Roman"/>
                        </a:rPr>
                        <a:t>B</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2017">
                <a:tc>
                  <a:txBody>
                    <a:bodyPr/>
                    <a:lstStyle/>
                    <a:p>
                      <a:pPr algn="ctr">
                        <a:spcAft>
                          <a:spcPts val="0"/>
                        </a:spcAft>
                      </a:pPr>
                      <a:r>
                        <a:rPr lang="en-GB" sz="1000" b="1" dirty="0">
                          <a:effectLst/>
                          <a:latin typeface="Arial"/>
                          <a:ea typeface="Times New Roman"/>
                        </a:rPr>
                        <a:t>D</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Prepare bill</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a:effectLst/>
                          <a:latin typeface="Arial"/>
                          <a:ea typeface="Times New Roman"/>
                        </a:rPr>
                        <a:t>45</a:t>
                      </a:r>
                      <a:endParaRPr lang="cs-CZ" sz="100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000" dirty="0">
                          <a:effectLst/>
                          <a:latin typeface="Arial"/>
                          <a:ea typeface="Times New Roman"/>
                        </a:rPr>
                        <a:t>C, L</a:t>
                      </a:r>
                      <a:r>
                        <a:rPr lang="en-GB" sz="1000" dirty="0">
                          <a:effectLst/>
                          <a:latin typeface="Arial"/>
                          <a:ea typeface="Times New Roman"/>
                        </a:rPr>
                        <a:t> </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52017">
                <a:tc>
                  <a:txBody>
                    <a:bodyPr/>
                    <a:lstStyle/>
                    <a:p>
                      <a:pPr algn="ctr">
                        <a:spcAft>
                          <a:spcPts val="0"/>
                        </a:spcAft>
                      </a:pPr>
                      <a:r>
                        <a:rPr lang="en-GB" sz="1000" b="1" dirty="0">
                          <a:effectLst/>
                          <a:latin typeface="Arial"/>
                          <a:ea typeface="Times New Roman"/>
                        </a:rPr>
                        <a:t>E</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Receive payment</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a:effectLst/>
                          <a:latin typeface="Arial"/>
                          <a:ea typeface="Times New Roman"/>
                        </a:rPr>
                        <a:t>25</a:t>
                      </a:r>
                      <a:endParaRPr lang="cs-CZ" sz="100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000" dirty="0">
                          <a:effectLst/>
                          <a:latin typeface="Arial"/>
                          <a:ea typeface="Times New Roman"/>
                        </a:rPr>
                        <a:t>D</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52017">
                <a:tc>
                  <a:txBody>
                    <a:bodyPr/>
                    <a:lstStyle/>
                    <a:p>
                      <a:pPr algn="ctr">
                        <a:spcAft>
                          <a:spcPts val="0"/>
                        </a:spcAft>
                      </a:pPr>
                      <a:r>
                        <a:rPr lang="en-GB" sz="1000" b="1" dirty="0">
                          <a:effectLst/>
                          <a:latin typeface="Arial"/>
                          <a:ea typeface="Times New Roman"/>
                        </a:rPr>
                        <a:t>F</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Wash windscreens</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20</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000" kern="1200" dirty="0">
                          <a:solidFill>
                            <a:schemeClr val="tx1"/>
                          </a:solidFill>
                          <a:effectLst/>
                          <a:latin typeface="Arial"/>
                          <a:ea typeface="Times New Roman"/>
                          <a:cs typeface="+mn-cs"/>
                        </a:rPr>
                        <a:t>A</a:t>
                      </a: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52017">
                <a:tc>
                  <a:txBody>
                    <a:bodyPr/>
                    <a:lstStyle/>
                    <a:p>
                      <a:pPr algn="ctr">
                        <a:spcAft>
                          <a:spcPts val="0"/>
                        </a:spcAft>
                      </a:pPr>
                      <a:r>
                        <a:rPr lang="en-GB" sz="1000" b="1" dirty="0">
                          <a:effectLst/>
                          <a:latin typeface="Arial"/>
                          <a:ea typeface="Times New Roman"/>
                        </a:rPr>
                        <a:t>G</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Polish windscreens</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15</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000" kern="1200" dirty="0">
                          <a:solidFill>
                            <a:schemeClr val="tx1"/>
                          </a:solidFill>
                          <a:effectLst/>
                          <a:latin typeface="Arial"/>
                          <a:ea typeface="Times New Roman"/>
                          <a:cs typeface="+mn-cs"/>
                        </a:rPr>
                        <a:t>F</a:t>
                      </a:r>
                      <a:r>
                        <a:rPr kumimoji="0" lang="en-GB" sz="1000" kern="1200" dirty="0">
                          <a:solidFill>
                            <a:schemeClr val="tx1"/>
                          </a:solidFill>
                          <a:effectLst/>
                          <a:latin typeface="Arial"/>
                          <a:ea typeface="Times New Roman"/>
                          <a:cs typeface="+mn-cs"/>
                        </a:rPr>
                        <a:t> </a:t>
                      </a:r>
                      <a:endParaRPr kumimoji="0" lang="cs-CZ" sz="1000" kern="1200" dirty="0">
                        <a:solidFill>
                          <a:schemeClr val="tx1"/>
                        </a:solidFill>
                        <a:effectLst/>
                        <a:latin typeface="Arial"/>
                        <a:ea typeface="Times New Roman"/>
                        <a:cs typeface="+mn-cs"/>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52017">
                <a:tc>
                  <a:txBody>
                    <a:bodyPr/>
                    <a:lstStyle/>
                    <a:p>
                      <a:pPr algn="ctr">
                        <a:spcAft>
                          <a:spcPts val="0"/>
                        </a:spcAft>
                      </a:pPr>
                      <a:r>
                        <a:rPr lang="en-GB" sz="1000" b="1" dirty="0">
                          <a:effectLst/>
                          <a:latin typeface="Arial"/>
                          <a:ea typeface="Times New Roman"/>
                        </a:rPr>
                        <a:t>H</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Check tyre pressures</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a:effectLst/>
                          <a:latin typeface="Arial"/>
                          <a:ea typeface="Times New Roman"/>
                        </a:rPr>
                        <a:t>80</a:t>
                      </a:r>
                      <a:endParaRPr lang="cs-CZ" sz="100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000" kern="1200" dirty="0">
                          <a:solidFill>
                            <a:schemeClr val="tx1"/>
                          </a:solidFill>
                          <a:effectLst/>
                          <a:latin typeface="Arial"/>
                          <a:ea typeface="Times New Roman"/>
                          <a:cs typeface="+mn-cs"/>
                        </a:rPr>
                        <a:t>A</a:t>
                      </a: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52017">
                <a:tc>
                  <a:txBody>
                    <a:bodyPr/>
                    <a:lstStyle/>
                    <a:p>
                      <a:pPr algn="ctr">
                        <a:spcAft>
                          <a:spcPts val="0"/>
                        </a:spcAft>
                      </a:pPr>
                      <a:r>
                        <a:rPr lang="en-GB" sz="1000" b="1" dirty="0">
                          <a:effectLst/>
                          <a:latin typeface="Arial"/>
                          <a:ea typeface="Times New Roman"/>
                        </a:rPr>
                        <a:t>I</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Inflate tyres</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100</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000" kern="1200" dirty="0">
                          <a:solidFill>
                            <a:schemeClr val="tx1"/>
                          </a:solidFill>
                          <a:effectLst/>
                          <a:latin typeface="Arial"/>
                          <a:ea typeface="Times New Roman"/>
                          <a:cs typeface="+mn-cs"/>
                        </a:rPr>
                        <a:t>H</a:t>
                      </a:r>
                      <a:r>
                        <a:rPr kumimoji="0" lang="en-GB" sz="1000" kern="1200" dirty="0">
                          <a:solidFill>
                            <a:schemeClr val="tx1"/>
                          </a:solidFill>
                          <a:effectLst/>
                          <a:latin typeface="Arial"/>
                          <a:ea typeface="Times New Roman"/>
                          <a:cs typeface="+mn-cs"/>
                        </a:rPr>
                        <a:t> </a:t>
                      </a:r>
                      <a:endParaRPr kumimoji="0" lang="cs-CZ" sz="1000" kern="1200" dirty="0">
                        <a:solidFill>
                          <a:schemeClr val="tx1"/>
                        </a:solidFill>
                        <a:effectLst/>
                        <a:latin typeface="Arial"/>
                        <a:ea typeface="Times New Roman"/>
                        <a:cs typeface="+mn-cs"/>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52017">
                <a:tc>
                  <a:txBody>
                    <a:bodyPr/>
                    <a:lstStyle/>
                    <a:p>
                      <a:pPr algn="ctr">
                        <a:spcAft>
                          <a:spcPts val="0"/>
                        </a:spcAft>
                      </a:pPr>
                      <a:r>
                        <a:rPr lang="en-GB" sz="1000" b="1" dirty="0">
                          <a:effectLst/>
                          <a:latin typeface="Arial"/>
                          <a:ea typeface="Times New Roman"/>
                        </a:rPr>
                        <a:t>J</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Open bonnet</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a:effectLst/>
                          <a:latin typeface="Arial"/>
                          <a:ea typeface="Times New Roman"/>
                        </a:rPr>
                        <a:t>15</a:t>
                      </a:r>
                      <a:endParaRPr lang="cs-CZ" sz="100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000" kern="1200" dirty="0">
                          <a:solidFill>
                            <a:schemeClr val="tx1"/>
                          </a:solidFill>
                          <a:effectLst/>
                          <a:latin typeface="Arial"/>
                          <a:ea typeface="Times New Roman"/>
                          <a:cs typeface="+mn-cs"/>
                        </a:rPr>
                        <a:t>A</a:t>
                      </a:r>
                      <a:r>
                        <a:rPr kumimoji="0" lang="en-GB" sz="1000" kern="1200" dirty="0">
                          <a:solidFill>
                            <a:schemeClr val="tx1"/>
                          </a:solidFill>
                          <a:effectLst/>
                          <a:latin typeface="Arial"/>
                          <a:ea typeface="Times New Roman"/>
                          <a:cs typeface="+mn-cs"/>
                        </a:rPr>
                        <a:t> </a:t>
                      </a:r>
                      <a:endParaRPr kumimoji="0" lang="cs-CZ" sz="1000" kern="1200" dirty="0">
                        <a:solidFill>
                          <a:schemeClr val="tx1"/>
                        </a:solidFill>
                        <a:effectLst/>
                        <a:latin typeface="Arial"/>
                        <a:ea typeface="Times New Roman"/>
                        <a:cs typeface="+mn-cs"/>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52017">
                <a:tc>
                  <a:txBody>
                    <a:bodyPr/>
                    <a:lstStyle/>
                    <a:p>
                      <a:pPr algn="ctr">
                        <a:spcAft>
                          <a:spcPts val="0"/>
                        </a:spcAft>
                      </a:pPr>
                      <a:r>
                        <a:rPr lang="en-GB" sz="1000" b="1" dirty="0">
                          <a:effectLst/>
                          <a:latin typeface="Arial"/>
                          <a:ea typeface="Times New Roman"/>
                        </a:rPr>
                        <a:t>K</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Check oil requirements</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60</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000" kern="1200" dirty="0">
                          <a:solidFill>
                            <a:schemeClr val="tx1"/>
                          </a:solidFill>
                          <a:effectLst/>
                          <a:latin typeface="Arial"/>
                          <a:ea typeface="Times New Roman"/>
                          <a:cs typeface="+mn-cs"/>
                        </a:rPr>
                        <a:t>J</a:t>
                      </a:r>
                      <a:r>
                        <a:rPr kumimoji="0" lang="en-GB" sz="1000" kern="1200" dirty="0">
                          <a:solidFill>
                            <a:schemeClr val="tx1"/>
                          </a:solidFill>
                          <a:effectLst/>
                          <a:latin typeface="Arial"/>
                          <a:ea typeface="Times New Roman"/>
                          <a:cs typeface="+mn-cs"/>
                        </a:rPr>
                        <a:t> </a:t>
                      </a:r>
                      <a:endParaRPr kumimoji="0" lang="cs-CZ" sz="1000" kern="1200" dirty="0">
                        <a:solidFill>
                          <a:schemeClr val="tx1"/>
                        </a:solidFill>
                        <a:effectLst/>
                        <a:latin typeface="Arial"/>
                        <a:ea typeface="Times New Roman"/>
                        <a:cs typeface="+mn-cs"/>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52017">
                <a:tc>
                  <a:txBody>
                    <a:bodyPr/>
                    <a:lstStyle/>
                    <a:p>
                      <a:pPr algn="ctr">
                        <a:spcAft>
                          <a:spcPts val="0"/>
                        </a:spcAft>
                      </a:pPr>
                      <a:r>
                        <a:rPr lang="en-GB" sz="1000" b="1" dirty="0">
                          <a:effectLst/>
                          <a:latin typeface="Arial"/>
                          <a:ea typeface="Times New Roman"/>
                        </a:rPr>
                        <a:t>L</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Add oil</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25</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cs-CZ" sz="1000" kern="1200" dirty="0">
                          <a:solidFill>
                            <a:schemeClr val="tx1"/>
                          </a:solidFill>
                          <a:effectLst/>
                          <a:latin typeface="Arial"/>
                          <a:ea typeface="Times New Roman"/>
                          <a:cs typeface="+mn-cs"/>
                        </a:rPr>
                        <a:t>K, B</a:t>
                      </a: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52017">
                <a:tc>
                  <a:txBody>
                    <a:bodyPr/>
                    <a:lstStyle/>
                    <a:p>
                      <a:pPr algn="ctr">
                        <a:spcAft>
                          <a:spcPts val="0"/>
                        </a:spcAft>
                      </a:pPr>
                      <a:r>
                        <a:rPr lang="en-GB" sz="1000" b="1" dirty="0">
                          <a:effectLst/>
                          <a:latin typeface="Arial"/>
                          <a:ea typeface="Times New Roman"/>
                        </a:rPr>
                        <a:t>M</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Add distilled water to battery</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30</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000" kern="1200" dirty="0">
                          <a:solidFill>
                            <a:schemeClr val="tx1"/>
                          </a:solidFill>
                          <a:effectLst/>
                          <a:latin typeface="Arial"/>
                          <a:ea typeface="Times New Roman"/>
                          <a:cs typeface="+mn-cs"/>
                        </a:rPr>
                        <a:t> </a:t>
                      </a:r>
                      <a:r>
                        <a:rPr kumimoji="0" lang="cs-CZ" sz="1000" kern="1200" dirty="0">
                          <a:solidFill>
                            <a:schemeClr val="tx1"/>
                          </a:solidFill>
                          <a:effectLst/>
                          <a:latin typeface="Arial"/>
                          <a:ea typeface="Times New Roman"/>
                          <a:cs typeface="+mn-cs"/>
                        </a:rPr>
                        <a:t>J</a:t>
                      </a: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52017">
                <a:tc>
                  <a:txBody>
                    <a:bodyPr/>
                    <a:lstStyle/>
                    <a:p>
                      <a:pPr algn="ctr">
                        <a:spcAft>
                          <a:spcPts val="0"/>
                        </a:spcAft>
                      </a:pPr>
                      <a:r>
                        <a:rPr lang="en-GB" sz="1000" b="1" dirty="0">
                          <a:effectLst/>
                          <a:latin typeface="Arial"/>
                          <a:ea typeface="Times New Roman"/>
                        </a:rPr>
                        <a:t>N</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Fill radiator</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50</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000" kern="1200" dirty="0">
                          <a:solidFill>
                            <a:schemeClr val="tx1"/>
                          </a:solidFill>
                          <a:effectLst/>
                          <a:latin typeface="Arial"/>
                          <a:ea typeface="Times New Roman"/>
                          <a:cs typeface="+mn-cs"/>
                        </a:rPr>
                        <a:t> </a:t>
                      </a:r>
                      <a:r>
                        <a:rPr kumimoji="0" lang="cs-CZ" sz="1000" kern="1200" dirty="0">
                          <a:solidFill>
                            <a:schemeClr val="tx1"/>
                          </a:solidFill>
                          <a:effectLst/>
                          <a:latin typeface="Arial"/>
                          <a:ea typeface="Times New Roman"/>
                          <a:cs typeface="+mn-cs"/>
                        </a:rPr>
                        <a:t>J</a:t>
                      </a: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152017">
                <a:tc>
                  <a:txBody>
                    <a:bodyPr/>
                    <a:lstStyle/>
                    <a:p>
                      <a:pPr algn="ctr">
                        <a:spcAft>
                          <a:spcPts val="0"/>
                        </a:spcAft>
                      </a:pPr>
                      <a:r>
                        <a:rPr lang="en-GB" sz="1000" b="1" dirty="0">
                          <a:effectLst/>
                          <a:latin typeface="Arial"/>
                          <a:ea typeface="Times New Roman"/>
                        </a:rPr>
                        <a:t>O</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Close bonnet</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5</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000" kern="1200" dirty="0">
                          <a:solidFill>
                            <a:schemeClr val="tx1"/>
                          </a:solidFill>
                          <a:effectLst/>
                          <a:latin typeface="Arial"/>
                          <a:ea typeface="Times New Roman"/>
                          <a:cs typeface="+mn-cs"/>
                        </a:rPr>
                        <a:t> </a:t>
                      </a:r>
                      <a:r>
                        <a:rPr kumimoji="0" lang="cs-CZ" sz="1000" kern="1200" dirty="0">
                          <a:solidFill>
                            <a:schemeClr val="tx1"/>
                          </a:solidFill>
                          <a:effectLst/>
                          <a:latin typeface="Arial"/>
                          <a:ea typeface="Times New Roman"/>
                          <a:cs typeface="+mn-cs"/>
                        </a:rPr>
                        <a:t>L, M, N</a:t>
                      </a: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52017">
                <a:tc>
                  <a:txBody>
                    <a:bodyPr/>
                    <a:lstStyle/>
                    <a:p>
                      <a:pPr algn="ctr">
                        <a:spcAft>
                          <a:spcPts val="0"/>
                        </a:spcAft>
                      </a:pPr>
                      <a:r>
                        <a:rPr lang="en-GB" sz="1000" b="1" dirty="0">
                          <a:effectLst/>
                          <a:latin typeface="Arial"/>
                          <a:ea typeface="Times New Roman"/>
                        </a:rPr>
                        <a:t>P</a:t>
                      </a:r>
                      <a:endParaRPr lang="cs-CZ" sz="1000" b="1"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000" dirty="0">
                          <a:effectLst/>
                          <a:latin typeface="Arial"/>
                          <a:ea typeface="Times New Roman"/>
                        </a:rPr>
                        <a:t>Driver departs</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000" dirty="0">
                          <a:effectLst/>
                          <a:latin typeface="Arial"/>
                          <a:ea typeface="Times New Roman"/>
                        </a:rPr>
                        <a:t>10</a:t>
                      </a:r>
                      <a:endParaRPr lang="cs-CZ" sz="1000" dirty="0">
                        <a:effectLst/>
                        <a:latin typeface="Times New Roman"/>
                        <a:ea typeface="Times New Roman"/>
                      </a:endParaRP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0" lang="en-GB" sz="1000" kern="1200" dirty="0">
                          <a:solidFill>
                            <a:schemeClr val="tx1"/>
                          </a:solidFill>
                          <a:effectLst/>
                          <a:latin typeface="Arial"/>
                          <a:ea typeface="Times New Roman"/>
                          <a:cs typeface="+mn-cs"/>
                        </a:rPr>
                        <a:t> </a:t>
                      </a:r>
                      <a:r>
                        <a:rPr kumimoji="0" lang="cs-CZ" sz="1000" kern="1200" dirty="0">
                          <a:solidFill>
                            <a:schemeClr val="tx1"/>
                          </a:solidFill>
                          <a:effectLst/>
                          <a:latin typeface="Arial"/>
                          <a:ea typeface="Times New Roman"/>
                          <a:cs typeface="+mn-cs"/>
                        </a:rPr>
                        <a:t>E, G, I, O</a:t>
                      </a:r>
                    </a:p>
                  </a:txBody>
                  <a:tcPr marL="44459" marR="44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
        <p:nvSpPr>
          <p:cNvPr id="3" name="Obdélník 2"/>
          <p:cNvSpPr/>
          <p:nvPr/>
        </p:nvSpPr>
        <p:spPr>
          <a:xfrm>
            <a:off x="5076825" y="3573463"/>
            <a:ext cx="574675" cy="4318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cs-CZ" sz="1200" dirty="0"/>
              <a:t>Start</a:t>
            </a:r>
          </a:p>
        </p:txBody>
      </p:sp>
      <p:sp>
        <p:nvSpPr>
          <p:cNvPr id="6" name="Obdélník 5"/>
          <p:cNvSpPr/>
          <p:nvPr/>
        </p:nvSpPr>
        <p:spPr>
          <a:xfrm>
            <a:off x="5865813" y="3573463"/>
            <a:ext cx="434975" cy="4318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cs-CZ" sz="1200" dirty="0"/>
              <a:t>A</a:t>
            </a:r>
          </a:p>
        </p:txBody>
      </p:sp>
      <p:cxnSp>
        <p:nvCxnSpPr>
          <p:cNvPr id="5" name="Přímá spojnice se šipkou 4"/>
          <p:cNvCxnSpPr>
            <a:stCxn id="3" idx="3"/>
            <a:endCxn id="6" idx="1"/>
          </p:cNvCxnSpPr>
          <p:nvPr/>
        </p:nvCxnSpPr>
        <p:spPr>
          <a:xfrm>
            <a:off x="5651500" y="3789363"/>
            <a:ext cx="214313"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Obdélník 10"/>
          <p:cNvSpPr/>
          <p:nvPr/>
        </p:nvSpPr>
        <p:spPr>
          <a:xfrm>
            <a:off x="6573838" y="2924175"/>
            <a:ext cx="434975" cy="433388"/>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cs-CZ" sz="1200" dirty="0"/>
              <a:t>B</a:t>
            </a:r>
          </a:p>
        </p:txBody>
      </p:sp>
      <p:sp>
        <p:nvSpPr>
          <p:cNvPr id="12" name="Obdélník 11"/>
          <p:cNvSpPr/>
          <p:nvPr/>
        </p:nvSpPr>
        <p:spPr>
          <a:xfrm>
            <a:off x="6573838" y="3573463"/>
            <a:ext cx="434975" cy="4318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cs-CZ" sz="1200" dirty="0"/>
              <a:t>F</a:t>
            </a:r>
          </a:p>
        </p:txBody>
      </p:sp>
      <p:sp>
        <p:nvSpPr>
          <p:cNvPr id="13" name="Obdélník 12"/>
          <p:cNvSpPr/>
          <p:nvPr/>
        </p:nvSpPr>
        <p:spPr>
          <a:xfrm>
            <a:off x="6573838" y="4213225"/>
            <a:ext cx="434975" cy="4318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cs-CZ" sz="1200" dirty="0"/>
              <a:t>H</a:t>
            </a:r>
          </a:p>
        </p:txBody>
      </p:sp>
      <p:sp>
        <p:nvSpPr>
          <p:cNvPr id="14" name="Obdélník 13"/>
          <p:cNvSpPr/>
          <p:nvPr/>
        </p:nvSpPr>
        <p:spPr>
          <a:xfrm>
            <a:off x="6573838" y="4868863"/>
            <a:ext cx="434975" cy="4318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cs-CZ" sz="1200" dirty="0"/>
              <a:t>J</a:t>
            </a:r>
          </a:p>
        </p:txBody>
      </p:sp>
      <p:sp>
        <p:nvSpPr>
          <p:cNvPr id="15" name="Obdélník 14"/>
          <p:cNvSpPr/>
          <p:nvPr/>
        </p:nvSpPr>
        <p:spPr>
          <a:xfrm>
            <a:off x="7308850" y="2924175"/>
            <a:ext cx="433388" cy="433388"/>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cs-CZ" sz="1200" dirty="0"/>
              <a:t>C</a:t>
            </a:r>
          </a:p>
        </p:txBody>
      </p:sp>
      <p:cxnSp>
        <p:nvCxnSpPr>
          <p:cNvPr id="16" name="Přímá spojnice se šipkou 15"/>
          <p:cNvCxnSpPr/>
          <p:nvPr/>
        </p:nvCxnSpPr>
        <p:spPr>
          <a:xfrm>
            <a:off x="7008813" y="3141663"/>
            <a:ext cx="300037"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a:off x="7742238" y="3141663"/>
            <a:ext cx="301625"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endCxn id="12" idx="1"/>
          </p:cNvCxnSpPr>
          <p:nvPr/>
        </p:nvCxnSpPr>
        <p:spPr>
          <a:xfrm>
            <a:off x="6300788" y="3789363"/>
            <a:ext cx="273050"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a:off x="7010400" y="3789363"/>
            <a:ext cx="300038"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a:off x="7008813" y="4429125"/>
            <a:ext cx="300037"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a:off x="7008813" y="5084763"/>
            <a:ext cx="300037"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31" name="Přímá spojnice 13330"/>
          <p:cNvCxnSpPr/>
          <p:nvPr/>
        </p:nvCxnSpPr>
        <p:spPr>
          <a:xfrm>
            <a:off x="6365875" y="3141663"/>
            <a:ext cx="6350" cy="19431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Přímá spojnice se šipkou 52"/>
          <p:cNvCxnSpPr/>
          <p:nvPr/>
        </p:nvCxnSpPr>
        <p:spPr>
          <a:xfrm>
            <a:off x="6369050" y="3141663"/>
            <a:ext cx="220663"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Přímá spojnice se šipkou 54"/>
          <p:cNvCxnSpPr/>
          <p:nvPr/>
        </p:nvCxnSpPr>
        <p:spPr>
          <a:xfrm>
            <a:off x="6365875" y="4429125"/>
            <a:ext cx="217488"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Přímá spojnice se šipkou 55"/>
          <p:cNvCxnSpPr/>
          <p:nvPr/>
        </p:nvCxnSpPr>
        <p:spPr>
          <a:xfrm>
            <a:off x="6365875" y="5084763"/>
            <a:ext cx="217488"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Obdélník 57"/>
          <p:cNvSpPr/>
          <p:nvPr/>
        </p:nvSpPr>
        <p:spPr>
          <a:xfrm>
            <a:off x="7310438" y="3573463"/>
            <a:ext cx="434975" cy="4318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cs-CZ" sz="1200" dirty="0"/>
              <a:t>G</a:t>
            </a:r>
          </a:p>
        </p:txBody>
      </p:sp>
      <p:cxnSp>
        <p:nvCxnSpPr>
          <p:cNvPr id="59" name="Přímá spojnice se šipkou 58"/>
          <p:cNvCxnSpPr/>
          <p:nvPr/>
        </p:nvCxnSpPr>
        <p:spPr>
          <a:xfrm>
            <a:off x="7742238" y="3786188"/>
            <a:ext cx="301625"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764" name="TextovéPole 13332"/>
          <p:cNvSpPr txBox="1">
            <a:spLocks noChangeArrowheads="1"/>
          </p:cNvSpPr>
          <p:nvPr/>
        </p:nvSpPr>
        <p:spPr bwMode="auto">
          <a:xfrm>
            <a:off x="8151813" y="2936875"/>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cs-CZ" altLang="cs-CZ" sz="1800">
                <a:latin typeface="Arial" panose="020B0604020202020204" pitchFamily="34" charset="0"/>
              </a:rPr>
              <a:t>…</a:t>
            </a:r>
          </a:p>
        </p:txBody>
      </p:sp>
      <p:sp>
        <p:nvSpPr>
          <p:cNvPr id="27765" name="TextovéPole 60"/>
          <p:cNvSpPr txBox="1">
            <a:spLocks noChangeArrowheads="1"/>
          </p:cNvSpPr>
          <p:nvPr/>
        </p:nvSpPr>
        <p:spPr bwMode="auto">
          <a:xfrm>
            <a:off x="8151813" y="3573463"/>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cs-CZ" altLang="cs-CZ" sz="1800">
                <a:latin typeface="Arial" panose="020B0604020202020204" pitchFamily="34" charset="0"/>
              </a:rPr>
              <a:t>…</a:t>
            </a:r>
          </a:p>
        </p:txBody>
      </p:sp>
      <p:sp>
        <p:nvSpPr>
          <p:cNvPr id="27766" name="TextovéPole 61"/>
          <p:cNvSpPr txBox="1">
            <a:spLocks noChangeArrowheads="1"/>
          </p:cNvSpPr>
          <p:nvPr/>
        </p:nvSpPr>
        <p:spPr bwMode="auto">
          <a:xfrm>
            <a:off x="7415213" y="4213225"/>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cs-CZ" altLang="cs-CZ" sz="1800">
                <a:latin typeface="Arial" panose="020B0604020202020204" pitchFamily="34" charset="0"/>
              </a:rPr>
              <a:t>…</a:t>
            </a:r>
          </a:p>
        </p:txBody>
      </p:sp>
      <p:sp>
        <p:nvSpPr>
          <p:cNvPr id="27767" name="TextovéPole 62"/>
          <p:cNvSpPr txBox="1">
            <a:spLocks noChangeArrowheads="1"/>
          </p:cNvSpPr>
          <p:nvPr/>
        </p:nvSpPr>
        <p:spPr bwMode="auto">
          <a:xfrm>
            <a:off x="7415213" y="4797425"/>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cs-CZ" altLang="cs-CZ" sz="1800">
                <a:latin typeface="Arial" panose="020B0604020202020204" pitchFamily="34" charset="0"/>
              </a:rPr>
              <a:t>…</a:t>
            </a:r>
          </a:p>
        </p:txBody>
      </p:sp>
      <p:cxnSp>
        <p:nvCxnSpPr>
          <p:cNvPr id="64" name="Přímá spojnice 63"/>
          <p:cNvCxnSpPr/>
          <p:nvPr/>
        </p:nvCxnSpPr>
        <p:spPr>
          <a:xfrm>
            <a:off x="7092950" y="3140075"/>
            <a:ext cx="0" cy="28892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Přímá spojnice se šipkou 66"/>
          <p:cNvCxnSpPr/>
          <p:nvPr/>
        </p:nvCxnSpPr>
        <p:spPr>
          <a:xfrm>
            <a:off x="7092950" y="3429000"/>
            <a:ext cx="950913"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Přímá spojnice 68"/>
          <p:cNvCxnSpPr/>
          <p:nvPr/>
        </p:nvCxnSpPr>
        <p:spPr>
          <a:xfrm>
            <a:off x="7092950" y="5084763"/>
            <a:ext cx="0" cy="72072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Přímá spojnice se šipkou 71"/>
          <p:cNvCxnSpPr/>
          <p:nvPr/>
        </p:nvCxnSpPr>
        <p:spPr>
          <a:xfrm>
            <a:off x="7089775" y="5446713"/>
            <a:ext cx="219075"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Přímá spojnice se šipkou 74"/>
          <p:cNvCxnSpPr/>
          <p:nvPr/>
        </p:nvCxnSpPr>
        <p:spPr>
          <a:xfrm>
            <a:off x="7092950" y="5805488"/>
            <a:ext cx="217488"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773" name="TextovéPole 78"/>
          <p:cNvSpPr txBox="1">
            <a:spLocks noChangeArrowheads="1"/>
          </p:cNvSpPr>
          <p:nvPr/>
        </p:nvSpPr>
        <p:spPr bwMode="auto">
          <a:xfrm>
            <a:off x="7415213" y="513397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cs-CZ" altLang="cs-CZ" sz="1800">
                <a:latin typeface="Arial" panose="020B0604020202020204" pitchFamily="34" charset="0"/>
              </a:rPr>
              <a:t>…</a:t>
            </a:r>
          </a:p>
        </p:txBody>
      </p:sp>
      <p:sp>
        <p:nvSpPr>
          <p:cNvPr id="27774" name="TextovéPole 79"/>
          <p:cNvSpPr txBox="1">
            <a:spLocks noChangeArrowheads="1"/>
          </p:cNvSpPr>
          <p:nvPr/>
        </p:nvSpPr>
        <p:spPr bwMode="auto">
          <a:xfrm>
            <a:off x="7415213" y="5503863"/>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cs-CZ" altLang="cs-CZ" sz="1800">
                <a:latin typeface="Arial" panose="020B0604020202020204" pitchFamily="34"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In order to analyze the network, we need to include more pieces of information in a convenient form.</a:t>
            </a:r>
          </a:p>
          <a:p>
            <a:pPr>
              <a:defRPr/>
            </a:pPr>
            <a:r>
              <a:rPr lang="en-US" sz="2400" dirty="0"/>
              <a:t>There is an convention that activities are represented as boxes. The box is subdivided to give information about the name/code of the activity, its duration, earliest start, latest start, earliest finish, latest finish and total float.</a:t>
            </a:r>
          </a:p>
          <a:p>
            <a:pPr marL="0" indent="0">
              <a:buFont typeface="Wingdings 2" panose="05020102010507070707" pitchFamily="18" charset="2"/>
              <a:buNone/>
              <a:defRPr/>
            </a:pPr>
            <a:endParaRPr lang="en-US" sz="2400" dirty="0"/>
          </a:p>
        </p:txBody>
      </p:sp>
      <p:graphicFrame>
        <p:nvGraphicFramePr>
          <p:cNvPr id="4" name="Tabulka 3"/>
          <p:cNvGraphicFramePr>
            <a:graphicFrameLocks noGrp="1"/>
          </p:cNvGraphicFramePr>
          <p:nvPr/>
        </p:nvGraphicFramePr>
        <p:xfrm>
          <a:off x="2051050" y="4076700"/>
          <a:ext cx="4681539" cy="1944687"/>
        </p:xfrm>
        <a:graphic>
          <a:graphicData uri="http://schemas.openxmlformats.org/drawingml/2006/table">
            <a:tbl>
              <a:tblPr/>
              <a:tblGrid>
                <a:gridCol w="1560513">
                  <a:extLst>
                    <a:ext uri="{9D8B030D-6E8A-4147-A177-3AD203B41FA5}">
                      <a16:colId xmlns:a16="http://schemas.microsoft.com/office/drawing/2014/main" val="20000"/>
                    </a:ext>
                  </a:extLst>
                </a:gridCol>
                <a:gridCol w="1560513">
                  <a:extLst>
                    <a:ext uri="{9D8B030D-6E8A-4147-A177-3AD203B41FA5}">
                      <a16:colId xmlns:a16="http://schemas.microsoft.com/office/drawing/2014/main" val="20001"/>
                    </a:ext>
                  </a:extLst>
                </a:gridCol>
                <a:gridCol w="1560513">
                  <a:extLst>
                    <a:ext uri="{9D8B030D-6E8A-4147-A177-3AD203B41FA5}">
                      <a16:colId xmlns:a16="http://schemas.microsoft.com/office/drawing/2014/main" val="20002"/>
                    </a:ext>
                  </a:extLst>
                </a:gridCol>
              </a:tblGrid>
              <a:tr h="648229">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Early start</a:t>
                      </a:r>
                      <a:endParaRPr lang="cs-CZ" sz="1000">
                        <a:effectLst/>
                        <a:latin typeface="Times New Roman"/>
                        <a:ea typeface="Times New Roman"/>
                      </a:endParaRPr>
                    </a:p>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Early finish</a:t>
                      </a:r>
                      <a:endParaRPr lang="cs-CZ" sz="100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8229">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Total Float</a:t>
                      </a:r>
                      <a:endParaRPr lang="cs-CZ" sz="1000">
                        <a:effectLst/>
                        <a:latin typeface="Times New Roman"/>
                        <a:ea typeface="Times New Roman"/>
                      </a:endParaRPr>
                    </a:p>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Activity Name</a:t>
                      </a:r>
                      <a:endParaRPr lang="cs-CZ" sz="100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Duration</a:t>
                      </a:r>
                      <a:endParaRPr lang="cs-CZ" sz="100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8229">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Late Start</a:t>
                      </a:r>
                      <a:endParaRPr lang="cs-CZ" sz="1000">
                        <a:effectLst/>
                        <a:latin typeface="Times New Roman"/>
                        <a:ea typeface="Times New Roman"/>
                      </a:endParaRPr>
                    </a:p>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p>
                      <a:pPr algn="ctr">
                        <a:spcAft>
                          <a:spcPts val="0"/>
                        </a:spcAft>
                      </a:pPr>
                      <a:r>
                        <a:rPr lang="en-GB" sz="1200" b="1" dirty="0">
                          <a:effectLst/>
                          <a:latin typeface="Arial"/>
                          <a:ea typeface="Times New Roman"/>
                        </a:rPr>
                        <a:t>Late Finish</a:t>
                      </a:r>
                      <a:endParaRPr lang="cs-CZ" sz="1000" dirty="0">
                        <a:effectLst/>
                        <a:latin typeface="Times New Roman"/>
                        <a:ea typeface="Times New Roman"/>
                      </a:endParaRPr>
                    </a:p>
                  </a:txBody>
                  <a:tcPr marL="44460" marR="44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29699" name="Podnadpis 2"/>
          <p:cNvSpPr>
            <a:spLocks noGrp="1"/>
          </p:cNvSpPr>
          <p:nvPr>
            <p:ph sz="quarter" idx="1"/>
          </p:nvPr>
        </p:nvSpPr>
        <p:spPr>
          <a:xfrm>
            <a:off x="301625" y="1527175"/>
            <a:ext cx="8556625" cy="4572000"/>
          </a:xfrm>
        </p:spPr>
        <p:txBody>
          <a:bodyPr/>
          <a:lstStyle/>
          <a:p>
            <a:endParaRPr lang="cs-CZ" altLang="cs-CZ" sz="2400"/>
          </a:p>
          <a:p>
            <a:endParaRPr lang="cs-CZ" altLang="cs-CZ" sz="2400"/>
          </a:p>
          <a:p>
            <a:endParaRPr lang="cs-CZ" altLang="cs-CZ" sz="2400"/>
          </a:p>
          <a:p>
            <a:endParaRPr lang="cs-CZ" altLang="cs-CZ" sz="2400"/>
          </a:p>
          <a:p>
            <a:endParaRPr lang="cs-CZ" altLang="cs-CZ" sz="2400"/>
          </a:p>
          <a:p>
            <a:endParaRPr lang="cs-CZ" altLang="cs-CZ" sz="2400"/>
          </a:p>
          <a:p>
            <a:r>
              <a:rPr lang="en-US" altLang="cs-CZ" sz="2400" b="1">
                <a:solidFill>
                  <a:srgbClr val="0000CC"/>
                </a:solidFill>
              </a:rPr>
              <a:t>The earliest start </a:t>
            </a:r>
            <a:r>
              <a:rPr lang="en-US" altLang="cs-CZ" sz="2400"/>
              <a:t>for an activity  is determined by the earliest finish of preceding activities. </a:t>
            </a:r>
            <a:endParaRPr lang="cs-CZ" altLang="cs-CZ" sz="2400"/>
          </a:p>
          <a:p>
            <a:r>
              <a:rPr lang="en-US" altLang="cs-CZ" sz="2400" b="1">
                <a:solidFill>
                  <a:srgbClr val="009900"/>
                </a:solidFill>
              </a:rPr>
              <a:t>Earliest finish </a:t>
            </a:r>
            <a:r>
              <a:rPr lang="en-US" altLang="cs-CZ" sz="2400"/>
              <a:t>is obtained by adding the activity duration.</a:t>
            </a:r>
          </a:p>
        </p:txBody>
      </p:sp>
      <p:graphicFrame>
        <p:nvGraphicFramePr>
          <p:cNvPr id="4" name="Tabulka 3"/>
          <p:cNvGraphicFramePr>
            <a:graphicFrameLocks noGrp="1"/>
          </p:cNvGraphicFramePr>
          <p:nvPr/>
        </p:nvGraphicFramePr>
        <p:xfrm>
          <a:off x="2195513" y="1773238"/>
          <a:ext cx="4679949" cy="1943100"/>
        </p:xfrm>
        <a:graphic>
          <a:graphicData uri="http://schemas.openxmlformats.org/drawingml/2006/table">
            <a:tbl>
              <a:tblPr/>
              <a:tblGrid>
                <a:gridCol w="1559983">
                  <a:extLst>
                    <a:ext uri="{9D8B030D-6E8A-4147-A177-3AD203B41FA5}">
                      <a16:colId xmlns:a16="http://schemas.microsoft.com/office/drawing/2014/main" val="20000"/>
                    </a:ext>
                  </a:extLst>
                </a:gridCol>
                <a:gridCol w="1559983">
                  <a:extLst>
                    <a:ext uri="{9D8B030D-6E8A-4147-A177-3AD203B41FA5}">
                      <a16:colId xmlns:a16="http://schemas.microsoft.com/office/drawing/2014/main" val="20001"/>
                    </a:ext>
                  </a:extLst>
                </a:gridCol>
                <a:gridCol w="1559983">
                  <a:extLst>
                    <a:ext uri="{9D8B030D-6E8A-4147-A177-3AD203B41FA5}">
                      <a16:colId xmlns:a16="http://schemas.microsoft.com/office/drawing/2014/main" val="20002"/>
                    </a:ext>
                  </a:extLst>
                </a:gridCol>
              </a:tblGrid>
              <a:tr h="647700">
                <a:tc>
                  <a:txBody>
                    <a:bodyPr/>
                    <a:lstStyle/>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p>
                      <a:pPr algn="ctr">
                        <a:spcAft>
                          <a:spcPts val="0"/>
                        </a:spcAft>
                      </a:pPr>
                      <a:r>
                        <a:rPr lang="en-GB" sz="1200" b="1" dirty="0">
                          <a:solidFill>
                            <a:srgbClr val="0000CC"/>
                          </a:solidFill>
                          <a:effectLst/>
                          <a:latin typeface="Arial"/>
                          <a:ea typeface="Times New Roman"/>
                        </a:rPr>
                        <a:t>Early start</a:t>
                      </a:r>
                      <a:endParaRPr lang="cs-CZ" sz="1000" dirty="0">
                        <a:solidFill>
                          <a:srgbClr val="0000CC"/>
                        </a:solidFill>
                        <a:effectLst/>
                        <a:latin typeface="Times New Roman"/>
                        <a:ea typeface="Times New Roman"/>
                      </a:endParaRPr>
                    </a:p>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p>
                      <a:pPr algn="ctr">
                        <a:spcAft>
                          <a:spcPts val="0"/>
                        </a:spcAft>
                      </a:pPr>
                      <a:r>
                        <a:rPr lang="en-GB" sz="1200" b="1" dirty="0">
                          <a:solidFill>
                            <a:srgbClr val="009900"/>
                          </a:solidFill>
                          <a:effectLst/>
                          <a:latin typeface="Arial"/>
                          <a:ea typeface="Times New Roman"/>
                        </a:rPr>
                        <a:t>Early finish</a:t>
                      </a:r>
                      <a:endParaRPr lang="cs-CZ" sz="1000" dirty="0">
                        <a:solidFill>
                          <a:srgbClr val="009900"/>
                        </a:solidFill>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7700">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Total Float</a:t>
                      </a:r>
                      <a:endParaRPr lang="cs-CZ" sz="1000">
                        <a:effectLst/>
                        <a:latin typeface="Times New Roman"/>
                        <a:ea typeface="Times New Roman"/>
                      </a:endParaRPr>
                    </a:p>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Activity Name</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Duration</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7700">
                <a:tc>
                  <a:txBody>
                    <a:bodyPr/>
                    <a:lstStyle/>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p>
                      <a:pPr algn="ctr">
                        <a:spcAft>
                          <a:spcPts val="0"/>
                        </a:spcAft>
                      </a:pPr>
                      <a:r>
                        <a:rPr lang="en-GB" sz="1200" b="1" dirty="0">
                          <a:effectLst/>
                          <a:latin typeface="Arial"/>
                          <a:ea typeface="Times New Roman"/>
                        </a:rPr>
                        <a:t>Late Start</a:t>
                      </a:r>
                      <a:endParaRPr lang="cs-CZ" sz="1000" dirty="0">
                        <a:effectLst/>
                        <a:latin typeface="Times New Roman"/>
                        <a:ea typeface="Times New Roman"/>
                      </a:endParaRPr>
                    </a:p>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p>
                      <a:pPr algn="ctr">
                        <a:spcAft>
                          <a:spcPts val="0"/>
                        </a:spcAft>
                      </a:pPr>
                      <a:r>
                        <a:rPr lang="en-GB" sz="1200" b="1" dirty="0">
                          <a:effectLst/>
                          <a:latin typeface="Arial"/>
                          <a:ea typeface="Times New Roman"/>
                        </a:rPr>
                        <a:t>Late Finish</a:t>
                      </a:r>
                      <a:endParaRPr lang="cs-CZ" sz="1000" dirty="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spcBef>
                <a:spcPts val="1800"/>
              </a:spcBef>
              <a:defRPr/>
            </a:pPr>
            <a:r>
              <a:rPr lang="en-US" sz="2400" b="1" dirty="0">
                <a:solidFill>
                  <a:srgbClr val="FF0000"/>
                </a:solidFill>
              </a:rPr>
              <a:t>The latest finish </a:t>
            </a:r>
            <a:r>
              <a:rPr lang="en-US" sz="2400" dirty="0"/>
              <a:t>for an activity is determined by the latest start for succeeding activities. </a:t>
            </a:r>
          </a:p>
          <a:p>
            <a:pPr>
              <a:defRPr/>
            </a:pPr>
            <a:r>
              <a:rPr lang="cs-CZ" sz="2400" b="1" dirty="0" err="1">
                <a:solidFill>
                  <a:srgbClr val="0000CC"/>
                </a:solidFill>
              </a:rPr>
              <a:t>The</a:t>
            </a:r>
            <a:r>
              <a:rPr lang="cs-CZ" sz="2400" b="1" dirty="0">
                <a:solidFill>
                  <a:srgbClr val="0000CC"/>
                </a:solidFill>
              </a:rPr>
              <a:t> l</a:t>
            </a:r>
            <a:r>
              <a:rPr lang="en-US" sz="2400" b="1" dirty="0" err="1">
                <a:solidFill>
                  <a:srgbClr val="0000CC"/>
                </a:solidFill>
              </a:rPr>
              <a:t>atest</a:t>
            </a:r>
            <a:r>
              <a:rPr lang="en-US" sz="2400" b="1" dirty="0">
                <a:solidFill>
                  <a:srgbClr val="0000CC"/>
                </a:solidFill>
              </a:rPr>
              <a:t> start</a:t>
            </a:r>
            <a:r>
              <a:rPr lang="en-US" sz="2400" dirty="0">
                <a:solidFill>
                  <a:srgbClr val="0000CC"/>
                </a:solidFill>
              </a:rPr>
              <a:t> </a:t>
            </a:r>
            <a:r>
              <a:rPr lang="en-US" sz="2400" dirty="0"/>
              <a:t>is obtained by subtracting the activity duration.</a:t>
            </a:r>
          </a:p>
          <a:p>
            <a:pPr>
              <a:defRPr/>
            </a:pPr>
            <a:r>
              <a:rPr lang="en-GB" sz="2400" b="1" dirty="0"/>
              <a:t>The overall completion time </a:t>
            </a:r>
            <a:r>
              <a:rPr lang="en-GB" sz="2400" u="sng" dirty="0"/>
              <a:t>for the project</a:t>
            </a:r>
            <a:r>
              <a:rPr lang="en-GB" sz="2400" dirty="0"/>
              <a:t> is the earliest finish for the last activity.</a:t>
            </a:r>
            <a:endParaRPr lang="en-US" sz="2400" dirty="0"/>
          </a:p>
          <a:p>
            <a:pPr marL="0" indent="0">
              <a:buFont typeface="Wingdings 2" panose="05020102010507070707" pitchFamily="18" charset="2"/>
              <a:buNone/>
              <a:defRPr/>
            </a:pPr>
            <a:endParaRPr lang="en-US" sz="2400" dirty="0"/>
          </a:p>
        </p:txBody>
      </p:sp>
      <p:graphicFrame>
        <p:nvGraphicFramePr>
          <p:cNvPr id="4" name="Tabulka 3"/>
          <p:cNvGraphicFramePr>
            <a:graphicFrameLocks noGrp="1"/>
          </p:cNvGraphicFramePr>
          <p:nvPr/>
        </p:nvGraphicFramePr>
        <p:xfrm>
          <a:off x="2195513" y="1773238"/>
          <a:ext cx="4679949" cy="1943100"/>
        </p:xfrm>
        <a:graphic>
          <a:graphicData uri="http://schemas.openxmlformats.org/drawingml/2006/table">
            <a:tbl>
              <a:tblPr/>
              <a:tblGrid>
                <a:gridCol w="1559983">
                  <a:extLst>
                    <a:ext uri="{9D8B030D-6E8A-4147-A177-3AD203B41FA5}">
                      <a16:colId xmlns:a16="http://schemas.microsoft.com/office/drawing/2014/main" val="20000"/>
                    </a:ext>
                  </a:extLst>
                </a:gridCol>
                <a:gridCol w="1559983">
                  <a:extLst>
                    <a:ext uri="{9D8B030D-6E8A-4147-A177-3AD203B41FA5}">
                      <a16:colId xmlns:a16="http://schemas.microsoft.com/office/drawing/2014/main" val="20001"/>
                    </a:ext>
                  </a:extLst>
                </a:gridCol>
                <a:gridCol w="1559983">
                  <a:extLst>
                    <a:ext uri="{9D8B030D-6E8A-4147-A177-3AD203B41FA5}">
                      <a16:colId xmlns:a16="http://schemas.microsoft.com/office/drawing/2014/main" val="20002"/>
                    </a:ext>
                  </a:extLst>
                </a:gridCol>
              </a:tblGrid>
              <a:tr h="647700">
                <a:tc>
                  <a:txBody>
                    <a:bodyPr/>
                    <a:lstStyle/>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p>
                      <a:pPr algn="ctr">
                        <a:spcAft>
                          <a:spcPts val="0"/>
                        </a:spcAft>
                      </a:pPr>
                      <a:r>
                        <a:rPr lang="en-GB" sz="1200" b="1" dirty="0">
                          <a:effectLst/>
                          <a:latin typeface="Arial"/>
                          <a:ea typeface="Times New Roman"/>
                        </a:rPr>
                        <a:t>Early start</a:t>
                      </a:r>
                      <a:endParaRPr lang="cs-CZ" sz="1000" dirty="0">
                        <a:effectLst/>
                        <a:latin typeface="Times New Roman"/>
                        <a:ea typeface="Times New Roman"/>
                      </a:endParaRPr>
                    </a:p>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Early finish</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7700">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Total Float</a:t>
                      </a:r>
                      <a:endParaRPr lang="cs-CZ" sz="1000">
                        <a:effectLst/>
                        <a:latin typeface="Times New Roman"/>
                        <a:ea typeface="Times New Roman"/>
                      </a:endParaRPr>
                    </a:p>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Activity Name</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p>
                      <a:pPr algn="ctr">
                        <a:spcAft>
                          <a:spcPts val="0"/>
                        </a:spcAft>
                      </a:pPr>
                      <a:r>
                        <a:rPr lang="en-GB" sz="1200" b="1">
                          <a:effectLst/>
                          <a:latin typeface="Arial"/>
                          <a:ea typeface="Times New Roman"/>
                        </a:rPr>
                        <a:t>Duration</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7700">
                <a:tc>
                  <a:txBody>
                    <a:bodyPr/>
                    <a:lstStyle/>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p>
                      <a:pPr algn="ctr">
                        <a:spcAft>
                          <a:spcPts val="0"/>
                        </a:spcAft>
                      </a:pPr>
                      <a:r>
                        <a:rPr lang="en-GB" sz="1200" b="1" dirty="0">
                          <a:solidFill>
                            <a:srgbClr val="0000CC"/>
                          </a:solidFill>
                          <a:effectLst/>
                          <a:latin typeface="Arial"/>
                          <a:ea typeface="Times New Roman"/>
                        </a:rPr>
                        <a:t>Late Start</a:t>
                      </a:r>
                      <a:endParaRPr lang="cs-CZ" sz="1000" dirty="0">
                        <a:solidFill>
                          <a:srgbClr val="0000CC"/>
                        </a:solidFill>
                        <a:effectLst/>
                        <a:latin typeface="Times New Roman"/>
                        <a:ea typeface="Times New Roman"/>
                      </a:endParaRPr>
                    </a:p>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a:effectLst/>
                          <a:latin typeface="Arial"/>
                          <a:ea typeface="Times New Roman"/>
                        </a:rPr>
                        <a:t> </a:t>
                      </a:r>
                      <a:endParaRPr lang="cs-CZ" sz="1000">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b="1" dirty="0">
                          <a:effectLst/>
                          <a:latin typeface="Arial"/>
                          <a:ea typeface="Times New Roman"/>
                        </a:rPr>
                        <a:t> </a:t>
                      </a:r>
                      <a:endParaRPr lang="cs-CZ" sz="1000" dirty="0">
                        <a:effectLst/>
                        <a:latin typeface="Times New Roman"/>
                        <a:ea typeface="Times New Roman"/>
                      </a:endParaRPr>
                    </a:p>
                    <a:p>
                      <a:pPr algn="ctr">
                        <a:spcAft>
                          <a:spcPts val="0"/>
                        </a:spcAft>
                      </a:pPr>
                      <a:r>
                        <a:rPr lang="en-GB" sz="1200" b="1" dirty="0">
                          <a:solidFill>
                            <a:srgbClr val="FF0000"/>
                          </a:solidFill>
                          <a:effectLst/>
                          <a:latin typeface="Arial"/>
                          <a:ea typeface="Times New Roman"/>
                        </a:rPr>
                        <a:t>Late Finish</a:t>
                      </a:r>
                      <a:endParaRPr lang="cs-CZ" sz="1000" dirty="0">
                        <a:solidFill>
                          <a:srgbClr val="FF0000"/>
                        </a:solidFill>
                        <a:effectLst/>
                        <a:latin typeface="Times New Roman"/>
                        <a:ea typeface="Times New Roman"/>
                      </a:endParaRPr>
                    </a:p>
                  </a:txBody>
                  <a:tcPr marL="44445" marR="444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cs-CZ" sz="2400" b="1" dirty="0" err="1"/>
              <a:t>Example</a:t>
            </a:r>
            <a:r>
              <a:rPr lang="cs-CZ" sz="2400" b="1" dirty="0"/>
              <a:t>: </a:t>
            </a:r>
            <a:r>
              <a:rPr lang="en-US" sz="2400" dirty="0"/>
              <a:t>Consider the following project and draw the activity network</a:t>
            </a:r>
            <a:r>
              <a:rPr lang="cs-CZ" sz="2400" dirty="0"/>
              <a:t>:</a:t>
            </a: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r>
              <a:rPr lang="en-GB" sz="2400" dirty="0"/>
              <a:t>What is the overall completion time for this project?</a:t>
            </a:r>
            <a:endParaRPr lang="cs-CZ" sz="2400" dirty="0"/>
          </a:p>
        </p:txBody>
      </p:sp>
      <p:graphicFrame>
        <p:nvGraphicFramePr>
          <p:cNvPr id="2" name="Tabulka 1"/>
          <p:cNvGraphicFramePr>
            <a:graphicFrameLocks noGrp="1"/>
          </p:cNvGraphicFramePr>
          <p:nvPr/>
        </p:nvGraphicFramePr>
        <p:xfrm>
          <a:off x="1908175" y="2636838"/>
          <a:ext cx="4967287" cy="2160586"/>
        </p:xfrm>
        <a:graphic>
          <a:graphicData uri="http://schemas.openxmlformats.org/drawingml/2006/table">
            <a:tbl>
              <a:tblPr/>
              <a:tblGrid>
                <a:gridCol w="1480351">
                  <a:extLst>
                    <a:ext uri="{9D8B030D-6E8A-4147-A177-3AD203B41FA5}">
                      <a16:colId xmlns:a16="http://schemas.microsoft.com/office/drawing/2014/main" val="20000"/>
                    </a:ext>
                  </a:extLst>
                </a:gridCol>
                <a:gridCol w="1743468">
                  <a:extLst>
                    <a:ext uri="{9D8B030D-6E8A-4147-A177-3AD203B41FA5}">
                      <a16:colId xmlns:a16="http://schemas.microsoft.com/office/drawing/2014/main" val="20001"/>
                    </a:ext>
                  </a:extLst>
                </a:gridCol>
                <a:gridCol w="1743468">
                  <a:extLst>
                    <a:ext uri="{9D8B030D-6E8A-4147-A177-3AD203B41FA5}">
                      <a16:colId xmlns:a16="http://schemas.microsoft.com/office/drawing/2014/main" val="20002"/>
                    </a:ext>
                  </a:extLst>
                </a:gridCol>
              </a:tblGrid>
              <a:tr h="617311">
                <a:tc>
                  <a:txBody>
                    <a:bodyPr/>
                    <a:lstStyle/>
                    <a:p>
                      <a:pPr algn="ctr">
                        <a:spcAft>
                          <a:spcPts val="0"/>
                        </a:spcAft>
                      </a:pPr>
                      <a:r>
                        <a:rPr lang="en-GB" sz="1600" b="1" dirty="0">
                          <a:effectLst/>
                          <a:latin typeface="Arial"/>
                          <a:ea typeface="Times New Roman"/>
                        </a:rPr>
                        <a:t>Activity</a:t>
                      </a:r>
                      <a:endParaRPr lang="cs-CZ" sz="1600" dirty="0">
                        <a:effectLst/>
                        <a:latin typeface="Times New Roman"/>
                        <a:ea typeface="Times New Roman"/>
                      </a:endParaRPr>
                    </a:p>
                  </a:txBody>
                  <a:tcPr marL="44439" marR="444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a:ea typeface="Times New Roman"/>
                        </a:rPr>
                        <a:t>Duration </a:t>
                      </a:r>
                      <a:r>
                        <a:rPr lang="en-US" sz="1600" b="1" dirty="0">
                          <a:effectLst/>
                          <a:latin typeface="Arial"/>
                          <a:ea typeface="Times New Roman"/>
                        </a:rPr>
                        <a:t>[hours]</a:t>
                      </a:r>
                      <a:endParaRPr lang="cs-CZ" sz="1600" dirty="0">
                        <a:effectLst/>
                        <a:latin typeface="Times New Roman"/>
                        <a:ea typeface="Times New Roman"/>
                      </a:endParaRPr>
                    </a:p>
                  </a:txBody>
                  <a:tcPr marL="44439" marR="444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b="1" dirty="0">
                          <a:effectLst/>
                          <a:latin typeface="Arial"/>
                          <a:ea typeface="Times New Roman"/>
                        </a:rPr>
                        <a:t>Preceding activity</a:t>
                      </a:r>
                      <a:endParaRPr lang="cs-CZ" sz="1600" dirty="0">
                        <a:effectLst/>
                        <a:latin typeface="Times New Roman"/>
                        <a:ea typeface="Times New Roman"/>
                      </a:endParaRPr>
                    </a:p>
                  </a:txBody>
                  <a:tcPr marL="44439" marR="444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8655">
                <a:tc>
                  <a:txBody>
                    <a:bodyPr/>
                    <a:lstStyle/>
                    <a:p>
                      <a:pPr algn="ctr">
                        <a:spcAft>
                          <a:spcPts val="0"/>
                        </a:spcAft>
                      </a:pPr>
                      <a:r>
                        <a:rPr lang="en-GB" sz="1600" dirty="0">
                          <a:effectLst/>
                          <a:latin typeface="Arial"/>
                          <a:ea typeface="Times New Roman"/>
                        </a:rPr>
                        <a:t>A</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2</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a:ea typeface="Times New Roman"/>
                        </a:rPr>
                        <a:t>none</a:t>
                      </a:r>
                      <a:endParaRPr lang="cs-CZ" sz="160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8655">
                <a:tc>
                  <a:txBody>
                    <a:bodyPr/>
                    <a:lstStyle/>
                    <a:p>
                      <a:pPr algn="ctr">
                        <a:spcAft>
                          <a:spcPts val="0"/>
                        </a:spcAft>
                      </a:pPr>
                      <a:r>
                        <a:rPr lang="en-GB" sz="1600">
                          <a:effectLst/>
                          <a:latin typeface="Arial"/>
                          <a:ea typeface="Times New Roman"/>
                        </a:rPr>
                        <a:t>B</a:t>
                      </a:r>
                      <a:endParaRPr lang="cs-CZ" sz="160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4</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a:ea typeface="Times New Roman"/>
                        </a:rPr>
                        <a:t>none</a:t>
                      </a:r>
                      <a:endParaRPr lang="cs-CZ" sz="160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8655">
                <a:tc>
                  <a:txBody>
                    <a:bodyPr/>
                    <a:lstStyle/>
                    <a:p>
                      <a:pPr algn="ctr">
                        <a:spcAft>
                          <a:spcPts val="0"/>
                        </a:spcAft>
                      </a:pPr>
                      <a:r>
                        <a:rPr lang="en-GB" sz="1600">
                          <a:effectLst/>
                          <a:latin typeface="Arial"/>
                          <a:ea typeface="Times New Roman"/>
                        </a:rPr>
                        <a:t>C</a:t>
                      </a:r>
                      <a:endParaRPr lang="cs-CZ" sz="160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4</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A</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8655">
                <a:tc>
                  <a:txBody>
                    <a:bodyPr/>
                    <a:lstStyle/>
                    <a:p>
                      <a:pPr algn="ctr">
                        <a:spcAft>
                          <a:spcPts val="0"/>
                        </a:spcAft>
                      </a:pPr>
                      <a:r>
                        <a:rPr lang="en-GB" sz="1600">
                          <a:effectLst/>
                          <a:latin typeface="Arial"/>
                          <a:ea typeface="Times New Roman"/>
                        </a:rPr>
                        <a:t>D</a:t>
                      </a:r>
                      <a:endParaRPr lang="cs-CZ" sz="160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6</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B</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8655">
                <a:tc>
                  <a:txBody>
                    <a:bodyPr/>
                    <a:lstStyle/>
                    <a:p>
                      <a:pPr algn="ctr">
                        <a:spcAft>
                          <a:spcPts val="0"/>
                        </a:spcAft>
                      </a:pPr>
                      <a:r>
                        <a:rPr lang="en-GB" sz="1600" dirty="0">
                          <a:effectLst/>
                          <a:latin typeface="Arial"/>
                          <a:ea typeface="Times New Roman"/>
                        </a:rPr>
                        <a:t>E</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a:effectLst/>
                          <a:latin typeface="Arial"/>
                          <a:ea typeface="Times New Roman"/>
                        </a:rPr>
                        <a:t>4</a:t>
                      </a:r>
                      <a:endParaRPr lang="cs-CZ" sz="160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600" dirty="0">
                          <a:effectLst/>
                          <a:latin typeface="Arial"/>
                          <a:ea typeface="Times New Roman"/>
                        </a:rPr>
                        <a:t>C, D</a:t>
                      </a:r>
                      <a:endParaRPr lang="cs-CZ" sz="1600" dirty="0">
                        <a:effectLst/>
                        <a:latin typeface="Times New Roman"/>
                        <a:ea typeface="Times New Roman"/>
                      </a:endParaRPr>
                    </a:p>
                  </a:txBody>
                  <a:tcPr marL="44439" marR="44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Draw the activity network including „dummy“ activities </a:t>
            </a:r>
            <a:r>
              <a:rPr lang="en-US" sz="2400" b="1" dirty="0"/>
              <a:t>Start</a:t>
            </a:r>
            <a:r>
              <a:rPr lang="en-US" sz="2400" dirty="0"/>
              <a:t> and </a:t>
            </a:r>
            <a:r>
              <a:rPr lang="en-US" sz="2400" b="1" dirty="0"/>
              <a:t>End</a:t>
            </a:r>
            <a:r>
              <a:rPr lang="en-US" sz="2400" dirty="0"/>
              <a:t>:</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1042988" y="25654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FF0000"/>
                          </a:solidFill>
                          <a:effectLst/>
                          <a:latin typeface="Arial"/>
                          <a:cs typeface="Times New Roman"/>
                        </a:rPr>
                        <a:t>St</a:t>
                      </a:r>
                      <a:endParaRPr lang="cs-CZ" sz="1000" b="0"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E</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800" b="0" i="0" u="none" strike="noStrike" dirty="0">
                          <a:solidFill>
                            <a:srgbClr val="FF0000"/>
                          </a:solidFill>
                          <a:effectLst/>
                          <a:latin typeface="Arial"/>
                          <a:cs typeface="Times New Roman"/>
                        </a:rPr>
                        <a:t>End</a:t>
                      </a:r>
                      <a:endParaRPr lang="cs-CZ" sz="800" b="0"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B</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D</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5404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cs-CZ" sz="2400" dirty="0" err="1"/>
              <a:t>Calculation</a:t>
            </a:r>
            <a:r>
              <a:rPr lang="cs-CZ" sz="2400" dirty="0"/>
              <a:t> of </a:t>
            </a:r>
            <a:r>
              <a:rPr lang="cs-CZ" sz="2400" dirty="0" err="1"/>
              <a:t>the</a:t>
            </a:r>
            <a:r>
              <a:rPr lang="cs-CZ" sz="2400" dirty="0"/>
              <a:t> </a:t>
            </a:r>
            <a:r>
              <a:rPr lang="cs-CZ" sz="2400" dirty="0" err="1"/>
              <a:t>earliest</a:t>
            </a:r>
            <a:r>
              <a:rPr lang="cs-CZ" sz="2400" dirty="0"/>
              <a:t> </a:t>
            </a:r>
            <a:r>
              <a:rPr lang="cs-CZ" sz="2400" dirty="0" err="1"/>
              <a:t>possible</a:t>
            </a:r>
            <a:r>
              <a:rPr lang="cs-CZ" sz="2400" dirty="0"/>
              <a:t> start and </a:t>
            </a:r>
            <a:r>
              <a:rPr lang="cs-CZ" sz="2400" dirty="0" err="1"/>
              <a:t>finish</a:t>
            </a:r>
            <a:r>
              <a:rPr lang="cs-CZ" sz="2400" dirty="0"/>
              <a:t> of </a:t>
            </a:r>
            <a:r>
              <a:rPr lang="cs-CZ" sz="2400" dirty="0" err="1"/>
              <a:t>each</a:t>
            </a:r>
            <a:r>
              <a:rPr lang="cs-CZ" sz="2400" dirty="0"/>
              <a:t> </a:t>
            </a:r>
            <a:r>
              <a:rPr lang="cs-CZ" sz="2400" dirty="0" err="1"/>
              <a:t>activity</a:t>
            </a:r>
            <a:r>
              <a:rPr lang="en-US" sz="2400" dirty="0"/>
              <a:t>:</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extLst>
              <p:ext uri="{D42A27DB-BD31-4B8C-83A1-F6EECF244321}">
                <p14:modId xmlns:p14="http://schemas.microsoft.com/office/powerpoint/2010/main" val="2247560278"/>
              </p:ext>
            </p:extLst>
          </p:nvPr>
        </p:nvGraphicFramePr>
        <p:xfrm>
          <a:off x="1042988" y="25654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FF0000"/>
                          </a:solidFill>
                          <a:effectLst/>
                          <a:latin typeface="Arial"/>
                          <a:cs typeface="Times New Roman"/>
                        </a:rPr>
                        <a:t>St</a:t>
                      </a:r>
                      <a:endParaRPr lang="cs-CZ" sz="1000" b="0"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E</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800" b="0" i="0" u="none" strike="noStrike" dirty="0">
                          <a:solidFill>
                            <a:srgbClr val="FF0000"/>
                          </a:solidFill>
                          <a:effectLst/>
                          <a:latin typeface="Arial"/>
                          <a:cs typeface="Times New Roman"/>
                        </a:rPr>
                        <a:t>End</a:t>
                      </a:r>
                      <a:endParaRPr lang="cs-CZ" sz="800" b="0"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B</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D</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
        <p:nvSpPr>
          <p:cNvPr id="2" name="TextovéPole 1"/>
          <p:cNvSpPr txBox="1"/>
          <p:nvPr/>
        </p:nvSpPr>
        <p:spPr>
          <a:xfrm>
            <a:off x="1341928" y="3755131"/>
            <a:ext cx="284052" cy="307777"/>
          </a:xfrm>
          <a:prstGeom prst="rect">
            <a:avLst/>
          </a:prstGeom>
          <a:noFill/>
        </p:spPr>
        <p:txBody>
          <a:bodyPr wrap="none" rtlCol="0">
            <a:spAutoFit/>
          </a:bodyPr>
          <a:lstStyle/>
          <a:p>
            <a:r>
              <a:rPr lang="cs-CZ" sz="1400" b="1" dirty="0">
                <a:solidFill>
                  <a:srgbClr val="00B050"/>
                </a:solidFill>
              </a:rPr>
              <a:t>0</a:t>
            </a:r>
          </a:p>
        </p:txBody>
      </p:sp>
      <p:sp>
        <p:nvSpPr>
          <p:cNvPr id="6" name="TextovéPole 5"/>
          <p:cNvSpPr txBox="1"/>
          <p:nvPr/>
        </p:nvSpPr>
        <p:spPr>
          <a:xfrm>
            <a:off x="1884252" y="3760151"/>
            <a:ext cx="284052" cy="307777"/>
          </a:xfrm>
          <a:prstGeom prst="rect">
            <a:avLst/>
          </a:prstGeom>
          <a:noFill/>
        </p:spPr>
        <p:txBody>
          <a:bodyPr wrap="none" rtlCol="0">
            <a:spAutoFit/>
          </a:bodyPr>
          <a:lstStyle/>
          <a:p>
            <a:r>
              <a:rPr lang="cs-CZ" sz="1400" b="1" dirty="0">
                <a:solidFill>
                  <a:srgbClr val="00B050"/>
                </a:solidFill>
              </a:rPr>
              <a:t>0</a:t>
            </a:r>
          </a:p>
        </p:txBody>
      </p:sp>
      <p:sp>
        <p:nvSpPr>
          <p:cNvPr id="7" name="TextovéPole 6"/>
          <p:cNvSpPr txBox="1"/>
          <p:nvPr/>
        </p:nvSpPr>
        <p:spPr>
          <a:xfrm>
            <a:off x="2727224" y="2790072"/>
            <a:ext cx="284052" cy="307777"/>
          </a:xfrm>
          <a:prstGeom prst="rect">
            <a:avLst/>
          </a:prstGeom>
          <a:noFill/>
        </p:spPr>
        <p:txBody>
          <a:bodyPr wrap="none" rtlCol="0">
            <a:spAutoFit/>
          </a:bodyPr>
          <a:lstStyle/>
          <a:p>
            <a:r>
              <a:rPr lang="cs-CZ" sz="1400" b="1" dirty="0">
                <a:solidFill>
                  <a:srgbClr val="00B050"/>
                </a:solidFill>
              </a:rPr>
              <a:t>0</a:t>
            </a:r>
          </a:p>
        </p:txBody>
      </p:sp>
      <p:sp>
        <p:nvSpPr>
          <p:cNvPr id="8" name="TextovéPole 7"/>
          <p:cNvSpPr txBox="1"/>
          <p:nvPr/>
        </p:nvSpPr>
        <p:spPr>
          <a:xfrm>
            <a:off x="2713214" y="4714856"/>
            <a:ext cx="284052" cy="307777"/>
          </a:xfrm>
          <a:prstGeom prst="rect">
            <a:avLst/>
          </a:prstGeom>
          <a:noFill/>
        </p:spPr>
        <p:txBody>
          <a:bodyPr wrap="none" rtlCol="0">
            <a:spAutoFit/>
          </a:bodyPr>
          <a:lstStyle/>
          <a:p>
            <a:r>
              <a:rPr lang="cs-CZ" sz="1400" b="1" dirty="0">
                <a:solidFill>
                  <a:srgbClr val="00B050"/>
                </a:solidFill>
              </a:rPr>
              <a:t>0</a:t>
            </a:r>
          </a:p>
        </p:txBody>
      </p:sp>
      <p:sp>
        <p:nvSpPr>
          <p:cNvPr id="9" name="TextovéPole 8"/>
          <p:cNvSpPr txBox="1"/>
          <p:nvPr/>
        </p:nvSpPr>
        <p:spPr>
          <a:xfrm>
            <a:off x="3286552" y="2791963"/>
            <a:ext cx="284052" cy="307777"/>
          </a:xfrm>
          <a:prstGeom prst="rect">
            <a:avLst/>
          </a:prstGeom>
          <a:noFill/>
        </p:spPr>
        <p:txBody>
          <a:bodyPr wrap="none" rtlCol="0">
            <a:spAutoFit/>
          </a:bodyPr>
          <a:lstStyle/>
          <a:p>
            <a:r>
              <a:rPr lang="cs-CZ" sz="1400" b="1" dirty="0">
                <a:solidFill>
                  <a:srgbClr val="00B050"/>
                </a:solidFill>
              </a:rPr>
              <a:t>2</a:t>
            </a:r>
          </a:p>
        </p:txBody>
      </p:sp>
      <p:sp>
        <p:nvSpPr>
          <p:cNvPr id="10" name="TextovéPole 9"/>
          <p:cNvSpPr txBox="1"/>
          <p:nvPr/>
        </p:nvSpPr>
        <p:spPr>
          <a:xfrm>
            <a:off x="4124752" y="2779771"/>
            <a:ext cx="284052" cy="307777"/>
          </a:xfrm>
          <a:prstGeom prst="rect">
            <a:avLst/>
          </a:prstGeom>
          <a:noFill/>
        </p:spPr>
        <p:txBody>
          <a:bodyPr wrap="none" rtlCol="0">
            <a:spAutoFit/>
          </a:bodyPr>
          <a:lstStyle/>
          <a:p>
            <a:r>
              <a:rPr lang="cs-CZ" sz="1400" b="1" dirty="0">
                <a:solidFill>
                  <a:srgbClr val="00B050"/>
                </a:solidFill>
              </a:rPr>
              <a:t>2</a:t>
            </a:r>
          </a:p>
        </p:txBody>
      </p:sp>
      <p:sp>
        <p:nvSpPr>
          <p:cNvPr id="11" name="TextovéPole 10"/>
          <p:cNvSpPr txBox="1"/>
          <p:nvPr/>
        </p:nvSpPr>
        <p:spPr>
          <a:xfrm>
            <a:off x="4673392" y="2779771"/>
            <a:ext cx="284052" cy="307777"/>
          </a:xfrm>
          <a:prstGeom prst="rect">
            <a:avLst/>
          </a:prstGeom>
          <a:noFill/>
        </p:spPr>
        <p:txBody>
          <a:bodyPr wrap="none" rtlCol="0">
            <a:spAutoFit/>
          </a:bodyPr>
          <a:lstStyle/>
          <a:p>
            <a:r>
              <a:rPr lang="cs-CZ" sz="1400" b="1" dirty="0">
                <a:solidFill>
                  <a:srgbClr val="00B050"/>
                </a:solidFill>
              </a:rPr>
              <a:t>6</a:t>
            </a:r>
          </a:p>
        </p:txBody>
      </p:sp>
      <p:sp>
        <p:nvSpPr>
          <p:cNvPr id="12" name="TextovéPole 11"/>
          <p:cNvSpPr txBox="1"/>
          <p:nvPr/>
        </p:nvSpPr>
        <p:spPr>
          <a:xfrm>
            <a:off x="3274360" y="4727443"/>
            <a:ext cx="284052" cy="307777"/>
          </a:xfrm>
          <a:prstGeom prst="rect">
            <a:avLst/>
          </a:prstGeom>
          <a:noFill/>
        </p:spPr>
        <p:txBody>
          <a:bodyPr wrap="none" rtlCol="0">
            <a:spAutoFit/>
          </a:bodyPr>
          <a:lstStyle/>
          <a:p>
            <a:r>
              <a:rPr lang="cs-CZ" sz="1400" b="1" dirty="0">
                <a:solidFill>
                  <a:srgbClr val="00B050"/>
                </a:solidFill>
              </a:rPr>
              <a:t>4</a:t>
            </a:r>
          </a:p>
        </p:txBody>
      </p:sp>
      <p:sp>
        <p:nvSpPr>
          <p:cNvPr id="13" name="TextovéPole 12"/>
          <p:cNvSpPr txBox="1"/>
          <p:nvPr/>
        </p:nvSpPr>
        <p:spPr>
          <a:xfrm>
            <a:off x="4143040" y="4727443"/>
            <a:ext cx="284052" cy="307777"/>
          </a:xfrm>
          <a:prstGeom prst="rect">
            <a:avLst/>
          </a:prstGeom>
          <a:noFill/>
        </p:spPr>
        <p:txBody>
          <a:bodyPr wrap="none" rtlCol="0">
            <a:spAutoFit/>
          </a:bodyPr>
          <a:lstStyle/>
          <a:p>
            <a:r>
              <a:rPr lang="cs-CZ" sz="1400" b="1" dirty="0">
                <a:solidFill>
                  <a:srgbClr val="00B050"/>
                </a:solidFill>
              </a:rPr>
              <a:t>4</a:t>
            </a:r>
          </a:p>
        </p:txBody>
      </p:sp>
      <p:sp>
        <p:nvSpPr>
          <p:cNvPr id="14" name="TextovéPole 13"/>
          <p:cNvSpPr txBox="1"/>
          <p:nvPr/>
        </p:nvSpPr>
        <p:spPr>
          <a:xfrm>
            <a:off x="4609384" y="4727443"/>
            <a:ext cx="383438" cy="307777"/>
          </a:xfrm>
          <a:prstGeom prst="rect">
            <a:avLst/>
          </a:prstGeom>
          <a:noFill/>
        </p:spPr>
        <p:txBody>
          <a:bodyPr wrap="none" rtlCol="0">
            <a:spAutoFit/>
          </a:bodyPr>
          <a:lstStyle/>
          <a:p>
            <a:r>
              <a:rPr lang="cs-CZ" sz="1400" b="1" dirty="0">
                <a:solidFill>
                  <a:srgbClr val="00B050"/>
                </a:solidFill>
              </a:rPr>
              <a:t>10</a:t>
            </a:r>
          </a:p>
        </p:txBody>
      </p:sp>
      <p:sp>
        <p:nvSpPr>
          <p:cNvPr id="15" name="TextovéPole 14"/>
          <p:cNvSpPr txBox="1"/>
          <p:nvPr/>
        </p:nvSpPr>
        <p:spPr>
          <a:xfrm>
            <a:off x="5465872" y="3745987"/>
            <a:ext cx="383438" cy="307777"/>
          </a:xfrm>
          <a:prstGeom prst="rect">
            <a:avLst/>
          </a:prstGeom>
          <a:noFill/>
        </p:spPr>
        <p:txBody>
          <a:bodyPr wrap="none" rtlCol="0">
            <a:spAutoFit/>
          </a:bodyPr>
          <a:lstStyle/>
          <a:p>
            <a:r>
              <a:rPr lang="cs-CZ" sz="1400" b="1" dirty="0">
                <a:solidFill>
                  <a:srgbClr val="00B050"/>
                </a:solidFill>
              </a:rPr>
              <a:t>10</a:t>
            </a:r>
          </a:p>
        </p:txBody>
      </p:sp>
      <p:sp>
        <p:nvSpPr>
          <p:cNvPr id="16" name="TextovéPole 15"/>
          <p:cNvSpPr txBox="1"/>
          <p:nvPr/>
        </p:nvSpPr>
        <p:spPr>
          <a:xfrm>
            <a:off x="6012160" y="3752083"/>
            <a:ext cx="383438" cy="307777"/>
          </a:xfrm>
          <a:prstGeom prst="rect">
            <a:avLst/>
          </a:prstGeom>
          <a:noFill/>
        </p:spPr>
        <p:txBody>
          <a:bodyPr wrap="none" rtlCol="0">
            <a:spAutoFit/>
          </a:bodyPr>
          <a:lstStyle/>
          <a:p>
            <a:r>
              <a:rPr lang="cs-CZ" sz="1400" b="1" dirty="0">
                <a:solidFill>
                  <a:srgbClr val="00B050"/>
                </a:solidFill>
              </a:rPr>
              <a:t>14</a:t>
            </a:r>
          </a:p>
        </p:txBody>
      </p:sp>
      <p:sp>
        <p:nvSpPr>
          <p:cNvPr id="17" name="TextovéPole 16"/>
          <p:cNvSpPr txBox="1"/>
          <p:nvPr/>
        </p:nvSpPr>
        <p:spPr>
          <a:xfrm>
            <a:off x="6587536" y="3752083"/>
            <a:ext cx="383438" cy="307777"/>
          </a:xfrm>
          <a:prstGeom prst="rect">
            <a:avLst/>
          </a:prstGeom>
          <a:noFill/>
        </p:spPr>
        <p:txBody>
          <a:bodyPr wrap="none" rtlCol="0">
            <a:spAutoFit/>
          </a:bodyPr>
          <a:lstStyle/>
          <a:p>
            <a:r>
              <a:rPr lang="cs-CZ" sz="1400" b="1" dirty="0">
                <a:solidFill>
                  <a:srgbClr val="00B050"/>
                </a:solidFill>
              </a:rPr>
              <a:t>14</a:t>
            </a:r>
          </a:p>
        </p:txBody>
      </p:sp>
      <p:sp>
        <p:nvSpPr>
          <p:cNvPr id="18" name="TextovéPole 17"/>
          <p:cNvSpPr txBox="1"/>
          <p:nvPr/>
        </p:nvSpPr>
        <p:spPr>
          <a:xfrm>
            <a:off x="7133128" y="3749035"/>
            <a:ext cx="383438" cy="307777"/>
          </a:xfrm>
          <a:prstGeom prst="rect">
            <a:avLst/>
          </a:prstGeom>
          <a:noFill/>
        </p:spPr>
        <p:txBody>
          <a:bodyPr wrap="none" rtlCol="0">
            <a:spAutoFit/>
          </a:bodyPr>
          <a:lstStyle/>
          <a:p>
            <a:r>
              <a:rPr lang="cs-CZ" sz="1400" b="1" dirty="0">
                <a:solidFill>
                  <a:srgbClr val="00B050"/>
                </a:solidFill>
              </a:rPr>
              <a:t>14</a:t>
            </a:r>
          </a:p>
        </p:txBody>
      </p:sp>
      <p:grpSp>
        <p:nvGrpSpPr>
          <p:cNvPr id="20" name="Skupina 19">
            <a:extLst>
              <a:ext uri="{FF2B5EF4-FFF2-40B4-BE49-F238E27FC236}">
                <a16:creationId xmlns:a16="http://schemas.microsoft.com/office/drawing/2014/main" id="{008CB776-C06A-484F-BEE8-5B8C86F67F6E}"/>
              </a:ext>
            </a:extLst>
          </p:cNvPr>
          <p:cNvGrpSpPr/>
          <p:nvPr/>
        </p:nvGrpSpPr>
        <p:grpSpPr>
          <a:xfrm>
            <a:off x="1508760" y="3456419"/>
            <a:ext cx="795819" cy="676669"/>
            <a:chOff x="1508760" y="3456419"/>
            <a:chExt cx="795819" cy="676669"/>
          </a:xfrm>
        </p:grpSpPr>
        <p:sp>
          <p:nvSpPr>
            <p:cNvPr id="3" name="Volný tvar: obrazec 2">
              <a:extLst>
                <a:ext uri="{FF2B5EF4-FFF2-40B4-BE49-F238E27FC236}">
                  <a16:creationId xmlns:a16="http://schemas.microsoft.com/office/drawing/2014/main" id="{EAE78E7F-34AB-4741-B118-58CBFD3A1680}"/>
                </a:ext>
              </a:extLst>
            </p:cNvPr>
            <p:cNvSpPr/>
            <p:nvPr/>
          </p:nvSpPr>
          <p:spPr>
            <a:xfrm>
              <a:off x="1508760" y="3456419"/>
              <a:ext cx="466344" cy="256045"/>
            </a:xfrm>
            <a:custGeom>
              <a:avLst/>
              <a:gdLst>
                <a:gd name="connsiteX0" fmla="*/ 0 w 466344"/>
                <a:gd name="connsiteY0" fmla="*/ 246901 h 256045"/>
                <a:gd name="connsiteX1" fmla="*/ 237744 w 466344"/>
                <a:gd name="connsiteY1" fmla="*/ 13 h 256045"/>
                <a:gd name="connsiteX2" fmla="*/ 466344 w 466344"/>
                <a:gd name="connsiteY2" fmla="*/ 256045 h 256045"/>
              </a:gdLst>
              <a:ahLst/>
              <a:cxnLst>
                <a:cxn ang="0">
                  <a:pos x="connsiteX0" y="connsiteY0"/>
                </a:cxn>
                <a:cxn ang="0">
                  <a:pos x="connsiteX1" y="connsiteY1"/>
                </a:cxn>
                <a:cxn ang="0">
                  <a:pos x="connsiteX2" y="connsiteY2"/>
                </a:cxn>
              </a:cxnLst>
              <a:rect l="l" t="t" r="r" b="b"/>
              <a:pathLst>
                <a:path w="466344" h="256045">
                  <a:moveTo>
                    <a:pt x="0" y="246901"/>
                  </a:moveTo>
                  <a:cubicBezTo>
                    <a:pt x="80010" y="122695"/>
                    <a:pt x="160020" y="-1511"/>
                    <a:pt x="237744" y="13"/>
                  </a:cubicBezTo>
                  <a:cubicBezTo>
                    <a:pt x="315468" y="1537"/>
                    <a:pt x="390906" y="128791"/>
                    <a:pt x="466344" y="256045"/>
                  </a:cubicBezTo>
                </a:path>
              </a:pathLst>
            </a:custGeom>
            <a:noFill/>
            <a:ln w="38100">
              <a:solidFill>
                <a:srgbClr val="0000CC"/>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Volný tvar: obrazec 3">
              <a:extLst>
                <a:ext uri="{FF2B5EF4-FFF2-40B4-BE49-F238E27FC236}">
                  <a16:creationId xmlns:a16="http://schemas.microsoft.com/office/drawing/2014/main" id="{8EE984CE-AAFF-49E0-BF4E-BF419130B115}"/>
                </a:ext>
              </a:extLst>
            </p:cNvPr>
            <p:cNvSpPr/>
            <p:nvPr/>
          </p:nvSpPr>
          <p:spPr>
            <a:xfrm>
              <a:off x="2048256" y="3475521"/>
              <a:ext cx="256323" cy="657567"/>
            </a:xfrm>
            <a:custGeom>
              <a:avLst/>
              <a:gdLst>
                <a:gd name="connsiteX0" fmla="*/ 155448 w 256323"/>
                <a:gd name="connsiteY0" fmla="*/ 657567 h 657567"/>
                <a:gd name="connsiteX1" fmla="*/ 256032 w 256323"/>
                <a:gd name="connsiteY1" fmla="*/ 328383 h 657567"/>
                <a:gd name="connsiteX2" fmla="*/ 182880 w 256323"/>
                <a:gd name="connsiteY2" fmla="*/ 26631 h 657567"/>
                <a:gd name="connsiteX3" fmla="*/ 91440 w 256323"/>
                <a:gd name="connsiteY3" fmla="*/ 35775 h 657567"/>
                <a:gd name="connsiteX4" fmla="*/ 0 w 256323"/>
                <a:gd name="connsiteY4" fmla="*/ 209511 h 657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3" h="657567">
                  <a:moveTo>
                    <a:pt x="155448" y="657567"/>
                  </a:moveTo>
                  <a:cubicBezTo>
                    <a:pt x="203454" y="545553"/>
                    <a:pt x="251460" y="433539"/>
                    <a:pt x="256032" y="328383"/>
                  </a:cubicBezTo>
                  <a:cubicBezTo>
                    <a:pt x="260604" y="223227"/>
                    <a:pt x="210312" y="75399"/>
                    <a:pt x="182880" y="26631"/>
                  </a:cubicBezTo>
                  <a:cubicBezTo>
                    <a:pt x="155448" y="-22137"/>
                    <a:pt x="121920" y="5295"/>
                    <a:pt x="91440" y="35775"/>
                  </a:cubicBezTo>
                  <a:cubicBezTo>
                    <a:pt x="60960" y="66255"/>
                    <a:pt x="30480" y="137883"/>
                    <a:pt x="0" y="209511"/>
                  </a:cubicBezTo>
                </a:path>
              </a:pathLst>
            </a:custGeom>
            <a:noFill/>
            <a:ln w="38100">
              <a:solidFill>
                <a:srgbClr val="0000CC"/>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nvGrpSpPr>
          <p:cNvPr id="23" name="Skupina 22">
            <a:extLst>
              <a:ext uri="{FF2B5EF4-FFF2-40B4-BE49-F238E27FC236}">
                <a16:creationId xmlns:a16="http://schemas.microsoft.com/office/drawing/2014/main" id="{0ABC564D-2FFA-44B3-9B82-63BBE7E1A69F}"/>
              </a:ext>
            </a:extLst>
          </p:cNvPr>
          <p:cNvGrpSpPr/>
          <p:nvPr/>
        </p:nvGrpSpPr>
        <p:grpSpPr>
          <a:xfrm>
            <a:off x="2908844" y="2500231"/>
            <a:ext cx="795819" cy="676669"/>
            <a:chOff x="1508760" y="3456419"/>
            <a:chExt cx="795819" cy="676669"/>
          </a:xfrm>
        </p:grpSpPr>
        <p:sp>
          <p:nvSpPr>
            <p:cNvPr id="24" name="Volný tvar: obrazec 23">
              <a:extLst>
                <a:ext uri="{FF2B5EF4-FFF2-40B4-BE49-F238E27FC236}">
                  <a16:creationId xmlns:a16="http://schemas.microsoft.com/office/drawing/2014/main" id="{5832C0B0-00B0-4E70-9989-4B495E54308F}"/>
                </a:ext>
              </a:extLst>
            </p:cNvPr>
            <p:cNvSpPr/>
            <p:nvPr/>
          </p:nvSpPr>
          <p:spPr>
            <a:xfrm>
              <a:off x="1508760" y="3456419"/>
              <a:ext cx="466344" cy="256045"/>
            </a:xfrm>
            <a:custGeom>
              <a:avLst/>
              <a:gdLst>
                <a:gd name="connsiteX0" fmla="*/ 0 w 466344"/>
                <a:gd name="connsiteY0" fmla="*/ 246901 h 256045"/>
                <a:gd name="connsiteX1" fmla="*/ 237744 w 466344"/>
                <a:gd name="connsiteY1" fmla="*/ 13 h 256045"/>
                <a:gd name="connsiteX2" fmla="*/ 466344 w 466344"/>
                <a:gd name="connsiteY2" fmla="*/ 256045 h 256045"/>
              </a:gdLst>
              <a:ahLst/>
              <a:cxnLst>
                <a:cxn ang="0">
                  <a:pos x="connsiteX0" y="connsiteY0"/>
                </a:cxn>
                <a:cxn ang="0">
                  <a:pos x="connsiteX1" y="connsiteY1"/>
                </a:cxn>
                <a:cxn ang="0">
                  <a:pos x="connsiteX2" y="connsiteY2"/>
                </a:cxn>
              </a:cxnLst>
              <a:rect l="l" t="t" r="r" b="b"/>
              <a:pathLst>
                <a:path w="466344" h="256045">
                  <a:moveTo>
                    <a:pt x="0" y="246901"/>
                  </a:moveTo>
                  <a:cubicBezTo>
                    <a:pt x="80010" y="122695"/>
                    <a:pt x="160020" y="-1511"/>
                    <a:pt x="237744" y="13"/>
                  </a:cubicBezTo>
                  <a:cubicBezTo>
                    <a:pt x="315468" y="1537"/>
                    <a:pt x="390906" y="128791"/>
                    <a:pt x="466344" y="256045"/>
                  </a:cubicBezTo>
                </a:path>
              </a:pathLst>
            </a:custGeom>
            <a:noFill/>
            <a:ln w="38100">
              <a:solidFill>
                <a:srgbClr val="0000CC"/>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Volný tvar: obrazec 24">
              <a:extLst>
                <a:ext uri="{FF2B5EF4-FFF2-40B4-BE49-F238E27FC236}">
                  <a16:creationId xmlns:a16="http://schemas.microsoft.com/office/drawing/2014/main" id="{B164ABA9-6815-4276-8075-CFFA1D297B8A}"/>
                </a:ext>
              </a:extLst>
            </p:cNvPr>
            <p:cNvSpPr/>
            <p:nvPr/>
          </p:nvSpPr>
          <p:spPr>
            <a:xfrm>
              <a:off x="2048256" y="3475521"/>
              <a:ext cx="256323" cy="657567"/>
            </a:xfrm>
            <a:custGeom>
              <a:avLst/>
              <a:gdLst>
                <a:gd name="connsiteX0" fmla="*/ 155448 w 256323"/>
                <a:gd name="connsiteY0" fmla="*/ 657567 h 657567"/>
                <a:gd name="connsiteX1" fmla="*/ 256032 w 256323"/>
                <a:gd name="connsiteY1" fmla="*/ 328383 h 657567"/>
                <a:gd name="connsiteX2" fmla="*/ 182880 w 256323"/>
                <a:gd name="connsiteY2" fmla="*/ 26631 h 657567"/>
                <a:gd name="connsiteX3" fmla="*/ 91440 w 256323"/>
                <a:gd name="connsiteY3" fmla="*/ 35775 h 657567"/>
                <a:gd name="connsiteX4" fmla="*/ 0 w 256323"/>
                <a:gd name="connsiteY4" fmla="*/ 209511 h 657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3" h="657567">
                  <a:moveTo>
                    <a:pt x="155448" y="657567"/>
                  </a:moveTo>
                  <a:cubicBezTo>
                    <a:pt x="203454" y="545553"/>
                    <a:pt x="251460" y="433539"/>
                    <a:pt x="256032" y="328383"/>
                  </a:cubicBezTo>
                  <a:cubicBezTo>
                    <a:pt x="260604" y="223227"/>
                    <a:pt x="210312" y="75399"/>
                    <a:pt x="182880" y="26631"/>
                  </a:cubicBezTo>
                  <a:cubicBezTo>
                    <a:pt x="155448" y="-22137"/>
                    <a:pt x="121920" y="5295"/>
                    <a:pt x="91440" y="35775"/>
                  </a:cubicBezTo>
                  <a:cubicBezTo>
                    <a:pt x="60960" y="66255"/>
                    <a:pt x="30480" y="137883"/>
                    <a:pt x="0" y="209511"/>
                  </a:cubicBezTo>
                </a:path>
              </a:pathLst>
            </a:custGeom>
            <a:noFill/>
            <a:ln w="38100">
              <a:solidFill>
                <a:srgbClr val="0000CC"/>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nvGrpSpPr>
          <p:cNvPr id="26" name="Skupina 25">
            <a:extLst>
              <a:ext uri="{FF2B5EF4-FFF2-40B4-BE49-F238E27FC236}">
                <a16:creationId xmlns:a16="http://schemas.microsoft.com/office/drawing/2014/main" id="{8B3BEDF7-B2D1-43D3-8156-BB224BD93161}"/>
              </a:ext>
            </a:extLst>
          </p:cNvPr>
          <p:cNvGrpSpPr/>
          <p:nvPr/>
        </p:nvGrpSpPr>
        <p:grpSpPr>
          <a:xfrm>
            <a:off x="4294196" y="2500231"/>
            <a:ext cx="795819" cy="676669"/>
            <a:chOff x="1508760" y="3456419"/>
            <a:chExt cx="795819" cy="676669"/>
          </a:xfrm>
        </p:grpSpPr>
        <p:sp>
          <p:nvSpPr>
            <p:cNvPr id="27" name="Volný tvar: obrazec 26">
              <a:extLst>
                <a:ext uri="{FF2B5EF4-FFF2-40B4-BE49-F238E27FC236}">
                  <a16:creationId xmlns:a16="http://schemas.microsoft.com/office/drawing/2014/main" id="{D2F42C46-571D-4E22-B60B-065A4A7884FC}"/>
                </a:ext>
              </a:extLst>
            </p:cNvPr>
            <p:cNvSpPr/>
            <p:nvPr/>
          </p:nvSpPr>
          <p:spPr>
            <a:xfrm>
              <a:off x="1508760" y="3456419"/>
              <a:ext cx="466344" cy="256045"/>
            </a:xfrm>
            <a:custGeom>
              <a:avLst/>
              <a:gdLst>
                <a:gd name="connsiteX0" fmla="*/ 0 w 466344"/>
                <a:gd name="connsiteY0" fmla="*/ 246901 h 256045"/>
                <a:gd name="connsiteX1" fmla="*/ 237744 w 466344"/>
                <a:gd name="connsiteY1" fmla="*/ 13 h 256045"/>
                <a:gd name="connsiteX2" fmla="*/ 466344 w 466344"/>
                <a:gd name="connsiteY2" fmla="*/ 256045 h 256045"/>
              </a:gdLst>
              <a:ahLst/>
              <a:cxnLst>
                <a:cxn ang="0">
                  <a:pos x="connsiteX0" y="connsiteY0"/>
                </a:cxn>
                <a:cxn ang="0">
                  <a:pos x="connsiteX1" y="connsiteY1"/>
                </a:cxn>
                <a:cxn ang="0">
                  <a:pos x="connsiteX2" y="connsiteY2"/>
                </a:cxn>
              </a:cxnLst>
              <a:rect l="l" t="t" r="r" b="b"/>
              <a:pathLst>
                <a:path w="466344" h="256045">
                  <a:moveTo>
                    <a:pt x="0" y="246901"/>
                  </a:moveTo>
                  <a:cubicBezTo>
                    <a:pt x="80010" y="122695"/>
                    <a:pt x="160020" y="-1511"/>
                    <a:pt x="237744" y="13"/>
                  </a:cubicBezTo>
                  <a:cubicBezTo>
                    <a:pt x="315468" y="1537"/>
                    <a:pt x="390906" y="128791"/>
                    <a:pt x="466344" y="256045"/>
                  </a:cubicBezTo>
                </a:path>
              </a:pathLst>
            </a:custGeom>
            <a:noFill/>
            <a:ln w="38100">
              <a:solidFill>
                <a:srgbClr val="0000CC"/>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Volný tvar: obrazec 27">
              <a:extLst>
                <a:ext uri="{FF2B5EF4-FFF2-40B4-BE49-F238E27FC236}">
                  <a16:creationId xmlns:a16="http://schemas.microsoft.com/office/drawing/2014/main" id="{707B0155-6AF5-4363-A81C-C807C1D0D235}"/>
                </a:ext>
              </a:extLst>
            </p:cNvPr>
            <p:cNvSpPr/>
            <p:nvPr/>
          </p:nvSpPr>
          <p:spPr>
            <a:xfrm>
              <a:off x="2048256" y="3475521"/>
              <a:ext cx="256323" cy="657567"/>
            </a:xfrm>
            <a:custGeom>
              <a:avLst/>
              <a:gdLst>
                <a:gd name="connsiteX0" fmla="*/ 155448 w 256323"/>
                <a:gd name="connsiteY0" fmla="*/ 657567 h 657567"/>
                <a:gd name="connsiteX1" fmla="*/ 256032 w 256323"/>
                <a:gd name="connsiteY1" fmla="*/ 328383 h 657567"/>
                <a:gd name="connsiteX2" fmla="*/ 182880 w 256323"/>
                <a:gd name="connsiteY2" fmla="*/ 26631 h 657567"/>
                <a:gd name="connsiteX3" fmla="*/ 91440 w 256323"/>
                <a:gd name="connsiteY3" fmla="*/ 35775 h 657567"/>
                <a:gd name="connsiteX4" fmla="*/ 0 w 256323"/>
                <a:gd name="connsiteY4" fmla="*/ 209511 h 657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23" h="657567">
                  <a:moveTo>
                    <a:pt x="155448" y="657567"/>
                  </a:moveTo>
                  <a:cubicBezTo>
                    <a:pt x="203454" y="545553"/>
                    <a:pt x="251460" y="433539"/>
                    <a:pt x="256032" y="328383"/>
                  </a:cubicBezTo>
                  <a:cubicBezTo>
                    <a:pt x="260604" y="223227"/>
                    <a:pt x="210312" y="75399"/>
                    <a:pt x="182880" y="26631"/>
                  </a:cubicBezTo>
                  <a:cubicBezTo>
                    <a:pt x="155448" y="-22137"/>
                    <a:pt x="121920" y="5295"/>
                    <a:pt x="91440" y="35775"/>
                  </a:cubicBezTo>
                  <a:cubicBezTo>
                    <a:pt x="60960" y="66255"/>
                    <a:pt x="30480" y="137883"/>
                    <a:pt x="0" y="209511"/>
                  </a:cubicBezTo>
                </a:path>
              </a:pathLst>
            </a:custGeom>
            <a:noFill/>
            <a:ln w="38100">
              <a:solidFill>
                <a:srgbClr val="0000CC"/>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extLst>
      <p:ext uri="{BB962C8B-B14F-4D97-AF65-F5344CB8AC3E}">
        <p14:creationId xmlns:p14="http://schemas.microsoft.com/office/powerpoint/2010/main" val="2830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5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fade">
                                      <p:cBhvr>
                                        <p:cTn id="33" dur="500"/>
                                        <p:tgtEl>
                                          <p:spTgt spid="9">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fade">
                                      <p:cBhvr>
                                        <p:cTn id="38" dur="500"/>
                                        <p:tgtEl>
                                          <p:spTgt spid="10">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nodeType="withEffect">
                                  <p:stCondLst>
                                    <p:cond delay="0"/>
                                  </p:stCondLst>
                                  <p:childTnLst>
                                    <p:set>
                                      <p:cBhvr>
                                        <p:cTn id="45" dur="1" fill="hold">
                                          <p:stCondLst>
                                            <p:cond delay="0"/>
                                          </p:stCondLst>
                                        </p:cTn>
                                        <p:tgtEl>
                                          <p:spTgt spid="11">
                                            <p:txEl>
                                              <p:pRg st="0" end="0"/>
                                            </p:txEl>
                                          </p:spTgt>
                                        </p:tgtEl>
                                        <p:attrNameLst>
                                          <p:attrName>style.visibility</p:attrName>
                                        </p:attrNameLst>
                                      </p:cBhvr>
                                      <p:to>
                                        <p:strVal val="visible"/>
                                      </p:to>
                                    </p:set>
                                    <p:animEffect transition="in" filter="fade">
                                      <p:cBhvr>
                                        <p:cTn id="46" dur="500"/>
                                        <p:tgtEl>
                                          <p:spTgt spid="11">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2">
                                            <p:txEl>
                                              <p:pRg st="0" end="0"/>
                                            </p:txEl>
                                          </p:spTgt>
                                        </p:tgtEl>
                                        <p:attrNameLst>
                                          <p:attrName>style.visibility</p:attrName>
                                        </p:attrNameLst>
                                      </p:cBhvr>
                                      <p:to>
                                        <p:strVal val="visible"/>
                                      </p:to>
                                    </p:set>
                                    <p:animEffect transition="in" filter="fade">
                                      <p:cBhvr>
                                        <p:cTn id="51" dur="500"/>
                                        <p:tgtEl>
                                          <p:spTgt spid="12">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4">
                                            <p:txEl>
                                              <p:pRg st="0" end="0"/>
                                            </p:txEl>
                                          </p:spTgt>
                                        </p:tgtEl>
                                        <p:attrNameLst>
                                          <p:attrName>style.visibility</p:attrName>
                                        </p:attrNameLst>
                                      </p:cBhvr>
                                      <p:to>
                                        <p:strVal val="visible"/>
                                      </p:to>
                                    </p:set>
                                    <p:animEffect transition="in" filter="fade">
                                      <p:cBhvr>
                                        <p:cTn id="61" dur="500"/>
                                        <p:tgtEl>
                                          <p:spTgt spid="14">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5">
                                            <p:txEl>
                                              <p:pRg st="0" end="0"/>
                                            </p:txEl>
                                          </p:spTgt>
                                        </p:tgtEl>
                                        <p:attrNameLst>
                                          <p:attrName>style.visibility</p:attrName>
                                        </p:attrNameLst>
                                      </p:cBhvr>
                                      <p:to>
                                        <p:strVal val="visible"/>
                                      </p:to>
                                    </p:set>
                                    <p:animEffect transition="in" filter="fade">
                                      <p:cBhvr>
                                        <p:cTn id="66" dur="500"/>
                                        <p:tgtEl>
                                          <p:spTgt spid="15">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6">
                                            <p:txEl>
                                              <p:pRg st="0" end="0"/>
                                            </p:txEl>
                                          </p:spTgt>
                                        </p:tgtEl>
                                        <p:attrNameLst>
                                          <p:attrName>style.visibility</p:attrName>
                                        </p:attrNameLst>
                                      </p:cBhvr>
                                      <p:to>
                                        <p:strVal val="visible"/>
                                      </p:to>
                                    </p:set>
                                    <p:animEffect transition="in" filter="fade">
                                      <p:cBhvr>
                                        <p:cTn id="71" dur="500"/>
                                        <p:tgtEl>
                                          <p:spTgt spid="16">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7">
                                            <p:txEl>
                                              <p:pRg st="0" end="0"/>
                                            </p:txEl>
                                          </p:spTgt>
                                        </p:tgtEl>
                                        <p:attrNameLst>
                                          <p:attrName>style.visibility</p:attrName>
                                        </p:attrNameLst>
                                      </p:cBhvr>
                                      <p:to>
                                        <p:strVal val="visible"/>
                                      </p:to>
                                    </p:set>
                                    <p:animEffect transition="in" filter="fade">
                                      <p:cBhvr>
                                        <p:cTn id="76" dur="500"/>
                                        <p:tgtEl>
                                          <p:spTgt spid="17">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18">
                                            <p:txEl>
                                              <p:pRg st="0" end="0"/>
                                            </p:txEl>
                                          </p:spTgt>
                                        </p:tgtEl>
                                        <p:attrNameLst>
                                          <p:attrName>style.visibility</p:attrName>
                                        </p:attrNameLst>
                                      </p:cBhvr>
                                      <p:to>
                                        <p:strVal val="visible"/>
                                      </p:to>
                                    </p:set>
                                    <p:animEffect transition="in" filter="fade">
                                      <p:cBhvr>
                                        <p:cTn id="81"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en-US" altLang="cs-CZ" sz="3200" b="1">
                <a:solidFill>
                  <a:srgbClr val="002060"/>
                </a:solidFill>
              </a:rPr>
              <a:t>Project </a:t>
            </a:r>
            <a:r>
              <a:rPr lang="cs-CZ" altLang="cs-CZ" sz="3200" b="1">
                <a:solidFill>
                  <a:srgbClr val="002060"/>
                </a:solidFill>
              </a:rPr>
              <a:t>Modelling</a:t>
            </a:r>
          </a:p>
        </p:txBody>
      </p:sp>
      <p:sp>
        <p:nvSpPr>
          <p:cNvPr id="17411" name="Podnadpis 2"/>
          <p:cNvSpPr>
            <a:spLocks noGrp="1"/>
          </p:cNvSpPr>
          <p:nvPr>
            <p:ph sz="quarter" idx="1"/>
          </p:nvPr>
        </p:nvSpPr>
        <p:spPr>
          <a:xfrm>
            <a:off x="301625" y="1527175"/>
            <a:ext cx="8556625" cy="4572000"/>
          </a:xfrm>
        </p:spPr>
        <p:txBody>
          <a:bodyPr/>
          <a:lstStyle/>
          <a:p>
            <a:pPr>
              <a:defRPr/>
            </a:pPr>
            <a:r>
              <a:rPr lang="en-US" sz="2800" dirty="0"/>
              <a:t>The Work Breakdown Structure (WBS) provides a useful tool to address this need efficiently.</a:t>
            </a:r>
            <a:endParaRPr lang="cs-CZ" sz="2800" dirty="0"/>
          </a:p>
          <a:p>
            <a:pPr marL="0" indent="0">
              <a:buFont typeface="Wingdings 2" panose="05020102010507070707" pitchFamily="18" charset="2"/>
              <a:buNone/>
              <a:defRPr/>
            </a:pPr>
            <a:endParaRPr lang="cs-CZ" sz="2800" dirty="0"/>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775" y="2719388"/>
            <a:ext cx="7288213" cy="338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662863" cy="4572000"/>
          </a:xfrm>
        </p:spPr>
        <p:txBody>
          <a:bodyPr/>
          <a:lstStyle/>
          <a:p>
            <a:pPr>
              <a:defRPr/>
            </a:pPr>
            <a:r>
              <a:rPr lang="cs-CZ" sz="2400" dirty="0" err="1"/>
              <a:t>We</a:t>
            </a:r>
            <a:r>
              <a:rPr lang="cs-CZ" sz="2400" dirty="0"/>
              <a:t> </a:t>
            </a:r>
            <a:r>
              <a:rPr lang="cs-CZ" sz="2400" dirty="0" err="1"/>
              <a:t>have</a:t>
            </a:r>
            <a:r>
              <a:rPr lang="cs-CZ" sz="2400" dirty="0"/>
              <a:t> </a:t>
            </a:r>
            <a:r>
              <a:rPr lang="cs-CZ" sz="2400" dirty="0" err="1"/>
              <a:t>completed</a:t>
            </a:r>
            <a:r>
              <a:rPr lang="en-US" sz="2400" dirty="0"/>
              <a:t> the forward pass through the activity network:</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1042988" y="23495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dirty="0">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St</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E</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800" b="0" i="0" u="none" strike="noStrike">
                          <a:solidFill>
                            <a:srgbClr val="000000"/>
                          </a:solidFill>
                          <a:effectLst/>
                          <a:latin typeface="Arial"/>
                          <a:cs typeface="Times New Roman"/>
                        </a:rPr>
                        <a:t>End</a:t>
                      </a:r>
                      <a:endParaRPr lang="cs-CZ" sz="8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B</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D</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
        <p:nvSpPr>
          <p:cNvPr id="34159" name="Line 2"/>
          <p:cNvSpPr>
            <a:spLocks noChangeShapeType="1"/>
          </p:cNvSpPr>
          <p:nvPr/>
        </p:nvSpPr>
        <p:spPr bwMode="auto">
          <a:xfrm>
            <a:off x="1547813" y="2708275"/>
            <a:ext cx="792162"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cs-CZ" sz="2400" dirty="0" err="1"/>
              <a:t>Backward</a:t>
            </a:r>
            <a:r>
              <a:rPr lang="cs-CZ" sz="2400" dirty="0"/>
              <a:t> </a:t>
            </a:r>
            <a:r>
              <a:rPr lang="cs-CZ" sz="2400" dirty="0" err="1"/>
              <a:t>pass</a:t>
            </a:r>
            <a:r>
              <a:rPr lang="cs-CZ" sz="2400" dirty="0"/>
              <a:t>: </a:t>
            </a:r>
            <a:r>
              <a:rPr lang="cs-CZ" sz="2400" dirty="0" err="1"/>
              <a:t>calculation</a:t>
            </a:r>
            <a:r>
              <a:rPr lang="cs-CZ" sz="2400" dirty="0"/>
              <a:t> of </a:t>
            </a:r>
            <a:r>
              <a:rPr lang="cs-CZ" sz="2400" dirty="0" err="1"/>
              <a:t>the</a:t>
            </a:r>
            <a:r>
              <a:rPr lang="cs-CZ" sz="2400" dirty="0"/>
              <a:t> </a:t>
            </a:r>
            <a:r>
              <a:rPr lang="cs-CZ" sz="2400" dirty="0" err="1"/>
              <a:t>latest</a:t>
            </a:r>
            <a:r>
              <a:rPr lang="cs-CZ" sz="2400" dirty="0"/>
              <a:t> </a:t>
            </a:r>
            <a:r>
              <a:rPr lang="cs-CZ" sz="2400" dirty="0" err="1"/>
              <a:t>possible</a:t>
            </a:r>
            <a:r>
              <a:rPr lang="cs-CZ" sz="2400" dirty="0"/>
              <a:t> start and </a:t>
            </a:r>
            <a:r>
              <a:rPr lang="cs-CZ" sz="2400" dirty="0" err="1"/>
              <a:t>finish</a:t>
            </a:r>
            <a:r>
              <a:rPr lang="cs-CZ" sz="2400" dirty="0"/>
              <a:t> of </a:t>
            </a:r>
            <a:r>
              <a:rPr lang="cs-CZ" sz="2400" dirty="0" err="1"/>
              <a:t>each</a:t>
            </a:r>
            <a:r>
              <a:rPr lang="cs-CZ" sz="2400" dirty="0"/>
              <a:t> </a:t>
            </a:r>
            <a:r>
              <a:rPr lang="cs-CZ" sz="2400" dirty="0" err="1"/>
              <a:t>activity</a:t>
            </a:r>
            <a:r>
              <a:rPr lang="en-US" sz="2400" dirty="0"/>
              <a:t>:</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extLst>
              <p:ext uri="{D42A27DB-BD31-4B8C-83A1-F6EECF244321}">
                <p14:modId xmlns:p14="http://schemas.microsoft.com/office/powerpoint/2010/main" val="2604547187"/>
              </p:ext>
            </p:extLst>
          </p:nvPr>
        </p:nvGraphicFramePr>
        <p:xfrm>
          <a:off x="1042988" y="25654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FF0000"/>
                          </a:solidFill>
                          <a:effectLst/>
                          <a:latin typeface="Arial"/>
                          <a:cs typeface="Times New Roman"/>
                        </a:rPr>
                        <a:t>St</a:t>
                      </a:r>
                      <a:endParaRPr lang="cs-CZ" sz="1000" b="0"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E</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800" b="0" i="0" u="none" strike="noStrike" dirty="0">
                          <a:solidFill>
                            <a:srgbClr val="FF0000"/>
                          </a:solidFill>
                          <a:effectLst/>
                          <a:latin typeface="Arial"/>
                          <a:cs typeface="Times New Roman"/>
                        </a:rPr>
                        <a:t>End</a:t>
                      </a:r>
                      <a:endParaRPr lang="cs-CZ" sz="800" b="0"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400" b="0" i="0" u="none" strike="noStrike" dirty="0">
                          <a:solidFill>
                            <a:srgbClr val="000000"/>
                          </a:solidFill>
                          <a:effectLst/>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B</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D</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
        <p:nvSpPr>
          <p:cNvPr id="2" name="TextovéPole 1"/>
          <p:cNvSpPr txBox="1"/>
          <p:nvPr/>
        </p:nvSpPr>
        <p:spPr>
          <a:xfrm>
            <a:off x="1341928" y="3755131"/>
            <a:ext cx="284052" cy="307777"/>
          </a:xfrm>
          <a:prstGeom prst="rect">
            <a:avLst/>
          </a:prstGeom>
          <a:noFill/>
        </p:spPr>
        <p:txBody>
          <a:bodyPr wrap="none" rtlCol="0">
            <a:spAutoFit/>
          </a:bodyPr>
          <a:lstStyle/>
          <a:p>
            <a:r>
              <a:rPr lang="cs-CZ" sz="1400" dirty="0"/>
              <a:t>0</a:t>
            </a:r>
          </a:p>
        </p:txBody>
      </p:sp>
      <p:sp>
        <p:nvSpPr>
          <p:cNvPr id="6" name="TextovéPole 5"/>
          <p:cNvSpPr txBox="1"/>
          <p:nvPr/>
        </p:nvSpPr>
        <p:spPr>
          <a:xfrm>
            <a:off x="1884252" y="3760151"/>
            <a:ext cx="284052" cy="307777"/>
          </a:xfrm>
          <a:prstGeom prst="rect">
            <a:avLst/>
          </a:prstGeom>
          <a:noFill/>
        </p:spPr>
        <p:txBody>
          <a:bodyPr wrap="none" rtlCol="0">
            <a:spAutoFit/>
          </a:bodyPr>
          <a:lstStyle/>
          <a:p>
            <a:r>
              <a:rPr lang="cs-CZ" sz="1400" dirty="0"/>
              <a:t>0</a:t>
            </a:r>
          </a:p>
        </p:txBody>
      </p:sp>
      <p:sp>
        <p:nvSpPr>
          <p:cNvPr id="7" name="TextovéPole 6"/>
          <p:cNvSpPr txBox="1"/>
          <p:nvPr/>
        </p:nvSpPr>
        <p:spPr>
          <a:xfrm>
            <a:off x="2727224" y="2790072"/>
            <a:ext cx="284052" cy="307777"/>
          </a:xfrm>
          <a:prstGeom prst="rect">
            <a:avLst/>
          </a:prstGeom>
          <a:noFill/>
        </p:spPr>
        <p:txBody>
          <a:bodyPr wrap="none" rtlCol="0">
            <a:spAutoFit/>
          </a:bodyPr>
          <a:lstStyle/>
          <a:p>
            <a:r>
              <a:rPr lang="cs-CZ" sz="1400" dirty="0"/>
              <a:t>0</a:t>
            </a:r>
          </a:p>
        </p:txBody>
      </p:sp>
      <p:sp>
        <p:nvSpPr>
          <p:cNvPr id="9" name="TextovéPole 8"/>
          <p:cNvSpPr txBox="1"/>
          <p:nvPr/>
        </p:nvSpPr>
        <p:spPr>
          <a:xfrm>
            <a:off x="3286552" y="2791963"/>
            <a:ext cx="284052" cy="307777"/>
          </a:xfrm>
          <a:prstGeom prst="rect">
            <a:avLst/>
          </a:prstGeom>
          <a:noFill/>
        </p:spPr>
        <p:txBody>
          <a:bodyPr wrap="none" rtlCol="0">
            <a:spAutoFit/>
          </a:bodyPr>
          <a:lstStyle/>
          <a:p>
            <a:r>
              <a:rPr lang="cs-CZ" sz="1400" dirty="0"/>
              <a:t>2</a:t>
            </a:r>
          </a:p>
        </p:txBody>
      </p:sp>
      <p:sp>
        <p:nvSpPr>
          <p:cNvPr id="10" name="TextovéPole 9"/>
          <p:cNvSpPr txBox="1"/>
          <p:nvPr/>
        </p:nvSpPr>
        <p:spPr>
          <a:xfrm>
            <a:off x="4124752" y="2779771"/>
            <a:ext cx="284052" cy="307777"/>
          </a:xfrm>
          <a:prstGeom prst="rect">
            <a:avLst/>
          </a:prstGeom>
          <a:noFill/>
        </p:spPr>
        <p:txBody>
          <a:bodyPr wrap="none" rtlCol="0">
            <a:spAutoFit/>
          </a:bodyPr>
          <a:lstStyle/>
          <a:p>
            <a:r>
              <a:rPr lang="cs-CZ" sz="1400" dirty="0"/>
              <a:t>2</a:t>
            </a:r>
          </a:p>
        </p:txBody>
      </p:sp>
      <p:sp>
        <p:nvSpPr>
          <p:cNvPr id="11" name="TextovéPole 10"/>
          <p:cNvSpPr txBox="1"/>
          <p:nvPr/>
        </p:nvSpPr>
        <p:spPr>
          <a:xfrm>
            <a:off x="4673392" y="2779771"/>
            <a:ext cx="284052" cy="307777"/>
          </a:xfrm>
          <a:prstGeom prst="rect">
            <a:avLst/>
          </a:prstGeom>
          <a:noFill/>
        </p:spPr>
        <p:txBody>
          <a:bodyPr wrap="none" rtlCol="0">
            <a:spAutoFit/>
          </a:bodyPr>
          <a:lstStyle/>
          <a:p>
            <a:r>
              <a:rPr lang="cs-CZ" sz="1400" dirty="0"/>
              <a:t>6</a:t>
            </a:r>
          </a:p>
        </p:txBody>
      </p:sp>
      <p:sp>
        <p:nvSpPr>
          <p:cNvPr id="12" name="TextovéPole 11"/>
          <p:cNvSpPr txBox="1"/>
          <p:nvPr/>
        </p:nvSpPr>
        <p:spPr>
          <a:xfrm>
            <a:off x="3274360" y="4727443"/>
            <a:ext cx="284052" cy="307777"/>
          </a:xfrm>
          <a:prstGeom prst="rect">
            <a:avLst/>
          </a:prstGeom>
          <a:noFill/>
        </p:spPr>
        <p:txBody>
          <a:bodyPr wrap="none" rtlCol="0">
            <a:spAutoFit/>
          </a:bodyPr>
          <a:lstStyle/>
          <a:p>
            <a:r>
              <a:rPr lang="cs-CZ" sz="1400" dirty="0"/>
              <a:t>4</a:t>
            </a:r>
          </a:p>
        </p:txBody>
      </p:sp>
      <p:sp>
        <p:nvSpPr>
          <p:cNvPr id="13" name="TextovéPole 12"/>
          <p:cNvSpPr txBox="1"/>
          <p:nvPr/>
        </p:nvSpPr>
        <p:spPr>
          <a:xfrm>
            <a:off x="4143040" y="4727443"/>
            <a:ext cx="284052" cy="307777"/>
          </a:xfrm>
          <a:prstGeom prst="rect">
            <a:avLst/>
          </a:prstGeom>
          <a:noFill/>
        </p:spPr>
        <p:txBody>
          <a:bodyPr wrap="none" rtlCol="0">
            <a:spAutoFit/>
          </a:bodyPr>
          <a:lstStyle/>
          <a:p>
            <a:r>
              <a:rPr lang="cs-CZ" sz="1400" dirty="0"/>
              <a:t>4</a:t>
            </a:r>
          </a:p>
        </p:txBody>
      </p:sp>
      <p:sp>
        <p:nvSpPr>
          <p:cNvPr id="14" name="TextovéPole 13"/>
          <p:cNvSpPr txBox="1"/>
          <p:nvPr/>
        </p:nvSpPr>
        <p:spPr>
          <a:xfrm>
            <a:off x="4609384" y="4727443"/>
            <a:ext cx="383438" cy="307777"/>
          </a:xfrm>
          <a:prstGeom prst="rect">
            <a:avLst/>
          </a:prstGeom>
          <a:noFill/>
        </p:spPr>
        <p:txBody>
          <a:bodyPr wrap="none" rtlCol="0">
            <a:spAutoFit/>
          </a:bodyPr>
          <a:lstStyle/>
          <a:p>
            <a:r>
              <a:rPr lang="cs-CZ" sz="1400" dirty="0"/>
              <a:t>10</a:t>
            </a:r>
          </a:p>
        </p:txBody>
      </p:sp>
      <p:sp>
        <p:nvSpPr>
          <p:cNvPr id="15" name="TextovéPole 14"/>
          <p:cNvSpPr txBox="1"/>
          <p:nvPr/>
        </p:nvSpPr>
        <p:spPr>
          <a:xfrm>
            <a:off x="5465872" y="3745987"/>
            <a:ext cx="383438" cy="307777"/>
          </a:xfrm>
          <a:prstGeom prst="rect">
            <a:avLst/>
          </a:prstGeom>
          <a:noFill/>
        </p:spPr>
        <p:txBody>
          <a:bodyPr wrap="none" rtlCol="0">
            <a:spAutoFit/>
          </a:bodyPr>
          <a:lstStyle/>
          <a:p>
            <a:r>
              <a:rPr lang="cs-CZ" sz="1400" dirty="0"/>
              <a:t>10</a:t>
            </a:r>
          </a:p>
        </p:txBody>
      </p:sp>
      <p:sp>
        <p:nvSpPr>
          <p:cNvPr id="16" name="TextovéPole 15"/>
          <p:cNvSpPr txBox="1"/>
          <p:nvPr/>
        </p:nvSpPr>
        <p:spPr>
          <a:xfrm>
            <a:off x="6012160" y="3752083"/>
            <a:ext cx="383438" cy="307777"/>
          </a:xfrm>
          <a:prstGeom prst="rect">
            <a:avLst/>
          </a:prstGeom>
          <a:noFill/>
        </p:spPr>
        <p:txBody>
          <a:bodyPr wrap="none" rtlCol="0">
            <a:spAutoFit/>
          </a:bodyPr>
          <a:lstStyle/>
          <a:p>
            <a:r>
              <a:rPr lang="cs-CZ" sz="1400" dirty="0"/>
              <a:t>14</a:t>
            </a:r>
          </a:p>
        </p:txBody>
      </p:sp>
      <p:sp>
        <p:nvSpPr>
          <p:cNvPr id="17" name="TextovéPole 16"/>
          <p:cNvSpPr txBox="1"/>
          <p:nvPr/>
        </p:nvSpPr>
        <p:spPr>
          <a:xfrm>
            <a:off x="6587536" y="3752083"/>
            <a:ext cx="383438" cy="307777"/>
          </a:xfrm>
          <a:prstGeom prst="rect">
            <a:avLst/>
          </a:prstGeom>
          <a:noFill/>
        </p:spPr>
        <p:txBody>
          <a:bodyPr wrap="none" rtlCol="0">
            <a:spAutoFit/>
          </a:bodyPr>
          <a:lstStyle/>
          <a:p>
            <a:r>
              <a:rPr lang="cs-CZ" sz="1400" dirty="0"/>
              <a:t>14</a:t>
            </a:r>
          </a:p>
        </p:txBody>
      </p:sp>
      <p:sp>
        <p:nvSpPr>
          <p:cNvPr id="18" name="TextovéPole 17"/>
          <p:cNvSpPr txBox="1"/>
          <p:nvPr/>
        </p:nvSpPr>
        <p:spPr>
          <a:xfrm>
            <a:off x="7155144" y="3752078"/>
            <a:ext cx="383438" cy="307777"/>
          </a:xfrm>
          <a:prstGeom prst="rect">
            <a:avLst/>
          </a:prstGeom>
          <a:noFill/>
        </p:spPr>
        <p:txBody>
          <a:bodyPr wrap="none" rtlCol="0">
            <a:spAutoFit/>
          </a:bodyPr>
          <a:lstStyle/>
          <a:p>
            <a:r>
              <a:rPr lang="cs-CZ" sz="1400" b="1" dirty="0">
                <a:solidFill>
                  <a:srgbClr val="00B050"/>
                </a:solidFill>
              </a:rPr>
              <a:t>14</a:t>
            </a:r>
          </a:p>
        </p:txBody>
      </p:sp>
    </p:spTree>
    <p:extLst>
      <p:ext uri="{BB962C8B-B14F-4D97-AF65-F5344CB8AC3E}">
        <p14:creationId xmlns:p14="http://schemas.microsoft.com/office/powerpoint/2010/main" val="2272239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cs-CZ" sz="2400" dirty="0" err="1"/>
              <a:t>Calculation</a:t>
            </a:r>
            <a:r>
              <a:rPr lang="cs-CZ" sz="2400" dirty="0"/>
              <a:t> of </a:t>
            </a:r>
            <a:r>
              <a:rPr lang="cs-CZ" sz="2400" dirty="0" err="1"/>
              <a:t>the</a:t>
            </a:r>
            <a:r>
              <a:rPr lang="cs-CZ" sz="2400" dirty="0"/>
              <a:t> </a:t>
            </a:r>
            <a:r>
              <a:rPr lang="cs-CZ" sz="2400" dirty="0" err="1"/>
              <a:t>earliest</a:t>
            </a:r>
            <a:r>
              <a:rPr lang="cs-CZ" sz="2400" dirty="0"/>
              <a:t> </a:t>
            </a:r>
            <a:r>
              <a:rPr lang="cs-CZ" sz="2400" dirty="0" err="1"/>
              <a:t>possible</a:t>
            </a:r>
            <a:r>
              <a:rPr lang="cs-CZ" sz="2400" dirty="0"/>
              <a:t> start and </a:t>
            </a:r>
            <a:r>
              <a:rPr lang="cs-CZ" sz="2400" dirty="0" err="1"/>
              <a:t>finish</a:t>
            </a:r>
            <a:r>
              <a:rPr lang="cs-CZ" sz="2400" dirty="0"/>
              <a:t> of </a:t>
            </a:r>
            <a:r>
              <a:rPr lang="cs-CZ" sz="2400" dirty="0" err="1"/>
              <a:t>each</a:t>
            </a:r>
            <a:r>
              <a:rPr lang="cs-CZ" sz="2400" dirty="0"/>
              <a:t> </a:t>
            </a:r>
            <a:r>
              <a:rPr lang="cs-CZ" sz="2400" dirty="0" err="1"/>
              <a:t>activity</a:t>
            </a:r>
            <a:r>
              <a:rPr lang="en-US" sz="2400" dirty="0"/>
              <a:t>:</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1042988" y="25654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FF0000"/>
                          </a:solidFill>
                          <a:effectLst/>
                          <a:latin typeface="Arial"/>
                          <a:cs typeface="Times New Roman"/>
                        </a:rPr>
                        <a:t>St</a:t>
                      </a:r>
                      <a:endParaRPr lang="cs-CZ" sz="1000" b="0"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E</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800" b="0" i="0" u="none" strike="noStrike" dirty="0">
                          <a:solidFill>
                            <a:srgbClr val="FF0000"/>
                          </a:solidFill>
                          <a:effectLst/>
                          <a:latin typeface="Arial"/>
                          <a:cs typeface="Times New Roman"/>
                        </a:rPr>
                        <a:t>End</a:t>
                      </a:r>
                      <a:endParaRPr lang="cs-CZ" sz="800" b="0"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B</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D</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
        <p:nvSpPr>
          <p:cNvPr id="2" name="TextovéPole 1"/>
          <p:cNvSpPr txBox="1"/>
          <p:nvPr/>
        </p:nvSpPr>
        <p:spPr>
          <a:xfrm>
            <a:off x="1341928" y="3755131"/>
            <a:ext cx="284052" cy="307777"/>
          </a:xfrm>
          <a:prstGeom prst="rect">
            <a:avLst/>
          </a:prstGeom>
          <a:noFill/>
        </p:spPr>
        <p:txBody>
          <a:bodyPr wrap="none" rtlCol="0">
            <a:spAutoFit/>
          </a:bodyPr>
          <a:lstStyle/>
          <a:p>
            <a:r>
              <a:rPr lang="cs-CZ" sz="1400" b="1" dirty="0">
                <a:solidFill>
                  <a:srgbClr val="00B050"/>
                </a:solidFill>
              </a:rPr>
              <a:t>0</a:t>
            </a:r>
          </a:p>
        </p:txBody>
      </p:sp>
      <p:sp>
        <p:nvSpPr>
          <p:cNvPr id="6" name="TextovéPole 5"/>
          <p:cNvSpPr txBox="1"/>
          <p:nvPr/>
        </p:nvSpPr>
        <p:spPr>
          <a:xfrm>
            <a:off x="1884252" y="3760151"/>
            <a:ext cx="284052" cy="307777"/>
          </a:xfrm>
          <a:prstGeom prst="rect">
            <a:avLst/>
          </a:prstGeom>
          <a:noFill/>
        </p:spPr>
        <p:txBody>
          <a:bodyPr wrap="none" rtlCol="0">
            <a:spAutoFit/>
          </a:bodyPr>
          <a:lstStyle/>
          <a:p>
            <a:r>
              <a:rPr lang="cs-CZ" sz="1400" b="1" dirty="0">
                <a:solidFill>
                  <a:srgbClr val="00B050"/>
                </a:solidFill>
              </a:rPr>
              <a:t>0</a:t>
            </a:r>
          </a:p>
        </p:txBody>
      </p:sp>
      <p:sp>
        <p:nvSpPr>
          <p:cNvPr id="7" name="TextovéPole 6"/>
          <p:cNvSpPr txBox="1"/>
          <p:nvPr/>
        </p:nvSpPr>
        <p:spPr>
          <a:xfrm>
            <a:off x="2727224" y="2790072"/>
            <a:ext cx="284052" cy="307777"/>
          </a:xfrm>
          <a:prstGeom prst="rect">
            <a:avLst/>
          </a:prstGeom>
          <a:noFill/>
        </p:spPr>
        <p:txBody>
          <a:bodyPr wrap="none" rtlCol="0">
            <a:spAutoFit/>
          </a:bodyPr>
          <a:lstStyle/>
          <a:p>
            <a:r>
              <a:rPr lang="cs-CZ" sz="1400" b="1" dirty="0">
                <a:solidFill>
                  <a:srgbClr val="00B050"/>
                </a:solidFill>
              </a:rPr>
              <a:t>0</a:t>
            </a:r>
          </a:p>
        </p:txBody>
      </p:sp>
      <p:sp>
        <p:nvSpPr>
          <p:cNvPr id="8" name="TextovéPole 7"/>
          <p:cNvSpPr txBox="1"/>
          <p:nvPr/>
        </p:nvSpPr>
        <p:spPr>
          <a:xfrm>
            <a:off x="2713214" y="4714856"/>
            <a:ext cx="284052" cy="307777"/>
          </a:xfrm>
          <a:prstGeom prst="rect">
            <a:avLst/>
          </a:prstGeom>
          <a:noFill/>
        </p:spPr>
        <p:txBody>
          <a:bodyPr wrap="none" rtlCol="0">
            <a:spAutoFit/>
          </a:bodyPr>
          <a:lstStyle/>
          <a:p>
            <a:r>
              <a:rPr lang="cs-CZ" sz="1400" b="1" dirty="0">
                <a:solidFill>
                  <a:srgbClr val="00B050"/>
                </a:solidFill>
              </a:rPr>
              <a:t>0</a:t>
            </a:r>
          </a:p>
        </p:txBody>
      </p:sp>
      <p:sp>
        <p:nvSpPr>
          <p:cNvPr id="9" name="TextovéPole 8"/>
          <p:cNvSpPr txBox="1"/>
          <p:nvPr/>
        </p:nvSpPr>
        <p:spPr>
          <a:xfrm>
            <a:off x="3286552" y="2791963"/>
            <a:ext cx="284052" cy="307777"/>
          </a:xfrm>
          <a:prstGeom prst="rect">
            <a:avLst/>
          </a:prstGeom>
          <a:noFill/>
        </p:spPr>
        <p:txBody>
          <a:bodyPr wrap="none" rtlCol="0">
            <a:spAutoFit/>
          </a:bodyPr>
          <a:lstStyle/>
          <a:p>
            <a:r>
              <a:rPr lang="cs-CZ" sz="1400" b="1" dirty="0">
                <a:solidFill>
                  <a:srgbClr val="00B050"/>
                </a:solidFill>
              </a:rPr>
              <a:t>2</a:t>
            </a:r>
          </a:p>
        </p:txBody>
      </p:sp>
      <p:sp>
        <p:nvSpPr>
          <p:cNvPr id="10" name="TextovéPole 9"/>
          <p:cNvSpPr txBox="1"/>
          <p:nvPr/>
        </p:nvSpPr>
        <p:spPr>
          <a:xfrm>
            <a:off x="4124752" y="2779771"/>
            <a:ext cx="284052" cy="307777"/>
          </a:xfrm>
          <a:prstGeom prst="rect">
            <a:avLst/>
          </a:prstGeom>
          <a:noFill/>
        </p:spPr>
        <p:txBody>
          <a:bodyPr wrap="none" rtlCol="0">
            <a:spAutoFit/>
          </a:bodyPr>
          <a:lstStyle/>
          <a:p>
            <a:r>
              <a:rPr lang="cs-CZ" sz="1400" b="1" dirty="0">
                <a:solidFill>
                  <a:srgbClr val="00B050"/>
                </a:solidFill>
              </a:rPr>
              <a:t>2</a:t>
            </a:r>
          </a:p>
        </p:txBody>
      </p:sp>
      <p:sp>
        <p:nvSpPr>
          <p:cNvPr id="11" name="TextovéPole 10"/>
          <p:cNvSpPr txBox="1"/>
          <p:nvPr/>
        </p:nvSpPr>
        <p:spPr>
          <a:xfrm>
            <a:off x="4673392" y="2779771"/>
            <a:ext cx="284052" cy="307777"/>
          </a:xfrm>
          <a:prstGeom prst="rect">
            <a:avLst/>
          </a:prstGeom>
          <a:noFill/>
        </p:spPr>
        <p:txBody>
          <a:bodyPr wrap="none" rtlCol="0">
            <a:spAutoFit/>
          </a:bodyPr>
          <a:lstStyle/>
          <a:p>
            <a:r>
              <a:rPr lang="cs-CZ" sz="1400" b="1" dirty="0">
                <a:solidFill>
                  <a:srgbClr val="00B050"/>
                </a:solidFill>
              </a:rPr>
              <a:t>6</a:t>
            </a:r>
          </a:p>
        </p:txBody>
      </p:sp>
      <p:sp>
        <p:nvSpPr>
          <p:cNvPr id="12" name="TextovéPole 11"/>
          <p:cNvSpPr txBox="1"/>
          <p:nvPr/>
        </p:nvSpPr>
        <p:spPr>
          <a:xfrm>
            <a:off x="3274360" y="4727443"/>
            <a:ext cx="284052" cy="307777"/>
          </a:xfrm>
          <a:prstGeom prst="rect">
            <a:avLst/>
          </a:prstGeom>
          <a:noFill/>
        </p:spPr>
        <p:txBody>
          <a:bodyPr wrap="none" rtlCol="0">
            <a:spAutoFit/>
          </a:bodyPr>
          <a:lstStyle/>
          <a:p>
            <a:r>
              <a:rPr lang="cs-CZ" sz="1400" b="1" dirty="0">
                <a:solidFill>
                  <a:srgbClr val="00B050"/>
                </a:solidFill>
              </a:rPr>
              <a:t>4</a:t>
            </a:r>
          </a:p>
        </p:txBody>
      </p:sp>
      <p:sp>
        <p:nvSpPr>
          <p:cNvPr id="13" name="TextovéPole 12"/>
          <p:cNvSpPr txBox="1"/>
          <p:nvPr/>
        </p:nvSpPr>
        <p:spPr>
          <a:xfrm>
            <a:off x="4143040" y="4727443"/>
            <a:ext cx="284052" cy="307777"/>
          </a:xfrm>
          <a:prstGeom prst="rect">
            <a:avLst/>
          </a:prstGeom>
          <a:noFill/>
        </p:spPr>
        <p:txBody>
          <a:bodyPr wrap="none" rtlCol="0">
            <a:spAutoFit/>
          </a:bodyPr>
          <a:lstStyle/>
          <a:p>
            <a:r>
              <a:rPr lang="cs-CZ" sz="1400" b="1" dirty="0">
                <a:solidFill>
                  <a:srgbClr val="00B050"/>
                </a:solidFill>
              </a:rPr>
              <a:t>4</a:t>
            </a:r>
          </a:p>
        </p:txBody>
      </p:sp>
      <p:sp>
        <p:nvSpPr>
          <p:cNvPr id="14" name="TextovéPole 13"/>
          <p:cNvSpPr txBox="1"/>
          <p:nvPr/>
        </p:nvSpPr>
        <p:spPr>
          <a:xfrm>
            <a:off x="4609384" y="4727443"/>
            <a:ext cx="383438" cy="307777"/>
          </a:xfrm>
          <a:prstGeom prst="rect">
            <a:avLst/>
          </a:prstGeom>
          <a:noFill/>
        </p:spPr>
        <p:txBody>
          <a:bodyPr wrap="none" rtlCol="0">
            <a:spAutoFit/>
          </a:bodyPr>
          <a:lstStyle/>
          <a:p>
            <a:r>
              <a:rPr lang="cs-CZ" sz="1400" b="1" dirty="0">
                <a:solidFill>
                  <a:srgbClr val="00B050"/>
                </a:solidFill>
              </a:rPr>
              <a:t>10</a:t>
            </a:r>
          </a:p>
        </p:txBody>
      </p:sp>
      <p:sp>
        <p:nvSpPr>
          <p:cNvPr id="15" name="TextovéPole 14"/>
          <p:cNvSpPr txBox="1"/>
          <p:nvPr/>
        </p:nvSpPr>
        <p:spPr>
          <a:xfrm>
            <a:off x="5465872" y="3745987"/>
            <a:ext cx="383438" cy="307777"/>
          </a:xfrm>
          <a:prstGeom prst="rect">
            <a:avLst/>
          </a:prstGeom>
          <a:noFill/>
        </p:spPr>
        <p:txBody>
          <a:bodyPr wrap="none" rtlCol="0">
            <a:spAutoFit/>
          </a:bodyPr>
          <a:lstStyle/>
          <a:p>
            <a:r>
              <a:rPr lang="cs-CZ" sz="1400" b="1" dirty="0">
                <a:solidFill>
                  <a:srgbClr val="00B050"/>
                </a:solidFill>
              </a:rPr>
              <a:t>10</a:t>
            </a:r>
          </a:p>
        </p:txBody>
      </p:sp>
      <p:sp>
        <p:nvSpPr>
          <p:cNvPr id="16" name="TextovéPole 15"/>
          <p:cNvSpPr txBox="1"/>
          <p:nvPr/>
        </p:nvSpPr>
        <p:spPr>
          <a:xfrm>
            <a:off x="6012160" y="3752083"/>
            <a:ext cx="383438" cy="307777"/>
          </a:xfrm>
          <a:prstGeom prst="rect">
            <a:avLst/>
          </a:prstGeom>
          <a:noFill/>
        </p:spPr>
        <p:txBody>
          <a:bodyPr wrap="none" rtlCol="0">
            <a:spAutoFit/>
          </a:bodyPr>
          <a:lstStyle/>
          <a:p>
            <a:r>
              <a:rPr lang="cs-CZ" sz="1400" b="1" dirty="0">
                <a:solidFill>
                  <a:srgbClr val="00B050"/>
                </a:solidFill>
              </a:rPr>
              <a:t>14</a:t>
            </a:r>
          </a:p>
        </p:txBody>
      </p:sp>
      <p:sp>
        <p:nvSpPr>
          <p:cNvPr id="17" name="TextovéPole 16"/>
          <p:cNvSpPr txBox="1"/>
          <p:nvPr/>
        </p:nvSpPr>
        <p:spPr>
          <a:xfrm>
            <a:off x="6587536" y="3752083"/>
            <a:ext cx="383438" cy="307777"/>
          </a:xfrm>
          <a:prstGeom prst="rect">
            <a:avLst/>
          </a:prstGeom>
          <a:noFill/>
        </p:spPr>
        <p:txBody>
          <a:bodyPr wrap="none" rtlCol="0">
            <a:spAutoFit/>
          </a:bodyPr>
          <a:lstStyle/>
          <a:p>
            <a:r>
              <a:rPr lang="cs-CZ" sz="1400" b="1" dirty="0">
                <a:solidFill>
                  <a:srgbClr val="00B050"/>
                </a:solidFill>
              </a:rPr>
              <a:t>14</a:t>
            </a:r>
          </a:p>
        </p:txBody>
      </p:sp>
      <p:sp>
        <p:nvSpPr>
          <p:cNvPr id="18" name="TextovéPole 17"/>
          <p:cNvSpPr txBox="1"/>
          <p:nvPr/>
        </p:nvSpPr>
        <p:spPr>
          <a:xfrm>
            <a:off x="7133128" y="3749035"/>
            <a:ext cx="383438" cy="307777"/>
          </a:xfrm>
          <a:prstGeom prst="rect">
            <a:avLst/>
          </a:prstGeom>
          <a:noFill/>
        </p:spPr>
        <p:txBody>
          <a:bodyPr wrap="none" rtlCol="0">
            <a:spAutoFit/>
          </a:bodyPr>
          <a:lstStyle/>
          <a:p>
            <a:r>
              <a:rPr lang="cs-CZ" sz="1400" b="1" dirty="0">
                <a:solidFill>
                  <a:srgbClr val="00B050"/>
                </a:solidFill>
              </a:rPr>
              <a:t>14</a:t>
            </a:r>
          </a:p>
        </p:txBody>
      </p:sp>
      <p:sp>
        <p:nvSpPr>
          <p:cNvPr id="19" name="TextovéPole 18"/>
          <p:cNvSpPr txBox="1"/>
          <p:nvPr/>
        </p:nvSpPr>
        <p:spPr>
          <a:xfrm>
            <a:off x="7133128" y="4221088"/>
            <a:ext cx="383438" cy="307777"/>
          </a:xfrm>
          <a:prstGeom prst="rect">
            <a:avLst/>
          </a:prstGeom>
          <a:noFill/>
        </p:spPr>
        <p:txBody>
          <a:bodyPr wrap="none" rtlCol="0">
            <a:spAutoFit/>
          </a:bodyPr>
          <a:lstStyle/>
          <a:p>
            <a:r>
              <a:rPr lang="cs-CZ" sz="1400" b="1" dirty="0">
                <a:solidFill>
                  <a:srgbClr val="0070C0"/>
                </a:solidFill>
              </a:rPr>
              <a:t>14</a:t>
            </a:r>
          </a:p>
        </p:txBody>
      </p:sp>
      <p:sp>
        <p:nvSpPr>
          <p:cNvPr id="20" name="TextovéPole 19"/>
          <p:cNvSpPr txBox="1"/>
          <p:nvPr/>
        </p:nvSpPr>
        <p:spPr>
          <a:xfrm>
            <a:off x="6581440" y="4221475"/>
            <a:ext cx="383438" cy="307777"/>
          </a:xfrm>
          <a:prstGeom prst="rect">
            <a:avLst/>
          </a:prstGeom>
          <a:noFill/>
        </p:spPr>
        <p:txBody>
          <a:bodyPr wrap="none" rtlCol="0">
            <a:spAutoFit/>
          </a:bodyPr>
          <a:lstStyle/>
          <a:p>
            <a:r>
              <a:rPr lang="cs-CZ" sz="1400" b="1" dirty="0">
                <a:solidFill>
                  <a:srgbClr val="0070C0"/>
                </a:solidFill>
              </a:rPr>
              <a:t>14</a:t>
            </a:r>
          </a:p>
        </p:txBody>
      </p:sp>
      <p:sp>
        <p:nvSpPr>
          <p:cNvPr id="21" name="TextovéPole 20"/>
          <p:cNvSpPr txBox="1"/>
          <p:nvPr/>
        </p:nvSpPr>
        <p:spPr>
          <a:xfrm>
            <a:off x="6011464" y="4236715"/>
            <a:ext cx="383438" cy="307777"/>
          </a:xfrm>
          <a:prstGeom prst="rect">
            <a:avLst/>
          </a:prstGeom>
          <a:noFill/>
        </p:spPr>
        <p:txBody>
          <a:bodyPr wrap="none" rtlCol="0">
            <a:spAutoFit/>
          </a:bodyPr>
          <a:lstStyle/>
          <a:p>
            <a:r>
              <a:rPr lang="cs-CZ" sz="1400" b="1" dirty="0">
                <a:solidFill>
                  <a:srgbClr val="0070C0"/>
                </a:solidFill>
              </a:rPr>
              <a:t>14</a:t>
            </a:r>
          </a:p>
        </p:txBody>
      </p:sp>
      <p:sp>
        <p:nvSpPr>
          <p:cNvPr id="22" name="TextovéPole 21"/>
          <p:cNvSpPr txBox="1"/>
          <p:nvPr/>
        </p:nvSpPr>
        <p:spPr>
          <a:xfrm>
            <a:off x="5478064" y="4224523"/>
            <a:ext cx="383438" cy="307777"/>
          </a:xfrm>
          <a:prstGeom prst="rect">
            <a:avLst/>
          </a:prstGeom>
          <a:noFill/>
        </p:spPr>
        <p:txBody>
          <a:bodyPr wrap="none" rtlCol="0">
            <a:spAutoFit/>
          </a:bodyPr>
          <a:lstStyle/>
          <a:p>
            <a:r>
              <a:rPr lang="cs-CZ" sz="1400" b="1" dirty="0">
                <a:solidFill>
                  <a:srgbClr val="0070C0"/>
                </a:solidFill>
              </a:rPr>
              <a:t>10</a:t>
            </a:r>
          </a:p>
        </p:txBody>
      </p:sp>
      <p:sp>
        <p:nvSpPr>
          <p:cNvPr id="23" name="TextovéPole 22"/>
          <p:cNvSpPr txBox="1"/>
          <p:nvPr/>
        </p:nvSpPr>
        <p:spPr>
          <a:xfrm>
            <a:off x="4624624" y="3279643"/>
            <a:ext cx="383438" cy="307777"/>
          </a:xfrm>
          <a:prstGeom prst="rect">
            <a:avLst/>
          </a:prstGeom>
          <a:noFill/>
        </p:spPr>
        <p:txBody>
          <a:bodyPr wrap="none" rtlCol="0">
            <a:spAutoFit/>
          </a:bodyPr>
          <a:lstStyle/>
          <a:p>
            <a:r>
              <a:rPr lang="cs-CZ" sz="1400" b="1" dirty="0">
                <a:solidFill>
                  <a:srgbClr val="0070C0"/>
                </a:solidFill>
              </a:rPr>
              <a:t>10</a:t>
            </a:r>
          </a:p>
        </p:txBody>
      </p:sp>
      <p:sp>
        <p:nvSpPr>
          <p:cNvPr id="24" name="TextovéPole 23"/>
          <p:cNvSpPr txBox="1"/>
          <p:nvPr/>
        </p:nvSpPr>
        <p:spPr>
          <a:xfrm>
            <a:off x="4630720" y="5205979"/>
            <a:ext cx="383438" cy="307777"/>
          </a:xfrm>
          <a:prstGeom prst="rect">
            <a:avLst/>
          </a:prstGeom>
          <a:noFill/>
        </p:spPr>
        <p:txBody>
          <a:bodyPr wrap="none" rtlCol="0">
            <a:spAutoFit/>
          </a:bodyPr>
          <a:lstStyle/>
          <a:p>
            <a:r>
              <a:rPr lang="cs-CZ" sz="1400" b="1" dirty="0">
                <a:solidFill>
                  <a:srgbClr val="0070C0"/>
                </a:solidFill>
              </a:rPr>
              <a:t>10</a:t>
            </a:r>
          </a:p>
        </p:txBody>
      </p:sp>
      <p:sp>
        <p:nvSpPr>
          <p:cNvPr id="25" name="TextovéPole 24"/>
          <p:cNvSpPr txBox="1"/>
          <p:nvPr/>
        </p:nvSpPr>
        <p:spPr>
          <a:xfrm>
            <a:off x="4100368" y="3267451"/>
            <a:ext cx="284052" cy="307777"/>
          </a:xfrm>
          <a:prstGeom prst="rect">
            <a:avLst/>
          </a:prstGeom>
          <a:noFill/>
        </p:spPr>
        <p:txBody>
          <a:bodyPr wrap="none" rtlCol="0">
            <a:spAutoFit/>
          </a:bodyPr>
          <a:lstStyle/>
          <a:p>
            <a:r>
              <a:rPr lang="cs-CZ" sz="1400" b="1" dirty="0">
                <a:solidFill>
                  <a:srgbClr val="0070C0"/>
                </a:solidFill>
              </a:rPr>
              <a:t>6</a:t>
            </a:r>
          </a:p>
        </p:txBody>
      </p:sp>
      <p:sp>
        <p:nvSpPr>
          <p:cNvPr id="26" name="TextovéPole 25"/>
          <p:cNvSpPr txBox="1"/>
          <p:nvPr/>
        </p:nvSpPr>
        <p:spPr>
          <a:xfrm>
            <a:off x="3256072" y="3255259"/>
            <a:ext cx="284052" cy="307777"/>
          </a:xfrm>
          <a:prstGeom prst="rect">
            <a:avLst/>
          </a:prstGeom>
          <a:noFill/>
        </p:spPr>
        <p:txBody>
          <a:bodyPr wrap="none" rtlCol="0">
            <a:spAutoFit/>
          </a:bodyPr>
          <a:lstStyle/>
          <a:p>
            <a:r>
              <a:rPr lang="cs-CZ" sz="1400" b="1" dirty="0">
                <a:solidFill>
                  <a:srgbClr val="0070C0"/>
                </a:solidFill>
              </a:rPr>
              <a:t>6</a:t>
            </a:r>
          </a:p>
        </p:txBody>
      </p:sp>
      <p:sp>
        <p:nvSpPr>
          <p:cNvPr id="27" name="TextovéPole 26"/>
          <p:cNvSpPr txBox="1"/>
          <p:nvPr/>
        </p:nvSpPr>
        <p:spPr>
          <a:xfrm>
            <a:off x="2731816" y="3252211"/>
            <a:ext cx="284052" cy="307777"/>
          </a:xfrm>
          <a:prstGeom prst="rect">
            <a:avLst/>
          </a:prstGeom>
          <a:noFill/>
        </p:spPr>
        <p:txBody>
          <a:bodyPr wrap="none" rtlCol="0">
            <a:spAutoFit/>
          </a:bodyPr>
          <a:lstStyle/>
          <a:p>
            <a:r>
              <a:rPr lang="cs-CZ" sz="1400" b="1" dirty="0">
                <a:solidFill>
                  <a:srgbClr val="0070C0"/>
                </a:solidFill>
              </a:rPr>
              <a:t>4</a:t>
            </a:r>
          </a:p>
        </p:txBody>
      </p:sp>
      <p:sp>
        <p:nvSpPr>
          <p:cNvPr id="28" name="TextovéPole 27"/>
          <p:cNvSpPr txBox="1"/>
          <p:nvPr/>
        </p:nvSpPr>
        <p:spPr>
          <a:xfrm>
            <a:off x="4139992" y="5209027"/>
            <a:ext cx="284052" cy="307777"/>
          </a:xfrm>
          <a:prstGeom prst="rect">
            <a:avLst/>
          </a:prstGeom>
          <a:noFill/>
        </p:spPr>
        <p:txBody>
          <a:bodyPr wrap="none" rtlCol="0">
            <a:spAutoFit/>
          </a:bodyPr>
          <a:lstStyle/>
          <a:p>
            <a:r>
              <a:rPr lang="cs-CZ" sz="1400" b="1" dirty="0">
                <a:solidFill>
                  <a:srgbClr val="0070C0"/>
                </a:solidFill>
              </a:rPr>
              <a:t>4</a:t>
            </a:r>
          </a:p>
        </p:txBody>
      </p:sp>
      <p:sp>
        <p:nvSpPr>
          <p:cNvPr id="29" name="TextovéPole 28"/>
          <p:cNvSpPr txBox="1"/>
          <p:nvPr/>
        </p:nvSpPr>
        <p:spPr>
          <a:xfrm>
            <a:off x="3268264" y="5205979"/>
            <a:ext cx="284052" cy="307777"/>
          </a:xfrm>
          <a:prstGeom prst="rect">
            <a:avLst/>
          </a:prstGeom>
          <a:noFill/>
        </p:spPr>
        <p:txBody>
          <a:bodyPr wrap="none" rtlCol="0">
            <a:spAutoFit/>
          </a:bodyPr>
          <a:lstStyle/>
          <a:p>
            <a:r>
              <a:rPr lang="cs-CZ" sz="1400" b="1" dirty="0">
                <a:solidFill>
                  <a:srgbClr val="0070C0"/>
                </a:solidFill>
              </a:rPr>
              <a:t>4</a:t>
            </a:r>
          </a:p>
        </p:txBody>
      </p:sp>
      <p:sp>
        <p:nvSpPr>
          <p:cNvPr id="30" name="TextovéPole 29"/>
          <p:cNvSpPr txBox="1"/>
          <p:nvPr/>
        </p:nvSpPr>
        <p:spPr>
          <a:xfrm>
            <a:off x="2740348" y="5193768"/>
            <a:ext cx="284052" cy="307777"/>
          </a:xfrm>
          <a:prstGeom prst="rect">
            <a:avLst/>
          </a:prstGeom>
          <a:noFill/>
        </p:spPr>
        <p:txBody>
          <a:bodyPr wrap="none" rtlCol="0">
            <a:spAutoFit/>
          </a:bodyPr>
          <a:lstStyle/>
          <a:p>
            <a:r>
              <a:rPr lang="cs-CZ" sz="1400" b="1" dirty="0">
                <a:solidFill>
                  <a:srgbClr val="0070C0"/>
                </a:solidFill>
              </a:rPr>
              <a:t>0</a:t>
            </a:r>
          </a:p>
        </p:txBody>
      </p:sp>
      <p:sp>
        <p:nvSpPr>
          <p:cNvPr id="31" name="TextovéPole 30"/>
          <p:cNvSpPr txBox="1"/>
          <p:nvPr/>
        </p:nvSpPr>
        <p:spPr>
          <a:xfrm>
            <a:off x="1868620" y="4221456"/>
            <a:ext cx="284052" cy="307777"/>
          </a:xfrm>
          <a:prstGeom prst="rect">
            <a:avLst/>
          </a:prstGeom>
          <a:noFill/>
        </p:spPr>
        <p:txBody>
          <a:bodyPr wrap="none" rtlCol="0">
            <a:spAutoFit/>
          </a:bodyPr>
          <a:lstStyle/>
          <a:p>
            <a:r>
              <a:rPr lang="cs-CZ" sz="1400" b="1" dirty="0">
                <a:solidFill>
                  <a:srgbClr val="0070C0"/>
                </a:solidFill>
              </a:rPr>
              <a:t>0</a:t>
            </a:r>
          </a:p>
        </p:txBody>
      </p:sp>
      <p:sp>
        <p:nvSpPr>
          <p:cNvPr id="32" name="TextovéPole 31"/>
          <p:cNvSpPr txBox="1"/>
          <p:nvPr/>
        </p:nvSpPr>
        <p:spPr>
          <a:xfrm>
            <a:off x="1335620" y="4230232"/>
            <a:ext cx="284052" cy="307777"/>
          </a:xfrm>
          <a:prstGeom prst="rect">
            <a:avLst/>
          </a:prstGeom>
          <a:noFill/>
        </p:spPr>
        <p:txBody>
          <a:bodyPr wrap="none" rtlCol="0">
            <a:spAutoFit/>
          </a:bodyPr>
          <a:lstStyle/>
          <a:p>
            <a:r>
              <a:rPr lang="cs-CZ" sz="1400" b="1" dirty="0">
                <a:solidFill>
                  <a:srgbClr val="0070C0"/>
                </a:solidFill>
              </a:rPr>
              <a:t>0</a:t>
            </a:r>
          </a:p>
        </p:txBody>
      </p:sp>
    </p:spTree>
    <p:extLst>
      <p:ext uri="{BB962C8B-B14F-4D97-AF65-F5344CB8AC3E}">
        <p14:creationId xmlns:p14="http://schemas.microsoft.com/office/powerpoint/2010/main" val="387185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fade">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cs-CZ" sz="2400" dirty="0" err="1"/>
              <a:t>We</a:t>
            </a:r>
            <a:r>
              <a:rPr lang="cs-CZ" sz="2400" dirty="0"/>
              <a:t> </a:t>
            </a:r>
            <a:r>
              <a:rPr lang="cs-CZ" sz="2400" dirty="0" err="1"/>
              <a:t>have</a:t>
            </a:r>
            <a:r>
              <a:rPr lang="cs-CZ" sz="2400" dirty="0"/>
              <a:t> </a:t>
            </a:r>
            <a:r>
              <a:rPr lang="cs-CZ" sz="2400" dirty="0" err="1"/>
              <a:t>completed</a:t>
            </a:r>
            <a:r>
              <a:rPr lang="en-US" sz="2400" dirty="0"/>
              <a:t> the backward pass through the activity network:</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1042988" y="23495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CC"/>
                          </a:solidFill>
                          <a:effectLst/>
                          <a:latin typeface="Arial"/>
                          <a:cs typeface="Times New Roman"/>
                        </a:rPr>
                        <a:t> 4</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6</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CC"/>
                          </a:solidFill>
                          <a:effectLst/>
                          <a:latin typeface="Arial"/>
                          <a:cs typeface="Times New Roman"/>
                        </a:rPr>
                        <a:t> 6</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10</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dirty="0">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St</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E</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800" b="0" i="0" u="none" strike="noStrike">
                          <a:solidFill>
                            <a:srgbClr val="000000"/>
                          </a:solidFill>
                          <a:effectLst/>
                          <a:latin typeface="Arial"/>
                          <a:cs typeface="Times New Roman"/>
                        </a:rPr>
                        <a:t>End</a:t>
                      </a:r>
                      <a:endParaRPr lang="cs-CZ" sz="8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CC"/>
                          </a:solidFill>
                          <a:effectLst/>
                          <a:latin typeface="Arial"/>
                          <a:cs typeface="Times New Roman"/>
                        </a:rPr>
                        <a:t>0</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0</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CC"/>
                          </a:solidFill>
                          <a:effectLst/>
                          <a:latin typeface="Arial"/>
                          <a:cs typeface="Times New Roman"/>
                        </a:rPr>
                        <a:t>10</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14 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CC"/>
                          </a:solidFill>
                          <a:effectLst/>
                          <a:latin typeface="Arial"/>
                          <a:cs typeface="Times New Roman"/>
                        </a:rPr>
                        <a:t>14</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14 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B</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D</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CC"/>
                          </a:solidFill>
                          <a:effectLst/>
                          <a:latin typeface="Arial"/>
                          <a:cs typeface="Times New Roman"/>
                        </a:rPr>
                        <a:t>0</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4</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dirty="0">
                        <a:solidFill>
                          <a:srgbClr val="0000CC"/>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CC"/>
                          </a:solidFill>
                          <a:effectLst/>
                          <a:latin typeface="Arial"/>
                          <a:cs typeface="Times New Roman"/>
                        </a:rPr>
                        <a:t>4</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 </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CC"/>
                          </a:solidFill>
                          <a:effectLst/>
                          <a:latin typeface="Arial"/>
                          <a:cs typeface="Times New Roman"/>
                        </a:rPr>
                        <a:t>10</a:t>
                      </a:r>
                      <a:endParaRPr lang="cs-CZ" sz="1000" b="0" i="0" u="none" strike="noStrike" dirty="0">
                        <a:solidFill>
                          <a:srgbClr val="0000CC"/>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
        <p:nvSpPr>
          <p:cNvPr id="35183" name="Line 2"/>
          <p:cNvSpPr>
            <a:spLocks noChangeShapeType="1"/>
          </p:cNvSpPr>
          <p:nvPr/>
        </p:nvSpPr>
        <p:spPr bwMode="auto">
          <a:xfrm flipH="1">
            <a:off x="6372225" y="2997200"/>
            <a:ext cx="1512888" cy="0"/>
          </a:xfrm>
          <a:prstGeom prst="line">
            <a:avLst/>
          </a:prstGeom>
          <a:noFill/>
          <a:ln w="38100">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Calculate the float for each activity (</a:t>
            </a:r>
            <a:r>
              <a:rPr lang="cs-CZ" sz="2400" dirty="0"/>
              <a:t>=</a:t>
            </a:r>
            <a:r>
              <a:rPr lang="en-US" sz="2400" dirty="0"/>
              <a:t>late start-early start):</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1042988" y="23495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kumimoji="0" lang="cs-CZ" sz="1000" b="1" i="0" u="none" strike="noStrike" kern="1200" dirty="0">
                          <a:solidFill>
                            <a:srgbClr val="FF0000"/>
                          </a:solidFill>
                          <a:effectLst/>
                          <a:latin typeface="Arial"/>
                          <a:ea typeface="+mn-ea"/>
                          <a:cs typeface="Times New Roman"/>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dirty="0">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St</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lang="cs-CZ" sz="1000" b="0" i="0" u="none" strike="noStrike" dirty="0">
                          <a:solidFill>
                            <a:srgbClr val="000000"/>
                          </a:solidFill>
                          <a:effectLst/>
                          <a:latin typeface="Arial"/>
                          <a:cs typeface="Times New Roman"/>
                        </a:rPr>
                        <a:t> </a:t>
                      </a:r>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E</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800" b="0" i="0" u="none" strike="noStrike">
                          <a:solidFill>
                            <a:srgbClr val="000000"/>
                          </a:solidFill>
                          <a:effectLst/>
                          <a:latin typeface="Arial"/>
                          <a:cs typeface="Times New Roman"/>
                        </a:rPr>
                        <a:t>End</a:t>
                      </a:r>
                      <a:endParaRPr lang="cs-CZ" sz="8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14 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14 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10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B</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D</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Indicate the critical path (activities whit zero float):</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1042988" y="2349500"/>
          <a:ext cx="6715128" cy="3148011"/>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045">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kumimoji="0" lang="cs-CZ" sz="1000" b="1" i="0" u="none" strike="noStrike" kern="1200" dirty="0">
                          <a:solidFill>
                            <a:srgbClr val="FF0000"/>
                          </a:solidFill>
                          <a:effectLst/>
                          <a:latin typeface="Arial"/>
                          <a:ea typeface="+mn-ea"/>
                          <a:cs typeface="Times New Roman"/>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dirty="0">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St</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lang="cs-CZ" sz="1000" b="0" i="0" u="none" strike="noStrike" dirty="0">
                          <a:solidFill>
                            <a:srgbClr val="000000"/>
                          </a:solidFill>
                          <a:effectLst/>
                          <a:latin typeface="Arial"/>
                          <a:cs typeface="Times New Roman"/>
                        </a:rPr>
                        <a:t> </a:t>
                      </a:r>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E</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800" b="0" i="0" u="none" strike="noStrike" dirty="0">
                          <a:solidFill>
                            <a:srgbClr val="000000"/>
                          </a:solidFill>
                          <a:effectLst/>
                          <a:latin typeface="Arial"/>
                          <a:cs typeface="Times New Roman"/>
                        </a:rPr>
                        <a:t>End</a:t>
                      </a:r>
                      <a:endParaRPr lang="cs-CZ" sz="8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14 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14 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B</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D</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045">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471">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cs-CZ" altLang="cs-CZ" sz="3200" b="1">
                <a:solidFill>
                  <a:srgbClr val="002060"/>
                </a:solidFill>
              </a:rPr>
              <a:t>Example</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Useful check-points:</a:t>
            </a:r>
          </a:p>
          <a:p>
            <a:pPr lvl="1">
              <a:defRPr/>
            </a:pPr>
            <a:r>
              <a:rPr lang="en-US" sz="2000" dirty="0">
                <a:solidFill>
                  <a:schemeClr val="tx1"/>
                </a:solidFill>
              </a:rPr>
              <a:t>There is always at least one critical path</a:t>
            </a:r>
          </a:p>
          <a:p>
            <a:pPr lvl="1">
              <a:defRPr/>
            </a:pPr>
            <a:r>
              <a:rPr lang="en-US" sz="2000" dirty="0">
                <a:solidFill>
                  <a:schemeClr val="tx1"/>
                </a:solidFill>
              </a:rPr>
              <a:t>The total float on each branch of the network remains constant</a:t>
            </a: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1187450" y="2852738"/>
          <a:ext cx="6715128" cy="3149604"/>
        </p:xfrm>
        <a:graphic>
          <a:graphicData uri="http://schemas.openxmlformats.org/drawingml/2006/table">
            <a:tbl>
              <a:tblPr/>
              <a:tblGrid>
                <a:gridCol w="279797">
                  <a:extLst>
                    <a:ext uri="{9D8B030D-6E8A-4147-A177-3AD203B41FA5}">
                      <a16:colId xmlns:a16="http://schemas.microsoft.com/office/drawing/2014/main" val="20000"/>
                    </a:ext>
                  </a:extLst>
                </a:gridCol>
                <a:gridCol w="279797">
                  <a:extLst>
                    <a:ext uri="{9D8B030D-6E8A-4147-A177-3AD203B41FA5}">
                      <a16:colId xmlns:a16="http://schemas.microsoft.com/office/drawing/2014/main" val="20001"/>
                    </a:ext>
                  </a:extLst>
                </a:gridCol>
                <a:gridCol w="279797">
                  <a:extLst>
                    <a:ext uri="{9D8B030D-6E8A-4147-A177-3AD203B41FA5}">
                      <a16:colId xmlns:a16="http://schemas.microsoft.com/office/drawing/2014/main" val="20002"/>
                    </a:ext>
                  </a:extLst>
                </a:gridCol>
                <a:gridCol w="279797">
                  <a:extLst>
                    <a:ext uri="{9D8B030D-6E8A-4147-A177-3AD203B41FA5}">
                      <a16:colId xmlns:a16="http://schemas.microsoft.com/office/drawing/2014/main" val="20003"/>
                    </a:ext>
                  </a:extLst>
                </a:gridCol>
                <a:gridCol w="279797">
                  <a:extLst>
                    <a:ext uri="{9D8B030D-6E8A-4147-A177-3AD203B41FA5}">
                      <a16:colId xmlns:a16="http://schemas.microsoft.com/office/drawing/2014/main" val="20004"/>
                    </a:ext>
                  </a:extLst>
                </a:gridCol>
                <a:gridCol w="279797">
                  <a:extLst>
                    <a:ext uri="{9D8B030D-6E8A-4147-A177-3AD203B41FA5}">
                      <a16:colId xmlns:a16="http://schemas.microsoft.com/office/drawing/2014/main" val="20005"/>
                    </a:ext>
                  </a:extLst>
                </a:gridCol>
                <a:gridCol w="279797">
                  <a:extLst>
                    <a:ext uri="{9D8B030D-6E8A-4147-A177-3AD203B41FA5}">
                      <a16:colId xmlns:a16="http://schemas.microsoft.com/office/drawing/2014/main" val="20006"/>
                    </a:ext>
                  </a:extLst>
                </a:gridCol>
                <a:gridCol w="279797">
                  <a:extLst>
                    <a:ext uri="{9D8B030D-6E8A-4147-A177-3AD203B41FA5}">
                      <a16:colId xmlns:a16="http://schemas.microsoft.com/office/drawing/2014/main" val="20007"/>
                    </a:ext>
                  </a:extLst>
                </a:gridCol>
                <a:gridCol w="279797">
                  <a:extLst>
                    <a:ext uri="{9D8B030D-6E8A-4147-A177-3AD203B41FA5}">
                      <a16:colId xmlns:a16="http://schemas.microsoft.com/office/drawing/2014/main" val="20008"/>
                    </a:ext>
                  </a:extLst>
                </a:gridCol>
                <a:gridCol w="279797">
                  <a:extLst>
                    <a:ext uri="{9D8B030D-6E8A-4147-A177-3AD203B41FA5}">
                      <a16:colId xmlns:a16="http://schemas.microsoft.com/office/drawing/2014/main" val="20009"/>
                    </a:ext>
                  </a:extLst>
                </a:gridCol>
                <a:gridCol w="279797">
                  <a:extLst>
                    <a:ext uri="{9D8B030D-6E8A-4147-A177-3AD203B41FA5}">
                      <a16:colId xmlns:a16="http://schemas.microsoft.com/office/drawing/2014/main" val="20010"/>
                    </a:ext>
                  </a:extLst>
                </a:gridCol>
                <a:gridCol w="279797">
                  <a:extLst>
                    <a:ext uri="{9D8B030D-6E8A-4147-A177-3AD203B41FA5}">
                      <a16:colId xmlns:a16="http://schemas.microsoft.com/office/drawing/2014/main" val="20011"/>
                    </a:ext>
                  </a:extLst>
                </a:gridCol>
                <a:gridCol w="279797">
                  <a:extLst>
                    <a:ext uri="{9D8B030D-6E8A-4147-A177-3AD203B41FA5}">
                      <a16:colId xmlns:a16="http://schemas.microsoft.com/office/drawing/2014/main" val="20012"/>
                    </a:ext>
                  </a:extLst>
                </a:gridCol>
                <a:gridCol w="279797">
                  <a:extLst>
                    <a:ext uri="{9D8B030D-6E8A-4147-A177-3AD203B41FA5}">
                      <a16:colId xmlns:a16="http://schemas.microsoft.com/office/drawing/2014/main" val="20013"/>
                    </a:ext>
                  </a:extLst>
                </a:gridCol>
                <a:gridCol w="279797">
                  <a:extLst>
                    <a:ext uri="{9D8B030D-6E8A-4147-A177-3AD203B41FA5}">
                      <a16:colId xmlns:a16="http://schemas.microsoft.com/office/drawing/2014/main" val="20014"/>
                    </a:ext>
                  </a:extLst>
                </a:gridCol>
                <a:gridCol w="279797">
                  <a:extLst>
                    <a:ext uri="{9D8B030D-6E8A-4147-A177-3AD203B41FA5}">
                      <a16:colId xmlns:a16="http://schemas.microsoft.com/office/drawing/2014/main" val="20015"/>
                    </a:ext>
                  </a:extLst>
                </a:gridCol>
                <a:gridCol w="279797">
                  <a:extLst>
                    <a:ext uri="{9D8B030D-6E8A-4147-A177-3AD203B41FA5}">
                      <a16:colId xmlns:a16="http://schemas.microsoft.com/office/drawing/2014/main" val="20016"/>
                    </a:ext>
                  </a:extLst>
                </a:gridCol>
                <a:gridCol w="279797">
                  <a:extLst>
                    <a:ext uri="{9D8B030D-6E8A-4147-A177-3AD203B41FA5}">
                      <a16:colId xmlns:a16="http://schemas.microsoft.com/office/drawing/2014/main" val="20017"/>
                    </a:ext>
                  </a:extLst>
                </a:gridCol>
                <a:gridCol w="279797">
                  <a:extLst>
                    <a:ext uri="{9D8B030D-6E8A-4147-A177-3AD203B41FA5}">
                      <a16:colId xmlns:a16="http://schemas.microsoft.com/office/drawing/2014/main" val="20018"/>
                    </a:ext>
                  </a:extLst>
                </a:gridCol>
                <a:gridCol w="279797">
                  <a:extLst>
                    <a:ext uri="{9D8B030D-6E8A-4147-A177-3AD203B41FA5}">
                      <a16:colId xmlns:a16="http://schemas.microsoft.com/office/drawing/2014/main" val="20019"/>
                    </a:ext>
                  </a:extLst>
                </a:gridCol>
                <a:gridCol w="279797">
                  <a:extLst>
                    <a:ext uri="{9D8B030D-6E8A-4147-A177-3AD203B41FA5}">
                      <a16:colId xmlns:a16="http://schemas.microsoft.com/office/drawing/2014/main" val="20020"/>
                    </a:ext>
                  </a:extLst>
                </a:gridCol>
                <a:gridCol w="279797">
                  <a:extLst>
                    <a:ext uri="{9D8B030D-6E8A-4147-A177-3AD203B41FA5}">
                      <a16:colId xmlns:a16="http://schemas.microsoft.com/office/drawing/2014/main" val="20021"/>
                    </a:ext>
                  </a:extLst>
                </a:gridCol>
                <a:gridCol w="279797">
                  <a:extLst>
                    <a:ext uri="{9D8B030D-6E8A-4147-A177-3AD203B41FA5}">
                      <a16:colId xmlns:a16="http://schemas.microsoft.com/office/drawing/2014/main" val="20022"/>
                    </a:ext>
                  </a:extLst>
                </a:gridCol>
                <a:gridCol w="279797">
                  <a:extLst>
                    <a:ext uri="{9D8B030D-6E8A-4147-A177-3AD203B41FA5}">
                      <a16:colId xmlns:a16="http://schemas.microsoft.com/office/drawing/2014/main" val="20023"/>
                    </a:ext>
                  </a:extLst>
                </a:gridCol>
              </a:tblGrid>
              <a:tr h="243168">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2</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6</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kumimoji="0" lang="cs-CZ" sz="1000" b="1" i="0" u="none" strike="noStrike" kern="1200" dirty="0">
                          <a:solidFill>
                            <a:srgbClr val="FF0000"/>
                          </a:solidFill>
                          <a:effectLst/>
                          <a:latin typeface="Arial"/>
                          <a:ea typeface="+mn-ea"/>
                          <a:cs typeface="Times New Roman"/>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A</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2</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C</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rowSpan="2" gridSpan="4">
                  <a:txBody>
                    <a:bodyPr/>
                    <a:lstStyle/>
                    <a:p>
                      <a:pPr algn="l" fontAlgn="b"/>
                      <a:endParaRPr lang="cs-CZ" sz="1100" b="0" i="0" u="none" strike="noStrike" dirty="0">
                        <a:solidFill>
                          <a:srgbClr val="000000"/>
                        </a:solidFill>
                        <a:effectLst/>
                        <a:latin typeface="Calibri"/>
                      </a:endParaRPr>
                    </a:p>
                  </a:txBody>
                  <a:tcPr marL="0" marR="0" marT="0" marB="0">
                    <a:lnL>
                      <a:noFill/>
                    </a:lnL>
                    <a:lnR>
                      <a:noFill/>
                    </a:lnR>
                    <a:lnT>
                      <a:noFill/>
                    </a:lnT>
                    <a:lnB>
                      <a:noFill/>
                    </a:lnB>
                  </a:tcPr>
                </a:tc>
                <a:tc rowSpan="2" hMerge="1">
                  <a:txBody>
                    <a:bodyPr/>
                    <a:lstStyle/>
                    <a:p>
                      <a:endParaRPr lang="cs-CZ"/>
                    </a:p>
                  </a:txBody>
                  <a:tcPr/>
                </a:tc>
                <a:tc rowSpan="2" hMerge="1">
                  <a:txBody>
                    <a:bodyPr/>
                    <a:lstStyle/>
                    <a:p>
                      <a:endParaRPr lang="cs-CZ"/>
                    </a:p>
                  </a:txBody>
                  <a:tcPr/>
                </a:tc>
                <a:tc rowSpan="2" h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1" i="0" u="none" strike="noStrike" dirty="0">
                          <a:solidFill>
                            <a:srgbClr val="FF0000"/>
                          </a:solidFill>
                          <a:effectLst/>
                          <a:latin typeface="Arial"/>
                          <a:cs typeface="Times New Roman"/>
                        </a:rPr>
                        <a:t>0</a:t>
                      </a:r>
                      <a:endParaRPr lang="cs-CZ" sz="1000" b="1" i="0" u="none" strike="noStrike" dirty="0">
                        <a:solidFill>
                          <a:srgbClr val="FF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St</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gridSpan="4" vMerge="1">
                  <a:txBody>
                    <a:bodyPr/>
                    <a:lstStyle/>
                    <a:p>
                      <a:endParaRPr lang="cs-CZ"/>
                    </a:p>
                  </a:txBody>
                  <a:tcPr/>
                </a:tc>
                <a:tc hMerge="1"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lang="cs-CZ" sz="1000" b="0" i="0" u="none" strike="noStrike" dirty="0">
                          <a:solidFill>
                            <a:srgbClr val="000000"/>
                          </a:solidFill>
                          <a:effectLst/>
                          <a:latin typeface="Arial"/>
                          <a:cs typeface="Times New Roman"/>
                        </a:rPr>
                        <a:t> </a:t>
                      </a:r>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E</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800" b="0" i="0" u="none" strike="noStrike" dirty="0">
                          <a:solidFill>
                            <a:srgbClr val="000000"/>
                          </a:solidFill>
                          <a:effectLst/>
                          <a:latin typeface="Arial"/>
                          <a:cs typeface="Times New Roman"/>
                        </a:rPr>
                        <a:t>End</a:t>
                      </a:r>
                      <a:endParaRPr lang="cs-CZ" sz="8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14 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14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14 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cs-CZ" sz="11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7"/>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4</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10</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B</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a:solidFill>
                            <a:srgbClr val="000000"/>
                          </a:solidFill>
                          <a:effectLst/>
                          <a:latin typeface="Arial"/>
                          <a:cs typeface="Times New Roman"/>
                        </a:rPr>
                        <a:t> </a:t>
                      </a: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algn="ctr" rtl="0" eaLnBrk="1" fontAlgn="ctr" latinLnBrk="0" hangingPunct="1"/>
                      <a:r>
                        <a:rPr kumimoji="0" lang="cs-CZ" sz="1000" b="1" i="0" u="none" strike="noStrike" kern="1200" dirty="0">
                          <a:solidFill>
                            <a:srgbClr val="FF0000"/>
                          </a:solidFill>
                          <a:effectLst/>
                          <a:latin typeface="Arial"/>
                          <a:ea typeface="+mn-ea"/>
                          <a:cs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D</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6</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4316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cs-CZ" sz="1000" b="0" i="0" u="none" strike="noStrike" dirty="0">
                          <a:solidFill>
                            <a:srgbClr val="000000"/>
                          </a:solidFill>
                          <a:effectLst/>
                          <a:latin typeface="Arial"/>
                          <a:cs typeface="Times New Roman"/>
                        </a:rPr>
                        <a:t>4</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 </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cs-CZ" sz="1000" b="0" i="0" u="none" strike="noStrike" dirty="0">
                          <a:solidFill>
                            <a:srgbClr val="000000"/>
                          </a:solidFill>
                          <a:effectLst/>
                          <a:latin typeface="Arial"/>
                          <a:cs typeface="Times New Roman"/>
                        </a:rPr>
                        <a:t>10</a:t>
                      </a:r>
                      <a:endParaRPr lang="cs-CZ" sz="1000" b="0" i="0" u="none" strike="noStrike" dirty="0">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cs-CZ" sz="1000" b="0" i="0" u="none" strike="noStrike">
                        <a:solidFill>
                          <a:srgbClr val="000000"/>
                        </a:solidFill>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1588">
                <a:tc>
                  <a:txBody>
                    <a:bodyPr/>
                    <a:lstStyle/>
                    <a:p>
                      <a:pPr algn="l"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ctr" fontAlgn="ctr"/>
                      <a:endParaRPr lang="cs-CZ" sz="1000" b="0" i="0" u="none" strike="noStrike">
                        <a:solidFill>
                          <a:srgbClr val="000000"/>
                        </a:solidFill>
                        <a:effectLst/>
                        <a:latin typeface="Arial"/>
                      </a:endParaRPr>
                    </a:p>
                  </a:txBody>
                  <a:tcPr marL="0" marR="0" marT="0" marB="0" anchor="ctr">
                    <a:lnL>
                      <a:noFill/>
                    </a:lnL>
                    <a:lnR>
                      <a:noFill/>
                    </a:lnR>
                    <a:lnT>
                      <a:noFill/>
                    </a:lnT>
                    <a:lnB>
                      <a:noFill/>
                    </a:lnB>
                  </a:tcPr>
                </a:tc>
                <a:tc>
                  <a:txBody>
                    <a:bodyPr/>
                    <a:lstStyle/>
                    <a:p>
                      <a:pPr algn="l" fontAlgn="ctr"/>
                      <a:endParaRPr lang="cs-CZ" sz="1000" b="0" i="0" u="none" strike="noStrike" dirty="0">
                        <a:solidFill>
                          <a:srgbClr val="000000"/>
                        </a:solidFill>
                        <a:effectLst/>
                        <a:latin typeface="Arial"/>
                      </a:endParaRPr>
                    </a:p>
                  </a:txBody>
                  <a:tcPr marL="0" marR="0" marT="0" marB="0" anchor="ctr">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cs-CZ"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Critical Path Method</a:t>
            </a:r>
            <a:r>
              <a:rPr lang="cs-CZ" altLang="cs-CZ" sz="3200" b="1">
                <a:solidFill>
                  <a:srgbClr val="002060"/>
                </a:solidFill>
              </a:rPr>
              <a:t>/CPM</a:t>
            </a:r>
            <a:endParaRPr lang="en-US" altLang="cs-CZ" sz="3200" b="1">
              <a:solidFill>
                <a:srgbClr val="002060"/>
              </a:solidFill>
            </a:endParaRPr>
          </a:p>
        </p:txBody>
      </p:sp>
      <p:sp>
        <p:nvSpPr>
          <p:cNvPr id="38915" name="Podnadpis 2"/>
          <p:cNvSpPr>
            <a:spLocks noGrp="1"/>
          </p:cNvSpPr>
          <p:nvPr>
            <p:ph sz="quarter" idx="1"/>
          </p:nvPr>
        </p:nvSpPr>
        <p:spPr>
          <a:xfrm>
            <a:off x="301625" y="1527175"/>
            <a:ext cx="8556625" cy="4572000"/>
          </a:xfrm>
        </p:spPr>
        <p:txBody>
          <a:bodyPr/>
          <a:lstStyle/>
          <a:p>
            <a:pPr marL="84138" lvl="1" indent="0">
              <a:spcBef>
                <a:spcPts val="700"/>
              </a:spcBef>
              <a:buFont typeface="Wingdings" panose="05000000000000000000" pitchFamily="2" charset="2"/>
              <a:buNone/>
            </a:pPr>
            <a:r>
              <a:rPr lang="en-US" altLang="cs-CZ" sz="1800">
                <a:solidFill>
                  <a:schemeClr val="tx1"/>
                </a:solidFill>
              </a:rPr>
              <a:t>1.</a:t>
            </a:r>
            <a:r>
              <a:rPr lang="cs-CZ" altLang="cs-CZ" sz="1800">
                <a:solidFill>
                  <a:schemeClr val="tx1"/>
                </a:solidFill>
              </a:rPr>
              <a:t> </a:t>
            </a:r>
            <a:r>
              <a:rPr lang="en-US" altLang="cs-CZ" sz="1800">
                <a:solidFill>
                  <a:schemeClr val="tx1"/>
                </a:solidFill>
              </a:rPr>
              <a:t>Develop a list of activities that make up the project.</a:t>
            </a:r>
          </a:p>
          <a:p>
            <a:pPr marL="84138" lvl="1" indent="0">
              <a:spcBef>
                <a:spcPts val="700"/>
              </a:spcBef>
              <a:buFont typeface="Wingdings" panose="05000000000000000000" pitchFamily="2" charset="2"/>
              <a:buNone/>
            </a:pPr>
            <a:r>
              <a:rPr lang="en-US" altLang="cs-CZ" sz="1800">
                <a:solidFill>
                  <a:schemeClr val="tx1"/>
                </a:solidFill>
              </a:rPr>
              <a:t>2.</a:t>
            </a:r>
            <a:r>
              <a:rPr lang="cs-CZ" altLang="cs-CZ" sz="1800">
                <a:solidFill>
                  <a:schemeClr val="tx1"/>
                </a:solidFill>
              </a:rPr>
              <a:t> </a:t>
            </a:r>
            <a:r>
              <a:rPr lang="en-US" altLang="cs-CZ" sz="1800">
                <a:solidFill>
                  <a:schemeClr val="tx1"/>
                </a:solidFill>
              </a:rPr>
              <a:t>Determine the immediate predecessor activities for each activity in the project.</a:t>
            </a:r>
          </a:p>
          <a:p>
            <a:pPr marL="84138" lvl="1" indent="0">
              <a:spcBef>
                <a:spcPts val="700"/>
              </a:spcBef>
              <a:buFont typeface="Wingdings" panose="05000000000000000000" pitchFamily="2" charset="2"/>
              <a:buNone/>
            </a:pPr>
            <a:r>
              <a:rPr lang="en-US" altLang="cs-CZ" sz="1800">
                <a:solidFill>
                  <a:schemeClr val="tx1"/>
                </a:solidFill>
              </a:rPr>
              <a:t>3.</a:t>
            </a:r>
            <a:r>
              <a:rPr lang="cs-CZ" altLang="cs-CZ" sz="1800">
                <a:solidFill>
                  <a:schemeClr val="tx1"/>
                </a:solidFill>
              </a:rPr>
              <a:t> </a:t>
            </a:r>
            <a:r>
              <a:rPr lang="en-US" altLang="cs-CZ" sz="1800">
                <a:solidFill>
                  <a:schemeClr val="tx1"/>
                </a:solidFill>
              </a:rPr>
              <a:t>Estimate the completion time for each activity.</a:t>
            </a:r>
          </a:p>
          <a:p>
            <a:pPr marL="84138" lvl="1" indent="0">
              <a:spcBef>
                <a:spcPts val="700"/>
              </a:spcBef>
              <a:buFont typeface="Wingdings" panose="05000000000000000000" pitchFamily="2" charset="2"/>
              <a:buNone/>
            </a:pPr>
            <a:r>
              <a:rPr lang="en-US" altLang="cs-CZ" sz="1800">
                <a:solidFill>
                  <a:schemeClr val="tx1"/>
                </a:solidFill>
              </a:rPr>
              <a:t>4.</a:t>
            </a:r>
            <a:r>
              <a:rPr lang="cs-CZ" altLang="cs-CZ" sz="1800">
                <a:solidFill>
                  <a:schemeClr val="tx1"/>
                </a:solidFill>
              </a:rPr>
              <a:t> </a:t>
            </a:r>
            <a:r>
              <a:rPr lang="en-US" altLang="cs-CZ" sz="1800">
                <a:solidFill>
                  <a:schemeClr val="tx1"/>
                </a:solidFill>
              </a:rPr>
              <a:t>Draw a network depicting the activities and immediate predecessors listed in steps 1 and 2.</a:t>
            </a:r>
          </a:p>
          <a:p>
            <a:pPr marL="84138" lvl="1" indent="0">
              <a:spcBef>
                <a:spcPts val="700"/>
              </a:spcBef>
              <a:buFont typeface="Wingdings" panose="05000000000000000000" pitchFamily="2" charset="2"/>
              <a:buNone/>
            </a:pPr>
            <a:r>
              <a:rPr lang="en-US" altLang="cs-CZ" sz="1800">
                <a:solidFill>
                  <a:schemeClr val="tx1"/>
                </a:solidFill>
              </a:rPr>
              <a:t>5.</a:t>
            </a:r>
            <a:r>
              <a:rPr lang="cs-CZ" altLang="cs-CZ" sz="1800">
                <a:solidFill>
                  <a:schemeClr val="tx1"/>
                </a:solidFill>
              </a:rPr>
              <a:t> </a:t>
            </a:r>
            <a:r>
              <a:rPr lang="en-US" altLang="cs-CZ" sz="1800">
                <a:solidFill>
                  <a:schemeClr val="tx1"/>
                </a:solidFill>
              </a:rPr>
              <a:t>Using the network and activity time estimates, determine the earliest start time and earliest finish time for each activity by making forward pass through the network. The earliest finish time for the last activity in the project identifies the total time required to complete the project.</a:t>
            </a:r>
          </a:p>
          <a:p>
            <a:pPr marL="84138" lvl="1" indent="0">
              <a:spcBef>
                <a:spcPts val="700"/>
              </a:spcBef>
              <a:buFont typeface="Wingdings" panose="05000000000000000000" pitchFamily="2" charset="2"/>
              <a:buNone/>
            </a:pPr>
            <a:r>
              <a:rPr lang="en-US" altLang="cs-CZ" sz="1800">
                <a:solidFill>
                  <a:schemeClr val="tx1"/>
                </a:solidFill>
              </a:rPr>
              <a:t>6.</a:t>
            </a:r>
            <a:r>
              <a:rPr lang="cs-CZ" altLang="cs-CZ" sz="1800">
                <a:solidFill>
                  <a:schemeClr val="tx1"/>
                </a:solidFill>
              </a:rPr>
              <a:t> </a:t>
            </a:r>
            <a:r>
              <a:rPr lang="en-US" altLang="cs-CZ" sz="1800">
                <a:solidFill>
                  <a:schemeClr val="tx1"/>
                </a:solidFill>
              </a:rPr>
              <a:t>Using the project completion time identified in step 5 as the latest finish time for the last activity, make backward pass through the network to identify the latest start time and latest finish time for each activity.</a:t>
            </a:r>
          </a:p>
          <a:p>
            <a:pPr marL="84138" lvl="1" indent="0">
              <a:spcBef>
                <a:spcPts val="700"/>
              </a:spcBef>
              <a:buFont typeface="Wingdings" panose="05000000000000000000" pitchFamily="2" charset="2"/>
              <a:buNone/>
            </a:pPr>
            <a:r>
              <a:rPr lang="en-US" altLang="cs-CZ" sz="1800">
                <a:solidFill>
                  <a:schemeClr val="tx1"/>
                </a:solidFill>
              </a:rPr>
              <a:t>7.</a:t>
            </a:r>
            <a:r>
              <a:rPr lang="cs-CZ" altLang="cs-CZ" sz="1800">
                <a:solidFill>
                  <a:schemeClr val="tx1"/>
                </a:solidFill>
              </a:rPr>
              <a:t> </a:t>
            </a:r>
            <a:r>
              <a:rPr lang="en-US" altLang="cs-CZ" sz="1800">
                <a:solidFill>
                  <a:schemeClr val="tx1"/>
                </a:solidFill>
              </a:rPr>
              <a:t>Use difference between the latest start time and earliest start time for each activity to identify the slack time available for the activity.</a:t>
            </a:r>
          </a:p>
          <a:p>
            <a:pPr marL="84138" lvl="1" indent="0">
              <a:spcBef>
                <a:spcPts val="700"/>
              </a:spcBef>
              <a:buFont typeface="Wingdings" panose="05000000000000000000" pitchFamily="2" charset="2"/>
              <a:buNone/>
            </a:pPr>
            <a:r>
              <a:rPr lang="en-US" altLang="cs-CZ" sz="1800">
                <a:solidFill>
                  <a:schemeClr val="tx1"/>
                </a:solidFill>
              </a:rPr>
              <a:t>8.</a:t>
            </a:r>
            <a:r>
              <a:rPr lang="cs-CZ" altLang="cs-CZ" sz="1800">
                <a:solidFill>
                  <a:schemeClr val="tx1"/>
                </a:solidFill>
              </a:rPr>
              <a:t> </a:t>
            </a:r>
            <a:r>
              <a:rPr lang="en-US" altLang="cs-CZ" sz="1800">
                <a:solidFill>
                  <a:schemeClr val="tx1"/>
                </a:solidFill>
              </a:rPr>
              <a:t>The critical path activities are the activities with zero slack.</a:t>
            </a:r>
            <a:endParaRPr lang="cs-CZ" altLang="cs-CZ"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Critical Path Method</a:t>
            </a:r>
            <a:r>
              <a:rPr lang="cs-CZ" altLang="cs-CZ" sz="3200" b="1">
                <a:solidFill>
                  <a:srgbClr val="002060"/>
                </a:solidFill>
              </a:rPr>
              <a:t>/CPM</a:t>
            </a:r>
            <a:endParaRPr lang="en-US" altLang="cs-CZ" sz="3200" b="1">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marL="0" lvl="1" indent="0">
              <a:buClr>
                <a:schemeClr val="accent1"/>
              </a:buClr>
              <a:buSzPct val="85000"/>
              <a:buFont typeface="Wingdings" panose="05000000000000000000" pitchFamily="2" charset="2"/>
              <a:buNone/>
              <a:defRPr/>
            </a:pPr>
            <a:r>
              <a:rPr lang="en-US" sz="2400" b="1" dirty="0">
                <a:solidFill>
                  <a:schemeClr val="tx1"/>
                </a:solidFill>
              </a:rPr>
              <a:t>Critical</a:t>
            </a:r>
            <a:r>
              <a:rPr lang="en-US" sz="1700" b="1" dirty="0">
                <a:solidFill>
                  <a:schemeClr val="tx1"/>
                </a:solidFill>
              </a:rPr>
              <a:t> </a:t>
            </a:r>
            <a:r>
              <a:rPr lang="en-US" sz="2400" b="1" dirty="0">
                <a:solidFill>
                  <a:schemeClr val="tx1"/>
                </a:solidFill>
              </a:rPr>
              <a:t>Path Method</a:t>
            </a:r>
          </a:p>
          <a:p>
            <a:pPr marL="273050" lvl="1">
              <a:spcBef>
                <a:spcPts val="1200"/>
              </a:spcBef>
              <a:buClr>
                <a:schemeClr val="accent1"/>
              </a:buClr>
              <a:buSzPct val="85000"/>
              <a:buFont typeface="Wingdings 2" pitchFamily="18" charset="2"/>
              <a:buChar char=""/>
              <a:defRPr/>
            </a:pPr>
            <a:r>
              <a:rPr lang="en-US" sz="2400" dirty="0">
                <a:solidFill>
                  <a:schemeClr val="tx1"/>
                </a:solidFill>
              </a:rPr>
              <a:t>Determines the overall time needed for the project completion</a:t>
            </a:r>
          </a:p>
          <a:p>
            <a:pPr marL="273050" lvl="1">
              <a:spcBef>
                <a:spcPts val="1200"/>
              </a:spcBef>
              <a:buClr>
                <a:schemeClr val="accent1"/>
              </a:buClr>
              <a:buSzPct val="85000"/>
              <a:buFont typeface="Wingdings 2" pitchFamily="18" charset="2"/>
              <a:buChar char=""/>
              <a:defRPr/>
            </a:pPr>
            <a:r>
              <a:rPr lang="en-US" sz="2400" dirty="0">
                <a:solidFill>
                  <a:schemeClr val="tx1"/>
                </a:solidFill>
              </a:rPr>
              <a:t>Facilitates  the development of the activity schedule for the project</a:t>
            </a:r>
          </a:p>
          <a:p>
            <a:pPr marL="273050" lvl="1">
              <a:spcBef>
                <a:spcPts val="1200"/>
              </a:spcBef>
              <a:buClr>
                <a:schemeClr val="accent1"/>
              </a:buClr>
              <a:buSzPct val="85000"/>
              <a:buFont typeface="Wingdings 2" pitchFamily="18" charset="2"/>
              <a:buChar char=""/>
              <a:defRPr/>
            </a:pPr>
            <a:r>
              <a:rPr lang="en-US" sz="2400" dirty="0">
                <a:solidFill>
                  <a:schemeClr val="tx1"/>
                </a:solidFill>
              </a:rPr>
              <a:t>Indicates critical activities</a:t>
            </a:r>
          </a:p>
          <a:p>
            <a:pPr marL="273050" lvl="1">
              <a:spcBef>
                <a:spcPts val="1200"/>
              </a:spcBef>
              <a:buClr>
                <a:schemeClr val="accent1"/>
              </a:buClr>
              <a:buSzPct val="85000"/>
              <a:buFont typeface="Wingdings 2" pitchFamily="18" charset="2"/>
              <a:buChar char=""/>
              <a:defRPr/>
            </a:pPr>
            <a:r>
              <a:rPr lang="en-US" sz="2400" dirty="0">
                <a:solidFill>
                  <a:schemeClr val="tx1"/>
                </a:solidFill>
              </a:rPr>
              <a:t>Shows us how much time reserve (slack/float) we have for each activity</a:t>
            </a:r>
          </a:p>
          <a:p>
            <a:pPr marL="273050" lvl="1">
              <a:spcBef>
                <a:spcPts val="1200"/>
              </a:spcBef>
              <a:buClr>
                <a:schemeClr val="accent1"/>
              </a:buClr>
              <a:buSzPct val="85000"/>
              <a:buFont typeface="Wingdings 2" pitchFamily="18" charset="2"/>
              <a:buChar char=""/>
              <a:defRPr/>
            </a:pPr>
            <a:r>
              <a:rPr lang="en-US" sz="2400" dirty="0">
                <a:solidFill>
                  <a:schemeClr val="tx1"/>
                </a:solidFill>
              </a:rPr>
              <a:t>Helps us to control and manage the relevant project</a:t>
            </a:r>
            <a:endParaRPr lang="en-US" sz="1700" dirty="0">
              <a:solidFill>
                <a:schemeClr val="tx1"/>
              </a:solidFill>
            </a:endParaRPr>
          </a:p>
          <a:p>
            <a:pPr marL="0" indent="0">
              <a:buFont typeface="Wingdings 2" panose="05020102010507070707" pitchFamily="18" charset="2"/>
              <a:buNone/>
              <a:defRPr/>
            </a:pPr>
            <a:endParaRPr lang="cs-CZ" sz="2400" dirty="0"/>
          </a:p>
          <a:p>
            <a:pPr marL="0" indent="0">
              <a:spcBef>
                <a:spcPts val="1800"/>
              </a:spcBef>
              <a:buFont typeface="Wingdings 2" panose="05020102010507070707" pitchFamily="18" charset="2"/>
              <a:buNone/>
              <a:defRPr/>
            </a:pPr>
            <a:endParaRPr lang="cs-CZ"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a:t>
            </a:r>
            <a:r>
              <a:rPr lang="cs-CZ" sz="2400" b="1" dirty="0"/>
              <a:t> 2: </a:t>
            </a:r>
          </a:p>
          <a:p>
            <a:pPr marL="0" indent="0">
              <a:buFont typeface="Wingdings 2" panose="05020102010507070707" pitchFamily="18" charset="2"/>
              <a:buNone/>
              <a:defRPr/>
            </a:pPr>
            <a:r>
              <a:rPr lang="cs-CZ" sz="2400" b="1" dirty="0"/>
              <a:t>   </a:t>
            </a:r>
            <a:r>
              <a:rPr lang="en-GB" sz="2400" dirty="0"/>
              <a:t>Draw the network and identify the critical path. </a:t>
            </a: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p:cNvGraphicFramePr>
            <a:graphicFrameLocks noGrp="1"/>
          </p:cNvGraphicFramePr>
          <p:nvPr/>
        </p:nvGraphicFramePr>
        <p:xfrm>
          <a:off x="1042988" y="2852738"/>
          <a:ext cx="6842126" cy="3014665"/>
        </p:xfrm>
        <a:graphic>
          <a:graphicData uri="http://schemas.openxmlformats.org/drawingml/2006/table">
            <a:tbl>
              <a:tblPr>
                <a:tableStyleId>{5C22544A-7EE6-4342-B048-85BDC9FD1C3A}</a:tableStyleId>
              </a:tblPr>
              <a:tblGrid>
                <a:gridCol w="2280046">
                  <a:extLst>
                    <a:ext uri="{9D8B030D-6E8A-4147-A177-3AD203B41FA5}">
                      <a16:colId xmlns:a16="http://schemas.microsoft.com/office/drawing/2014/main" val="20000"/>
                    </a:ext>
                  </a:extLst>
                </a:gridCol>
                <a:gridCol w="2281040">
                  <a:extLst>
                    <a:ext uri="{9D8B030D-6E8A-4147-A177-3AD203B41FA5}">
                      <a16:colId xmlns:a16="http://schemas.microsoft.com/office/drawing/2014/main" val="20001"/>
                    </a:ext>
                  </a:extLst>
                </a:gridCol>
                <a:gridCol w="2281040">
                  <a:extLst>
                    <a:ext uri="{9D8B030D-6E8A-4147-A177-3AD203B41FA5}">
                      <a16:colId xmlns:a16="http://schemas.microsoft.com/office/drawing/2014/main" val="20002"/>
                    </a:ext>
                  </a:extLst>
                </a:gridCol>
              </a:tblGrid>
              <a:tr h="427246">
                <a:tc>
                  <a:txBody>
                    <a:bodyPr/>
                    <a:lstStyle/>
                    <a:p>
                      <a:pPr algn="ctr">
                        <a:spcAft>
                          <a:spcPts val="0"/>
                        </a:spcAft>
                      </a:pPr>
                      <a:r>
                        <a:rPr lang="en-GB" sz="1600" b="1" dirty="0">
                          <a:effectLst/>
                        </a:rPr>
                        <a:t>Activity</a:t>
                      </a:r>
                      <a:endParaRPr lang="cs-CZ" sz="1600" b="1"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indent="44450" algn="ctr">
                        <a:spcAft>
                          <a:spcPts val="0"/>
                        </a:spcAft>
                      </a:pPr>
                      <a:r>
                        <a:rPr lang="en-GB" sz="1600" b="1" dirty="0">
                          <a:effectLst/>
                        </a:rPr>
                        <a:t>Preceding Activity</a:t>
                      </a:r>
                      <a:endParaRPr lang="cs-CZ" sz="1600" b="1"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b="1" dirty="0">
                          <a:effectLst/>
                        </a:rPr>
                        <a:t>Duration </a:t>
                      </a:r>
                      <a:r>
                        <a:rPr lang="en-US" sz="1600" b="1" dirty="0">
                          <a:effectLst/>
                        </a:rPr>
                        <a:t>[weeks]</a:t>
                      </a:r>
                      <a:endParaRPr lang="cs-CZ" sz="1600" b="1"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87491">
                <a:tc>
                  <a:txBody>
                    <a:bodyPr/>
                    <a:lstStyle/>
                    <a:p>
                      <a:pPr algn="ctr">
                        <a:spcAft>
                          <a:spcPts val="0"/>
                        </a:spcAft>
                      </a:pPr>
                      <a:r>
                        <a:rPr lang="en-GB" sz="1600" b="1" dirty="0">
                          <a:effectLst/>
                        </a:rPr>
                        <a:t>A</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None</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7</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287491">
                <a:tc>
                  <a:txBody>
                    <a:bodyPr/>
                    <a:lstStyle/>
                    <a:p>
                      <a:pPr algn="ctr">
                        <a:spcAft>
                          <a:spcPts val="0"/>
                        </a:spcAft>
                      </a:pPr>
                      <a:r>
                        <a:rPr lang="en-GB" sz="1600" b="1" dirty="0">
                          <a:effectLst/>
                        </a:rPr>
                        <a:t>B</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None</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8</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287491">
                <a:tc>
                  <a:txBody>
                    <a:bodyPr/>
                    <a:lstStyle/>
                    <a:p>
                      <a:pPr algn="ctr">
                        <a:spcAft>
                          <a:spcPts val="0"/>
                        </a:spcAft>
                      </a:pPr>
                      <a:r>
                        <a:rPr lang="en-GB" sz="1600" b="1" dirty="0">
                          <a:effectLst/>
                        </a:rPr>
                        <a:t>C</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None</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6</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287491">
                <a:tc>
                  <a:txBody>
                    <a:bodyPr/>
                    <a:lstStyle/>
                    <a:p>
                      <a:pPr algn="ctr">
                        <a:spcAft>
                          <a:spcPts val="0"/>
                        </a:spcAft>
                      </a:pPr>
                      <a:r>
                        <a:rPr lang="en-GB" sz="1600" b="1" dirty="0">
                          <a:effectLst/>
                        </a:rPr>
                        <a:t>D</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A</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6</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287491">
                <a:tc>
                  <a:txBody>
                    <a:bodyPr/>
                    <a:lstStyle/>
                    <a:p>
                      <a:pPr algn="ctr">
                        <a:spcAft>
                          <a:spcPts val="0"/>
                        </a:spcAft>
                      </a:pPr>
                      <a:r>
                        <a:rPr lang="en-GB" sz="1600" b="1">
                          <a:effectLst/>
                        </a:rPr>
                        <a:t>E</a:t>
                      </a:r>
                      <a:endParaRPr lang="cs-CZ" sz="1600" b="1">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6</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287491">
                <a:tc>
                  <a:txBody>
                    <a:bodyPr/>
                    <a:lstStyle/>
                    <a:p>
                      <a:pPr algn="ctr">
                        <a:spcAft>
                          <a:spcPts val="0"/>
                        </a:spcAft>
                      </a:pPr>
                      <a:r>
                        <a:rPr lang="en-GB" sz="1600" b="1" dirty="0">
                          <a:effectLst/>
                        </a:rPr>
                        <a:t>F</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8</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287491">
                <a:tc>
                  <a:txBody>
                    <a:bodyPr/>
                    <a:lstStyle/>
                    <a:p>
                      <a:pPr algn="ctr">
                        <a:spcAft>
                          <a:spcPts val="0"/>
                        </a:spcAft>
                      </a:pPr>
                      <a:r>
                        <a:rPr lang="en-GB" sz="1600" b="1" dirty="0">
                          <a:effectLst/>
                        </a:rPr>
                        <a:t>G</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C</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4</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287491">
                <a:tc>
                  <a:txBody>
                    <a:bodyPr/>
                    <a:lstStyle/>
                    <a:p>
                      <a:pPr algn="ctr">
                        <a:spcAft>
                          <a:spcPts val="0"/>
                        </a:spcAft>
                      </a:pPr>
                      <a:r>
                        <a:rPr lang="en-GB" sz="1600" b="1" dirty="0">
                          <a:effectLst/>
                        </a:rPr>
                        <a:t>H</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rPr>
                        <a:t>D, E</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7</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r h="287491">
                <a:tc>
                  <a:txBody>
                    <a:bodyPr/>
                    <a:lstStyle/>
                    <a:p>
                      <a:pPr algn="ctr">
                        <a:spcAft>
                          <a:spcPts val="0"/>
                        </a:spcAft>
                      </a:pPr>
                      <a:r>
                        <a:rPr lang="en-GB" sz="1600" b="1" dirty="0">
                          <a:effectLst/>
                        </a:rPr>
                        <a:t>I</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rPr>
                        <a:t>F, G, H</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3</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en-US" altLang="cs-CZ" sz="3200" b="1">
                <a:solidFill>
                  <a:srgbClr val="002060"/>
                </a:solidFill>
              </a:rPr>
              <a:t>Project </a:t>
            </a:r>
            <a:r>
              <a:rPr lang="cs-CZ" altLang="cs-CZ" sz="3200" b="1">
                <a:solidFill>
                  <a:srgbClr val="002060"/>
                </a:solidFill>
              </a:rPr>
              <a:t>Modelling</a:t>
            </a:r>
          </a:p>
        </p:txBody>
      </p:sp>
      <p:sp>
        <p:nvSpPr>
          <p:cNvPr id="17411" name="Podnadpis 2"/>
          <p:cNvSpPr>
            <a:spLocks noGrp="1"/>
          </p:cNvSpPr>
          <p:nvPr>
            <p:ph sz="quarter" idx="1"/>
          </p:nvPr>
        </p:nvSpPr>
        <p:spPr>
          <a:xfrm>
            <a:off x="301625" y="1527175"/>
            <a:ext cx="8556625" cy="4572000"/>
          </a:xfrm>
        </p:spPr>
        <p:txBody>
          <a:bodyPr/>
          <a:lstStyle/>
          <a:p>
            <a:r>
              <a:rPr lang="en-US" altLang="cs-CZ" sz="2800"/>
              <a:t>The project is represented by a hierarchical structure that is designed to logically sub-divide all the work-elements of the project.</a:t>
            </a:r>
            <a:endParaRPr lang="cs-CZ" altLang="cs-CZ" sz="2800"/>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055938"/>
            <a:ext cx="6564312" cy="304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a:t>
            </a:r>
            <a:r>
              <a:rPr lang="cs-CZ" sz="2400" b="1" dirty="0"/>
              <a:t> 2: </a:t>
            </a:r>
          </a:p>
          <a:p>
            <a:pPr marL="457201" lvl="1" indent="0">
              <a:buFont typeface="Wingdings" panose="05000000000000000000" pitchFamily="2" charset="2"/>
              <a:buNone/>
              <a:defRPr/>
            </a:pPr>
            <a:endParaRPr lang="cs-CZ" sz="2400" dirty="0"/>
          </a:p>
          <a:p>
            <a:pPr marL="525463" indent="-342900">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a:extLst>
              <a:ext uri="{FF2B5EF4-FFF2-40B4-BE49-F238E27FC236}">
                <a16:creationId xmlns:a16="http://schemas.microsoft.com/office/drawing/2014/main" id="{300679CD-457F-495C-8957-EADF6FF0761B}"/>
              </a:ext>
            </a:extLst>
          </p:cNvPr>
          <p:cNvGraphicFramePr>
            <a:graphicFrameLocks noGrp="1"/>
          </p:cNvGraphicFramePr>
          <p:nvPr>
            <p:extLst>
              <p:ext uri="{D42A27DB-BD31-4B8C-83A1-F6EECF244321}">
                <p14:modId xmlns:p14="http://schemas.microsoft.com/office/powerpoint/2010/main" val="3121988198"/>
              </p:ext>
            </p:extLst>
          </p:nvPr>
        </p:nvGraphicFramePr>
        <p:xfrm>
          <a:off x="1153245" y="2060848"/>
          <a:ext cx="6837510" cy="3837120"/>
        </p:xfrm>
        <a:graphic>
          <a:graphicData uri="http://schemas.openxmlformats.org/drawingml/2006/table">
            <a:tbl>
              <a:tblPr/>
              <a:tblGrid>
                <a:gridCol w="227917">
                  <a:extLst>
                    <a:ext uri="{9D8B030D-6E8A-4147-A177-3AD203B41FA5}">
                      <a16:colId xmlns:a16="http://schemas.microsoft.com/office/drawing/2014/main" val="6174974"/>
                    </a:ext>
                  </a:extLst>
                </a:gridCol>
                <a:gridCol w="227917">
                  <a:extLst>
                    <a:ext uri="{9D8B030D-6E8A-4147-A177-3AD203B41FA5}">
                      <a16:colId xmlns:a16="http://schemas.microsoft.com/office/drawing/2014/main" val="1324170792"/>
                    </a:ext>
                  </a:extLst>
                </a:gridCol>
                <a:gridCol w="227917">
                  <a:extLst>
                    <a:ext uri="{9D8B030D-6E8A-4147-A177-3AD203B41FA5}">
                      <a16:colId xmlns:a16="http://schemas.microsoft.com/office/drawing/2014/main" val="2883705452"/>
                    </a:ext>
                  </a:extLst>
                </a:gridCol>
                <a:gridCol w="227917">
                  <a:extLst>
                    <a:ext uri="{9D8B030D-6E8A-4147-A177-3AD203B41FA5}">
                      <a16:colId xmlns:a16="http://schemas.microsoft.com/office/drawing/2014/main" val="93354026"/>
                    </a:ext>
                  </a:extLst>
                </a:gridCol>
                <a:gridCol w="227917">
                  <a:extLst>
                    <a:ext uri="{9D8B030D-6E8A-4147-A177-3AD203B41FA5}">
                      <a16:colId xmlns:a16="http://schemas.microsoft.com/office/drawing/2014/main" val="2170119497"/>
                    </a:ext>
                  </a:extLst>
                </a:gridCol>
                <a:gridCol w="227917">
                  <a:extLst>
                    <a:ext uri="{9D8B030D-6E8A-4147-A177-3AD203B41FA5}">
                      <a16:colId xmlns:a16="http://schemas.microsoft.com/office/drawing/2014/main" val="3851666664"/>
                    </a:ext>
                  </a:extLst>
                </a:gridCol>
                <a:gridCol w="227917">
                  <a:extLst>
                    <a:ext uri="{9D8B030D-6E8A-4147-A177-3AD203B41FA5}">
                      <a16:colId xmlns:a16="http://schemas.microsoft.com/office/drawing/2014/main" val="3131161536"/>
                    </a:ext>
                  </a:extLst>
                </a:gridCol>
                <a:gridCol w="227917">
                  <a:extLst>
                    <a:ext uri="{9D8B030D-6E8A-4147-A177-3AD203B41FA5}">
                      <a16:colId xmlns:a16="http://schemas.microsoft.com/office/drawing/2014/main" val="3646009079"/>
                    </a:ext>
                  </a:extLst>
                </a:gridCol>
                <a:gridCol w="227917">
                  <a:extLst>
                    <a:ext uri="{9D8B030D-6E8A-4147-A177-3AD203B41FA5}">
                      <a16:colId xmlns:a16="http://schemas.microsoft.com/office/drawing/2014/main" val="271213676"/>
                    </a:ext>
                  </a:extLst>
                </a:gridCol>
                <a:gridCol w="227917">
                  <a:extLst>
                    <a:ext uri="{9D8B030D-6E8A-4147-A177-3AD203B41FA5}">
                      <a16:colId xmlns:a16="http://schemas.microsoft.com/office/drawing/2014/main" val="2574116888"/>
                    </a:ext>
                  </a:extLst>
                </a:gridCol>
                <a:gridCol w="227917">
                  <a:extLst>
                    <a:ext uri="{9D8B030D-6E8A-4147-A177-3AD203B41FA5}">
                      <a16:colId xmlns:a16="http://schemas.microsoft.com/office/drawing/2014/main" val="820427605"/>
                    </a:ext>
                  </a:extLst>
                </a:gridCol>
                <a:gridCol w="227917">
                  <a:extLst>
                    <a:ext uri="{9D8B030D-6E8A-4147-A177-3AD203B41FA5}">
                      <a16:colId xmlns:a16="http://schemas.microsoft.com/office/drawing/2014/main" val="1903302226"/>
                    </a:ext>
                  </a:extLst>
                </a:gridCol>
                <a:gridCol w="227917">
                  <a:extLst>
                    <a:ext uri="{9D8B030D-6E8A-4147-A177-3AD203B41FA5}">
                      <a16:colId xmlns:a16="http://schemas.microsoft.com/office/drawing/2014/main" val="4115749164"/>
                    </a:ext>
                  </a:extLst>
                </a:gridCol>
                <a:gridCol w="227917">
                  <a:extLst>
                    <a:ext uri="{9D8B030D-6E8A-4147-A177-3AD203B41FA5}">
                      <a16:colId xmlns:a16="http://schemas.microsoft.com/office/drawing/2014/main" val="862156271"/>
                    </a:ext>
                  </a:extLst>
                </a:gridCol>
                <a:gridCol w="227917">
                  <a:extLst>
                    <a:ext uri="{9D8B030D-6E8A-4147-A177-3AD203B41FA5}">
                      <a16:colId xmlns:a16="http://schemas.microsoft.com/office/drawing/2014/main" val="1698639544"/>
                    </a:ext>
                  </a:extLst>
                </a:gridCol>
                <a:gridCol w="227917">
                  <a:extLst>
                    <a:ext uri="{9D8B030D-6E8A-4147-A177-3AD203B41FA5}">
                      <a16:colId xmlns:a16="http://schemas.microsoft.com/office/drawing/2014/main" val="4231035589"/>
                    </a:ext>
                  </a:extLst>
                </a:gridCol>
                <a:gridCol w="227917">
                  <a:extLst>
                    <a:ext uri="{9D8B030D-6E8A-4147-A177-3AD203B41FA5}">
                      <a16:colId xmlns:a16="http://schemas.microsoft.com/office/drawing/2014/main" val="1811297326"/>
                    </a:ext>
                  </a:extLst>
                </a:gridCol>
                <a:gridCol w="227917">
                  <a:extLst>
                    <a:ext uri="{9D8B030D-6E8A-4147-A177-3AD203B41FA5}">
                      <a16:colId xmlns:a16="http://schemas.microsoft.com/office/drawing/2014/main" val="2870893554"/>
                    </a:ext>
                  </a:extLst>
                </a:gridCol>
                <a:gridCol w="227917">
                  <a:extLst>
                    <a:ext uri="{9D8B030D-6E8A-4147-A177-3AD203B41FA5}">
                      <a16:colId xmlns:a16="http://schemas.microsoft.com/office/drawing/2014/main" val="711682316"/>
                    </a:ext>
                  </a:extLst>
                </a:gridCol>
                <a:gridCol w="227917">
                  <a:extLst>
                    <a:ext uri="{9D8B030D-6E8A-4147-A177-3AD203B41FA5}">
                      <a16:colId xmlns:a16="http://schemas.microsoft.com/office/drawing/2014/main" val="1786609653"/>
                    </a:ext>
                  </a:extLst>
                </a:gridCol>
                <a:gridCol w="227917">
                  <a:extLst>
                    <a:ext uri="{9D8B030D-6E8A-4147-A177-3AD203B41FA5}">
                      <a16:colId xmlns:a16="http://schemas.microsoft.com/office/drawing/2014/main" val="1857409813"/>
                    </a:ext>
                  </a:extLst>
                </a:gridCol>
                <a:gridCol w="227917">
                  <a:extLst>
                    <a:ext uri="{9D8B030D-6E8A-4147-A177-3AD203B41FA5}">
                      <a16:colId xmlns:a16="http://schemas.microsoft.com/office/drawing/2014/main" val="211387151"/>
                    </a:ext>
                  </a:extLst>
                </a:gridCol>
                <a:gridCol w="227917">
                  <a:extLst>
                    <a:ext uri="{9D8B030D-6E8A-4147-A177-3AD203B41FA5}">
                      <a16:colId xmlns:a16="http://schemas.microsoft.com/office/drawing/2014/main" val="1925640303"/>
                    </a:ext>
                  </a:extLst>
                </a:gridCol>
                <a:gridCol w="227917">
                  <a:extLst>
                    <a:ext uri="{9D8B030D-6E8A-4147-A177-3AD203B41FA5}">
                      <a16:colId xmlns:a16="http://schemas.microsoft.com/office/drawing/2014/main" val="624307377"/>
                    </a:ext>
                  </a:extLst>
                </a:gridCol>
                <a:gridCol w="227917">
                  <a:extLst>
                    <a:ext uri="{9D8B030D-6E8A-4147-A177-3AD203B41FA5}">
                      <a16:colId xmlns:a16="http://schemas.microsoft.com/office/drawing/2014/main" val="1192740018"/>
                    </a:ext>
                  </a:extLst>
                </a:gridCol>
                <a:gridCol w="227917">
                  <a:extLst>
                    <a:ext uri="{9D8B030D-6E8A-4147-A177-3AD203B41FA5}">
                      <a16:colId xmlns:a16="http://schemas.microsoft.com/office/drawing/2014/main" val="2470389350"/>
                    </a:ext>
                  </a:extLst>
                </a:gridCol>
                <a:gridCol w="227917">
                  <a:extLst>
                    <a:ext uri="{9D8B030D-6E8A-4147-A177-3AD203B41FA5}">
                      <a16:colId xmlns:a16="http://schemas.microsoft.com/office/drawing/2014/main" val="1483068938"/>
                    </a:ext>
                  </a:extLst>
                </a:gridCol>
                <a:gridCol w="227917">
                  <a:extLst>
                    <a:ext uri="{9D8B030D-6E8A-4147-A177-3AD203B41FA5}">
                      <a16:colId xmlns:a16="http://schemas.microsoft.com/office/drawing/2014/main" val="1555737143"/>
                    </a:ext>
                  </a:extLst>
                </a:gridCol>
                <a:gridCol w="227917">
                  <a:extLst>
                    <a:ext uri="{9D8B030D-6E8A-4147-A177-3AD203B41FA5}">
                      <a16:colId xmlns:a16="http://schemas.microsoft.com/office/drawing/2014/main" val="3532995522"/>
                    </a:ext>
                  </a:extLst>
                </a:gridCol>
                <a:gridCol w="227917">
                  <a:extLst>
                    <a:ext uri="{9D8B030D-6E8A-4147-A177-3AD203B41FA5}">
                      <a16:colId xmlns:a16="http://schemas.microsoft.com/office/drawing/2014/main" val="1952177427"/>
                    </a:ext>
                  </a:extLst>
                </a:gridCol>
              </a:tblGrid>
              <a:tr h="170735">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07715073"/>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67578856"/>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53663834"/>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38057742"/>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23850468"/>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05274831"/>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34542800"/>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82233247"/>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44102107"/>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53251336"/>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93652196"/>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78124265"/>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99308704"/>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77527950"/>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21009050"/>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86741241"/>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8137639"/>
                  </a:ext>
                </a:extLst>
              </a:tr>
              <a:tr h="204870">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36392610"/>
                  </a:ext>
                </a:extLst>
              </a:tr>
              <a:tr h="170735">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03094648"/>
                  </a:ext>
                </a:extLst>
              </a:tr>
            </a:tbl>
          </a:graphicData>
        </a:graphic>
      </p:graphicFrame>
    </p:spTree>
    <p:extLst>
      <p:ext uri="{BB962C8B-B14F-4D97-AF65-F5344CB8AC3E}">
        <p14:creationId xmlns:p14="http://schemas.microsoft.com/office/powerpoint/2010/main" val="559631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a:t>
            </a:r>
            <a:r>
              <a:rPr lang="cs-CZ" sz="2400" b="1" dirty="0"/>
              <a:t> 2: </a:t>
            </a:r>
          </a:p>
          <a:p>
            <a:pPr marL="182563" indent="0">
              <a:spcAft>
                <a:spcPts val="1200"/>
              </a:spcAft>
              <a:buFont typeface="Wingdings 2" panose="05020102010507070707" pitchFamily="18" charset="2"/>
              <a:buNone/>
              <a:defRPr/>
            </a:pPr>
            <a:r>
              <a:rPr lang="en-US" sz="2400" dirty="0"/>
              <a:t>CPM network provides us a very practical, easy and straightforward tool for project control and what if analysis.</a:t>
            </a:r>
            <a:endParaRPr lang="cs-CZ" sz="2400" dirty="0"/>
          </a:p>
          <a:p>
            <a:pPr marL="182563" indent="0">
              <a:spcAft>
                <a:spcPts val="1200"/>
              </a:spcAft>
              <a:buFont typeface="Wingdings 2" panose="05020102010507070707" pitchFamily="18" charset="2"/>
              <a:buNone/>
              <a:defRPr/>
            </a:pPr>
            <a:r>
              <a:rPr lang="en-US" sz="2400" dirty="0"/>
              <a:t>What is likely to happen when …?</a:t>
            </a:r>
          </a:p>
          <a:p>
            <a:pPr marL="525463" indent="-342900">
              <a:lnSpc>
                <a:spcPct val="150000"/>
              </a:lnSpc>
              <a:defRPr/>
            </a:pPr>
            <a:r>
              <a:rPr lang="en-US" sz="2000" dirty="0"/>
              <a:t>Activity B started 1 week later.</a:t>
            </a:r>
          </a:p>
          <a:p>
            <a:pPr marL="525463" indent="-342900">
              <a:lnSpc>
                <a:spcPct val="150000"/>
              </a:lnSpc>
              <a:defRPr/>
            </a:pPr>
            <a:r>
              <a:rPr lang="en-US" sz="2000" dirty="0"/>
              <a:t>Activity D started on time (as scheduled) but due to some operational problems it takes one week more than estimated. </a:t>
            </a:r>
          </a:p>
          <a:p>
            <a:pPr marL="525463" indent="-342900">
              <a:lnSpc>
                <a:spcPct val="150000"/>
              </a:lnSpc>
              <a:defRPr/>
            </a:pPr>
            <a:r>
              <a:rPr lang="en-US" sz="2000" dirty="0"/>
              <a:t>Activity I can be completed in 2 weeks only.</a:t>
            </a:r>
          </a:p>
          <a:p>
            <a:pPr marL="457201" lvl="1" indent="0">
              <a:buFont typeface="Wingdings" panose="05000000000000000000" pitchFamily="2" charset="2"/>
              <a:buNone/>
              <a:defRPr/>
            </a:pPr>
            <a:endParaRPr lang="cs-CZ" sz="2400" dirty="0"/>
          </a:p>
          <a:p>
            <a:pPr marL="525463" indent="-342900">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spTree>
    <p:extLst>
      <p:ext uri="{BB962C8B-B14F-4D97-AF65-F5344CB8AC3E}">
        <p14:creationId xmlns:p14="http://schemas.microsoft.com/office/powerpoint/2010/main" val="478090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anim calcmode="lin" valueType="num">
                                      <p:cBhvr additive="base">
                                        <p:cTn id="7"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5" end="5"/>
                                            </p:txEl>
                                          </p:spTgt>
                                        </p:tgtEl>
                                        <p:attrNameLst>
                                          <p:attrName>style.visibility</p:attrName>
                                        </p:attrNameLst>
                                      </p:cBhvr>
                                      <p:to>
                                        <p:strVal val="visible"/>
                                      </p:to>
                                    </p:set>
                                    <p:anim calcmode="lin" valueType="num">
                                      <p:cBhvr additive="base">
                                        <p:cTn id="13"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a:t>
            </a:r>
            <a:r>
              <a:rPr lang="cs-CZ" sz="2400" b="1" dirty="0"/>
              <a:t> 2: </a:t>
            </a:r>
          </a:p>
          <a:p>
            <a:pPr marL="525463" indent="-342900">
              <a:defRPr/>
            </a:pPr>
            <a:r>
              <a:rPr lang="en-US" sz="2000" dirty="0"/>
              <a:t>Activity B started 1 week later.</a:t>
            </a:r>
          </a:p>
          <a:p>
            <a:pPr marL="457201" lvl="1" indent="0">
              <a:spcAft>
                <a:spcPts val="600"/>
              </a:spcAft>
              <a:buNone/>
              <a:defRPr/>
            </a:pPr>
            <a:r>
              <a:rPr lang="en-US" sz="2000" dirty="0"/>
              <a:t>	</a:t>
            </a:r>
            <a:endParaRPr lang="cs-CZ" sz="2000" dirty="0"/>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Bef>
                <a:spcPts val="1800"/>
              </a:spcBef>
              <a:spcAft>
                <a:spcPts val="600"/>
              </a:spcAft>
              <a:defRPr/>
            </a:pPr>
            <a:r>
              <a:rPr lang="en-US" sz="2000" dirty="0">
                <a:solidFill>
                  <a:schemeClr val="bg2">
                    <a:lumMod val="25000"/>
                  </a:schemeClr>
                </a:solidFill>
              </a:rPr>
              <a:t>It will delay the whole project by one week.</a:t>
            </a:r>
            <a:endParaRPr lang="cs-CZ" sz="2400" dirty="0"/>
          </a:p>
          <a:p>
            <a:pPr marL="525463" indent="-342900">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a:extLst>
              <a:ext uri="{FF2B5EF4-FFF2-40B4-BE49-F238E27FC236}">
                <a16:creationId xmlns:a16="http://schemas.microsoft.com/office/drawing/2014/main" id="{3A02B953-1E34-4D6F-B06F-4507D929C215}"/>
              </a:ext>
            </a:extLst>
          </p:cNvPr>
          <p:cNvGraphicFramePr>
            <a:graphicFrameLocks noGrp="1"/>
          </p:cNvGraphicFramePr>
          <p:nvPr>
            <p:extLst>
              <p:ext uri="{D42A27DB-BD31-4B8C-83A1-F6EECF244321}">
                <p14:modId xmlns:p14="http://schemas.microsoft.com/office/powerpoint/2010/main" val="259823239"/>
              </p:ext>
            </p:extLst>
          </p:nvPr>
        </p:nvGraphicFramePr>
        <p:xfrm>
          <a:off x="1511655" y="2420888"/>
          <a:ext cx="6120690" cy="3232133"/>
        </p:xfrm>
        <a:graphic>
          <a:graphicData uri="http://schemas.openxmlformats.org/drawingml/2006/table">
            <a:tbl>
              <a:tblPr/>
              <a:tblGrid>
                <a:gridCol w="204023">
                  <a:extLst>
                    <a:ext uri="{9D8B030D-6E8A-4147-A177-3AD203B41FA5}">
                      <a16:colId xmlns:a16="http://schemas.microsoft.com/office/drawing/2014/main" val="2164824195"/>
                    </a:ext>
                  </a:extLst>
                </a:gridCol>
                <a:gridCol w="204023">
                  <a:extLst>
                    <a:ext uri="{9D8B030D-6E8A-4147-A177-3AD203B41FA5}">
                      <a16:colId xmlns:a16="http://schemas.microsoft.com/office/drawing/2014/main" val="359354412"/>
                    </a:ext>
                  </a:extLst>
                </a:gridCol>
                <a:gridCol w="204023">
                  <a:extLst>
                    <a:ext uri="{9D8B030D-6E8A-4147-A177-3AD203B41FA5}">
                      <a16:colId xmlns:a16="http://schemas.microsoft.com/office/drawing/2014/main" val="1857961799"/>
                    </a:ext>
                  </a:extLst>
                </a:gridCol>
                <a:gridCol w="204023">
                  <a:extLst>
                    <a:ext uri="{9D8B030D-6E8A-4147-A177-3AD203B41FA5}">
                      <a16:colId xmlns:a16="http://schemas.microsoft.com/office/drawing/2014/main" val="3729185987"/>
                    </a:ext>
                  </a:extLst>
                </a:gridCol>
                <a:gridCol w="204023">
                  <a:extLst>
                    <a:ext uri="{9D8B030D-6E8A-4147-A177-3AD203B41FA5}">
                      <a16:colId xmlns:a16="http://schemas.microsoft.com/office/drawing/2014/main" val="2170955570"/>
                    </a:ext>
                  </a:extLst>
                </a:gridCol>
                <a:gridCol w="204023">
                  <a:extLst>
                    <a:ext uri="{9D8B030D-6E8A-4147-A177-3AD203B41FA5}">
                      <a16:colId xmlns:a16="http://schemas.microsoft.com/office/drawing/2014/main" val="2509492029"/>
                    </a:ext>
                  </a:extLst>
                </a:gridCol>
                <a:gridCol w="204023">
                  <a:extLst>
                    <a:ext uri="{9D8B030D-6E8A-4147-A177-3AD203B41FA5}">
                      <a16:colId xmlns:a16="http://schemas.microsoft.com/office/drawing/2014/main" val="3032311344"/>
                    </a:ext>
                  </a:extLst>
                </a:gridCol>
                <a:gridCol w="204023">
                  <a:extLst>
                    <a:ext uri="{9D8B030D-6E8A-4147-A177-3AD203B41FA5}">
                      <a16:colId xmlns:a16="http://schemas.microsoft.com/office/drawing/2014/main" val="986938712"/>
                    </a:ext>
                  </a:extLst>
                </a:gridCol>
                <a:gridCol w="204023">
                  <a:extLst>
                    <a:ext uri="{9D8B030D-6E8A-4147-A177-3AD203B41FA5}">
                      <a16:colId xmlns:a16="http://schemas.microsoft.com/office/drawing/2014/main" val="3831340310"/>
                    </a:ext>
                  </a:extLst>
                </a:gridCol>
                <a:gridCol w="204023">
                  <a:extLst>
                    <a:ext uri="{9D8B030D-6E8A-4147-A177-3AD203B41FA5}">
                      <a16:colId xmlns:a16="http://schemas.microsoft.com/office/drawing/2014/main" val="3623436208"/>
                    </a:ext>
                  </a:extLst>
                </a:gridCol>
                <a:gridCol w="204023">
                  <a:extLst>
                    <a:ext uri="{9D8B030D-6E8A-4147-A177-3AD203B41FA5}">
                      <a16:colId xmlns:a16="http://schemas.microsoft.com/office/drawing/2014/main" val="31797547"/>
                    </a:ext>
                  </a:extLst>
                </a:gridCol>
                <a:gridCol w="204023">
                  <a:extLst>
                    <a:ext uri="{9D8B030D-6E8A-4147-A177-3AD203B41FA5}">
                      <a16:colId xmlns:a16="http://schemas.microsoft.com/office/drawing/2014/main" val="197056046"/>
                    </a:ext>
                  </a:extLst>
                </a:gridCol>
                <a:gridCol w="204023">
                  <a:extLst>
                    <a:ext uri="{9D8B030D-6E8A-4147-A177-3AD203B41FA5}">
                      <a16:colId xmlns:a16="http://schemas.microsoft.com/office/drawing/2014/main" val="1496096224"/>
                    </a:ext>
                  </a:extLst>
                </a:gridCol>
                <a:gridCol w="204023">
                  <a:extLst>
                    <a:ext uri="{9D8B030D-6E8A-4147-A177-3AD203B41FA5}">
                      <a16:colId xmlns:a16="http://schemas.microsoft.com/office/drawing/2014/main" val="3113028767"/>
                    </a:ext>
                  </a:extLst>
                </a:gridCol>
                <a:gridCol w="204023">
                  <a:extLst>
                    <a:ext uri="{9D8B030D-6E8A-4147-A177-3AD203B41FA5}">
                      <a16:colId xmlns:a16="http://schemas.microsoft.com/office/drawing/2014/main" val="802390105"/>
                    </a:ext>
                  </a:extLst>
                </a:gridCol>
                <a:gridCol w="204023">
                  <a:extLst>
                    <a:ext uri="{9D8B030D-6E8A-4147-A177-3AD203B41FA5}">
                      <a16:colId xmlns:a16="http://schemas.microsoft.com/office/drawing/2014/main" val="2996993860"/>
                    </a:ext>
                  </a:extLst>
                </a:gridCol>
                <a:gridCol w="204023">
                  <a:extLst>
                    <a:ext uri="{9D8B030D-6E8A-4147-A177-3AD203B41FA5}">
                      <a16:colId xmlns:a16="http://schemas.microsoft.com/office/drawing/2014/main" val="2426231937"/>
                    </a:ext>
                  </a:extLst>
                </a:gridCol>
                <a:gridCol w="204023">
                  <a:extLst>
                    <a:ext uri="{9D8B030D-6E8A-4147-A177-3AD203B41FA5}">
                      <a16:colId xmlns:a16="http://schemas.microsoft.com/office/drawing/2014/main" val="1158556007"/>
                    </a:ext>
                  </a:extLst>
                </a:gridCol>
                <a:gridCol w="204023">
                  <a:extLst>
                    <a:ext uri="{9D8B030D-6E8A-4147-A177-3AD203B41FA5}">
                      <a16:colId xmlns:a16="http://schemas.microsoft.com/office/drawing/2014/main" val="3822611150"/>
                    </a:ext>
                  </a:extLst>
                </a:gridCol>
                <a:gridCol w="204023">
                  <a:extLst>
                    <a:ext uri="{9D8B030D-6E8A-4147-A177-3AD203B41FA5}">
                      <a16:colId xmlns:a16="http://schemas.microsoft.com/office/drawing/2014/main" val="973191608"/>
                    </a:ext>
                  </a:extLst>
                </a:gridCol>
                <a:gridCol w="204023">
                  <a:extLst>
                    <a:ext uri="{9D8B030D-6E8A-4147-A177-3AD203B41FA5}">
                      <a16:colId xmlns:a16="http://schemas.microsoft.com/office/drawing/2014/main" val="82767330"/>
                    </a:ext>
                  </a:extLst>
                </a:gridCol>
                <a:gridCol w="204023">
                  <a:extLst>
                    <a:ext uri="{9D8B030D-6E8A-4147-A177-3AD203B41FA5}">
                      <a16:colId xmlns:a16="http://schemas.microsoft.com/office/drawing/2014/main" val="1529437630"/>
                    </a:ext>
                  </a:extLst>
                </a:gridCol>
                <a:gridCol w="204023">
                  <a:extLst>
                    <a:ext uri="{9D8B030D-6E8A-4147-A177-3AD203B41FA5}">
                      <a16:colId xmlns:a16="http://schemas.microsoft.com/office/drawing/2014/main" val="2623751725"/>
                    </a:ext>
                  </a:extLst>
                </a:gridCol>
                <a:gridCol w="204023">
                  <a:extLst>
                    <a:ext uri="{9D8B030D-6E8A-4147-A177-3AD203B41FA5}">
                      <a16:colId xmlns:a16="http://schemas.microsoft.com/office/drawing/2014/main" val="470896131"/>
                    </a:ext>
                  </a:extLst>
                </a:gridCol>
                <a:gridCol w="204023">
                  <a:extLst>
                    <a:ext uri="{9D8B030D-6E8A-4147-A177-3AD203B41FA5}">
                      <a16:colId xmlns:a16="http://schemas.microsoft.com/office/drawing/2014/main" val="3231030864"/>
                    </a:ext>
                  </a:extLst>
                </a:gridCol>
                <a:gridCol w="204023">
                  <a:extLst>
                    <a:ext uri="{9D8B030D-6E8A-4147-A177-3AD203B41FA5}">
                      <a16:colId xmlns:a16="http://schemas.microsoft.com/office/drawing/2014/main" val="514828952"/>
                    </a:ext>
                  </a:extLst>
                </a:gridCol>
                <a:gridCol w="204023">
                  <a:extLst>
                    <a:ext uri="{9D8B030D-6E8A-4147-A177-3AD203B41FA5}">
                      <a16:colId xmlns:a16="http://schemas.microsoft.com/office/drawing/2014/main" val="907347222"/>
                    </a:ext>
                  </a:extLst>
                </a:gridCol>
                <a:gridCol w="204023">
                  <a:extLst>
                    <a:ext uri="{9D8B030D-6E8A-4147-A177-3AD203B41FA5}">
                      <a16:colId xmlns:a16="http://schemas.microsoft.com/office/drawing/2014/main" val="4145829190"/>
                    </a:ext>
                  </a:extLst>
                </a:gridCol>
                <a:gridCol w="204023">
                  <a:extLst>
                    <a:ext uri="{9D8B030D-6E8A-4147-A177-3AD203B41FA5}">
                      <a16:colId xmlns:a16="http://schemas.microsoft.com/office/drawing/2014/main" val="768772868"/>
                    </a:ext>
                  </a:extLst>
                </a:gridCol>
                <a:gridCol w="204023">
                  <a:extLst>
                    <a:ext uri="{9D8B030D-6E8A-4147-A177-3AD203B41FA5}">
                      <a16:colId xmlns:a16="http://schemas.microsoft.com/office/drawing/2014/main" val="2421333110"/>
                    </a:ext>
                  </a:extLst>
                </a:gridCol>
              </a:tblGrid>
              <a:tr h="179704">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08049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7202724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12026487"/>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11848324"/>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03862807"/>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1589355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7975207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95683133"/>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52939861"/>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24086746"/>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0302949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8643778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92637356"/>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15648415"/>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70517899"/>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45119861"/>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31343789"/>
                  </a:ext>
                </a:extLst>
              </a:tr>
              <a:tr h="164706">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844226"/>
                  </a:ext>
                </a:extLst>
              </a:tr>
            </a:tbl>
          </a:graphicData>
        </a:graphic>
      </p:graphicFrame>
      <p:sp>
        <p:nvSpPr>
          <p:cNvPr id="4" name="Ovál 3">
            <a:extLst>
              <a:ext uri="{FF2B5EF4-FFF2-40B4-BE49-F238E27FC236}">
                <a16:creationId xmlns:a16="http://schemas.microsoft.com/office/drawing/2014/main" id="{5BAC4BC4-8106-457E-B19B-3D2FC4DF04E2}"/>
              </a:ext>
            </a:extLst>
          </p:cNvPr>
          <p:cNvSpPr/>
          <p:nvPr/>
        </p:nvSpPr>
        <p:spPr>
          <a:xfrm>
            <a:off x="2609496" y="3554728"/>
            <a:ext cx="864096" cy="7920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9" end="9"/>
                                            </p:txEl>
                                          </p:spTgt>
                                        </p:tgtEl>
                                        <p:attrNameLst>
                                          <p:attrName>style.visibility</p:attrName>
                                        </p:attrNameLst>
                                      </p:cBhvr>
                                      <p:to>
                                        <p:strVal val="visible"/>
                                      </p:to>
                                    </p:set>
                                    <p:animEffect transition="in" filter="fade">
                                      <p:cBhvr>
                                        <p:cTn id="12" dur="5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a:t>
            </a:r>
            <a:r>
              <a:rPr lang="cs-CZ" sz="2400" b="1" dirty="0"/>
              <a:t> 2: </a:t>
            </a:r>
          </a:p>
          <a:p>
            <a:pPr marL="525463" indent="-342900">
              <a:defRPr/>
            </a:pPr>
            <a:r>
              <a:rPr lang="en-US" sz="2000" dirty="0"/>
              <a:t>Activity D started on time (as scheduled) but due to some operational problems it takes one week more than estimated. </a:t>
            </a:r>
          </a:p>
          <a:p>
            <a:pPr marL="457201" lvl="1" indent="0">
              <a:spcAft>
                <a:spcPts val="600"/>
              </a:spcAft>
              <a:buNone/>
              <a:defRPr/>
            </a:pPr>
            <a:r>
              <a:rPr lang="en-US" sz="2000" dirty="0"/>
              <a:t>	</a:t>
            </a:r>
            <a:endParaRPr lang="cs-CZ" sz="2000" dirty="0"/>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r>
              <a:rPr lang="en-US" sz="2000" dirty="0">
                <a:solidFill>
                  <a:schemeClr val="tx2">
                    <a:lumMod val="50000"/>
                  </a:schemeClr>
                </a:solidFill>
              </a:rPr>
              <a:t>It is not a problem and we can still complete it on time.</a:t>
            </a: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a:extLst>
              <a:ext uri="{FF2B5EF4-FFF2-40B4-BE49-F238E27FC236}">
                <a16:creationId xmlns:a16="http://schemas.microsoft.com/office/drawing/2014/main" id="{3A02B953-1E34-4D6F-B06F-4507D929C215}"/>
              </a:ext>
            </a:extLst>
          </p:cNvPr>
          <p:cNvGraphicFramePr>
            <a:graphicFrameLocks noGrp="1"/>
          </p:cNvGraphicFramePr>
          <p:nvPr>
            <p:extLst>
              <p:ext uri="{D42A27DB-BD31-4B8C-83A1-F6EECF244321}">
                <p14:modId xmlns:p14="http://schemas.microsoft.com/office/powerpoint/2010/main" val="1848086449"/>
              </p:ext>
            </p:extLst>
          </p:nvPr>
        </p:nvGraphicFramePr>
        <p:xfrm>
          <a:off x="1511655" y="2631200"/>
          <a:ext cx="6120690" cy="3232133"/>
        </p:xfrm>
        <a:graphic>
          <a:graphicData uri="http://schemas.openxmlformats.org/drawingml/2006/table">
            <a:tbl>
              <a:tblPr/>
              <a:tblGrid>
                <a:gridCol w="204023">
                  <a:extLst>
                    <a:ext uri="{9D8B030D-6E8A-4147-A177-3AD203B41FA5}">
                      <a16:colId xmlns:a16="http://schemas.microsoft.com/office/drawing/2014/main" val="2164824195"/>
                    </a:ext>
                  </a:extLst>
                </a:gridCol>
                <a:gridCol w="204023">
                  <a:extLst>
                    <a:ext uri="{9D8B030D-6E8A-4147-A177-3AD203B41FA5}">
                      <a16:colId xmlns:a16="http://schemas.microsoft.com/office/drawing/2014/main" val="359354412"/>
                    </a:ext>
                  </a:extLst>
                </a:gridCol>
                <a:gridCol w="204023">
                  <a:extLst>
                    <a:ext uri="{9D8B030D-6E8A-4147-A177-3AD203B41FA5}">
                      <a16:colId xmlns:a16="http://schemas.microsoft.com/office/drawing/2014/main" val="1857961799"/>
                    </a:ext>
                  </a:extLst>
                </a:gridCol>
                <a:gridCol w="204023">
                  <a:extLst>
                    <a:ext uri="{9D8B030D-6E8A-4147-A177-3AD203B41FA5}">
                      <a16:colId xmlns:a16="http://schemas.microsoft.com/office/drawing/2014/main" val="3729185987"/>
                    </a:ext>
                  </a:extLst>
                </a:gridCol>
                <a:gridCol w="204023">
                  <a:extLst>
                    <a:ext uri="{9D8B030D-6E8A-4147-A177-3AD203B41FA5}">
                      <a16:colId xmlns:a16="http://schemas.microsoft.com/office/drawing/2014/main" val="2170955570"/>
                    </a:ext>
                  </a:extLst>
                </a:gridCol>
                <a:gridCol w="204023">
                  <a:extLst>
                    <a:ext uri="{9D8B030D-6E8A-4147-A177-3AD203B41FA5}">
                      <a16:colId xmlns:a16="http://schemas.microsoft.com/office/drawing/2014/main" val="2509492029"/>
                    </a:ext>
                  </a:extLst>
                </a:gridCol>
                <a:gridCol w="204023">
                  <a:extLst>
                    <a:ext uri="{9D8B030D-6E8A-4147-A177-3AD203B41FA5}">
                      <a16:colId xmlns:a16="http://schemas.microsoft.com/office/drawing/2014/main" val="3032311344"/>
                    </a:ext>
                  </a:extLst>
                </a:gridCol>
                <a:gridCol w="204023">
                  <a:extLst>
                    <a:ext uri="{9D8B030D-6E8A-4147-A177-3AD203B41FA5}">
                      <a16:colId xmlns:a16="http://schemas.microsoft.com/office/drawing/2014/main" val="986938712"/>
                    </a:ext>
                  </a:extLst>
                </a:gridCol>
                <a:gridCol w="204023">
                  <a:extLst>
                    <a:ext uri="{9D8B030D-6E8A-4147-A177-3AD203B41FA5}">
                      <a16:colId xmlns:a16="http://schemas.microsoft.com/office/drawing/2014/main" val="3831340310"/>
                    </a:ext>
                  </a:extLst>
                </a:gridCol>
                <a:gridCol w="204023">
                  <a:extLst>
                    <a:ext uri="{9D8B030D-6E8A-4147-A177-3AD203B41FA5}">
                      <a16:colId xmlns:a16="http://schemas.microsoft.com/office/drawing/2014/main" val="3623436208"/>
                    </a:ext>
                  </a:extLst>
                </a:gridCol>
                <a:gridCol w="204023">
                  <a:extLst>
                    <a:ext uri="{9D8B030D-6E8A-4147-A177-3AD203B41FA5}">
                      <a16:colId xmlns:a16="http://schemas.microsoft.com/office/drawing/2014/main" val="31797547"/>
                    </a:ext>
                  </a:extLst>
                </a:gridCol>
                <a:gridCol w="204023">
                  <a:extLst>
                    <a:ext uri="{9D8B030D-6E8A-4147-A177-3AD203B41FA5}">
                      <a16:colId xmlns:a16="http://schemas.microsoft.com/office/drawing/2014/main" val="197056046"/>
                    </a:ext>
                  </a:extLst>
                </a:gridCol>
                <a:gridCol w="204023">
                  <a:extLst>
                    <a:ext uri="{9D8B030D-6E8A-4147-A177-3AD203B41FA5}">
                      <a16:colId xmlns:a16="http://schemas.microsoft.com/office/drawing/2014/main" val="1496096224"/>
                    </a:ext>
                  </a:extLst>
                </a:gridCol>
                <a:gridCol w="204023">
                  <a:extLst>
                    <a:ext uri="{9D8B030D-6E8A-4147-A177-3AD203B41FA5}">
                      <a16:colId xmlns:a16="http://schemas.microsoft.com/office/drawing/2014/main" val="3113028767"/>
                    </a:ext>
                  </a:extLst>
                </a:gridCol>
                <a:gridCol w="204023">
                  <a:extLst>
                    <a:ext uri="{9D8B030D-6E8A-4147-A177-3AD203B41FA5}">
                      <a16:colId xmlns:a16="http://schemas.microsoft.com/office/drawing/2014/main" val="802390105"/>
                    </a:ext>
                  </a:extLst>
                </a:gridCol>
                <a:gridCol w="204023">
                  <a:extLst>
                    <a:ext uri="{9D8B030D-6E8A-4147-A177-3AD203B41FA5}">
                      <a16:colId xmlns:a16="http://schemas.microsoft.com/office/drawing/2014/main" val="2996993860"/>
                    </a:ext>
                  </a:extLst>
                </a:gridCol>
                <a:gridCol w="204023">
                  <a:extLst>
                    <a:ext uri="{9D8B030D-6E8A-4147-A177-3AD203B41FA5}">
                      <a16:colId xmlns:a16="http://schemas.microsoft.com/office/drawing/2014/main" val="2426231937"/>
                    </a:ext>
                  </a:extLst>
                </a:gridCol>
                <a:gridCol w="204023">
                  <a:extLst>
                    <a:ext uri="{9D8B030D-6E8A-4147-A177-3AD203B41FA5}">
                      <a16:colId xmlns:a16="http://schemas.microsoft.com/office/drawing/2014/main" val="1158556007"/>
                    </a:ext>
                  </a:extLst>
                </a:gridCol>
                <a:gridCol w="204023">
                  <a:extLst>
                    <a:ext uri="{9D8B030D-6E8A-4147-A177-3AD203B41FA5}">
                      <a16:colId xmlns:a16="http://schemas.microsoft.com/office/drawing/2014/main" val="3822611150"/>
                    </a:ext>
                  </a:extLst>
                </a:gridCol>
                <a:gridCol w="204023">
                  <a:extLst>
                    <a:ext uri="{9D8B030D-6E8A-4147-A177-3AD203B41FA5}">
                      <a16:colId xmlns:a16="http://schemas.microsoft.com/office/drawing/2014/main" val="973191608"/>
                    </a:ext>
                  </a:extLst>
                </a:gridCol>
                <a:gridCol w="204023">
                  <a:extLst>
                    <a:ext uri="{9D8B030D-6E8A-4147-A177-3AD203B41FA5}">
                      <a16:colId xmlns:a16="http://schemas.microsoft.com/office/drawing/2014/main" val="82767330"/>
                    </a:ext>
                  </a:extLst>
                </a:gridCol>
                <a:gridCol w="204023">
                  <a:extLst>
                    <a:ext uri="{9D8B030D-6E8A-4147-A177-3AD203B41FA5}">
                      <a16:colId xmlns:a16="http://schemas.microsoft.com/office/drawing/2014/main" val="1529437630"/>
                    </a:ext>
                  </a:extLst>
                </a:gridCol>
                <a:gridCol w="204023">
                  <a:extLst>
                    <a:ext uri="{9D8B030D-6E8A-4147-A177-3AD203B41FA5}">
                      <a16:colId xmlns:a16="http://schemas.microsoft.com/office/drawing/2014/main" val="2623751725"/>
                    </a:ext>
                  </a:extLst>
                </a:gridCol>
                <a:gridCol w="204023">
                  <a:extLst>
                    <a:ext uri="{9D8B030D-6E8A-4147-A177-3AD203B41FA5}">
                      <a16:colId xmlns:a16="http://schemas.microsoft.com/office/drawing/2014/main" val="470896131"/>
                    </a:ext>
                  </a:extLst>
                </a:gridCol>
                <a:gridCol w="204023">
                  <a:extLst>
                    <a:ext uri="{9D8B030D-6E8A-4147-A177-3AD203B41FA5}">
                      <a16:colId xmlns:a16="http://schemas.microsoft.com/office/drawing/2014/main" val="3231030864"/>
                    </a:ext>
                  </a:extLst>
                </a:gridCol>
                <a:gridCol w="204023">
                  <a:extLst>
                    <a:ext uri="{9D8B030D-6E8A-4147-A177-3AD203B41FA5}">
                      <a16:colId xmlns:a16="http://schemas.microsoft.com/office/drawing/2014/main" val="514828952"/>
                    </a:ext>
                  </a:extLst>
                </a:gridCol>
                <a:gridCol w="204023">
                  <a:extLst>
                    <a:ext uri="{9D8B030D-6E8A-4147-A177-3AD203B41FA5}">
                      <a16:colId xmlns:a16="http://schemas.microsoft.com/office/drawing/2014/main" val="907347222"/>
                    </a:ext>
                  </a:extLst>
                </a:gridCol>
                <a:gridCol w="204023">
                  <a:extLst>
                    <a:ext uri="{9D8B030D-6E8A-4147-A177-3AD203B41FA5}">
                      <a16:colId xmlns:a16="http://schemas.microsoft.com/office/drawing/2014/main" val="4145829190"/>
                    </a:ext>
                  </a:extLst>
                </a:gridCol>
                <a:gridCol w="204023">
                  <a:extLst>
                    <a:ext uri="{9D8B030D-6E8A-4147-A177-3AD203B41FA5}">
                      <a16:colId xmlns:a16="http://schemas.microsoft.com/office/drawing/2014/main" val="768772868"/>
                    </a:ext>
                  </a:extLst>
                </a:gridCol>
                <a:gridCol w="204023">
                  <a:extLst>
                    <a:ext uri="{9D8B030D-6E8A-4147-A177-3AD203B41FA5}">
                      <a16:colId xmlns:a16="http://schemas.microsoft.com/office/drawing/2014/main" val="2421333110"/>
                    </a:ext>
                  </a:extLst>
                </a:gridCol>
              </a:tblGrid>
              <a:tr h="179704">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08049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7202724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12026487"/>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11848324"/>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03862807"/>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1589355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7975207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95683133"/>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52939861"/>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24086746"/>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0302949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8643778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92637356"/>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15648415"/>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70517899"/>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45119861"/>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31343789"/>
                  </a:ext>
                </a:extLst>
              </a:tr>
              <a:tr h="164706">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844226"/>
                  </a:ext>
                </a:extLst>
              </a:tr>
            </a:tbl>
          </a:graphicData>
        </a:graphic>
      </p:graphicFrame>
      <p:sp>
        <p:nvSpPr>
          <p:cNvPr id="4" name="Ovál 3">
            <a:extLst>
              <a:ext uri="{FF2B5EF4-FFF2-40B4-BE49-F238E27FC236}">
                <a16:creationId xmlns:a16="http://schemas.microsoft.com/office/drawing/2014/main" id="{5BAC4BC4-8106-457E-B19B-3D2FC4DF04E2}"/>
              </a:ext>
            </a:extLst>
          </p:cNvPr>
          <p:cNvSpPr/>
          <p:nvPr/>
        </p:nvSpPr>
        <p:spPr>
          <a:xfrm>
            <a:off x="3627896" y="2681488"/>
            <a:ext cx="864096" cy="7920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3251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9" end="9"/>
                                            </p:txEl>
                                          </p:spTgt>
                                        </p:tgtEl>
                                        <p:attrNameLst>
                                          <p:attrName>style.visibility</p:attrName>
                                        </p:attrNameLst>
                                      </p:cBhvr>
                                      <p:to>
                                        <p:strVal val="visible"/>
                                      </p:to>
                                    </p:set>
                                    <p:animEffect transition="in" filter="fade">
                                      <p:cBhvr>
                                        <p:cTn id="12" dur="5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a:t>
            </a:r>
            <a:r>
              <a:rPr lang="cs-CZ" sz="2400" b="1" dirty="0"/>
              <a:t> 2: </a:t>
            </a:r>
          </a:p>
          <a:p>
            <a:pPr marL="525463" indent="-342900">
              <a:defRPr/>
            </a:pPr>
            <a:r>
              <a:rPr lang="en-US" sz="2000" dirty="0"/>
              <a:t>Activity I can be completed in 2 weeks only.</a:t>
            </a:r>
          </a:p>
          <a:p>
            <a:pPr marL="525463" indent="-342900">
              <a:defRPr/>
            </a:pPr>
            <a:endParaRPr lang="en-US" sz="2000" dirty="0"/>
          </a:p>
          <a:p>
            <a:pPr marL="457201" lvl="1" indent="0">
              <a:spcAft>
                <a:spcPts val="600"/>
              </a:spcAft>
              <a:buNone/>
              <a:defRPr/>
            </a:pPr>
            <a:r>
              <a:rPr lang="en-US" sz="2000" dirty="0"/>
              <a:t>	</a:t>
            </a:r>
            <a:endParaRPr lang="cs-CZ" sz="2000" dirty="0"/>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spcAft>
                <a:spcPts val="600"/>
              </a:spcAft>
              <a:defRPr/>
            </a:pPr>
            <a:endParaRPr lang="cs-CZ" sz="2000" dirty="0">
              <a:solidFill>
                <a:schemeClr val="bg2">
                  <a:lumMod val="25000"/>
                </a:schemeClr>
              </a:solidFill>
            </a:endParaRPr>
          </a:p>
          <a:p>
            <a:pPr marL="800101" lvl="1" indent="-342900">
              <a:defRPr/>
            </a:pPr>
            <a:r>
              <a:rPr lang="en-US" sz="2000" dirty="0">
                <a:solidFill>
                  <a:schemeClr val="tx2">
                    <a:lumMod val="50000"/>
                  </a:schemeClr>
                </a:solidFill>
              </a:rPr>
              <a:t>It could make the whole project one week shorter.</a:t>
            </a: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a:extLst>
              <a:ext uri="{FF2B5EF4-FFF2-40B4-BE49-F238E27FC236}">
                <a16:creationId xmlns:a16="http://schemas.microsoft.com/office/drawing/2014/main" id="{3A02B953-1E34-4D6F-B06F-4507D929C215}"/>
              </a:ext>
            </a:extLst>
          </p:cNvPr>
          <p:cNvGraphicFramePr>
            <a:graphicFrameLocks noGrp="1"/>
          </p:cNvGraphicFramePr>
          <p:nvPr/>
        </p:nvGraphicFramePr>
        <p:xfrm>
          <a:off x="1511655" y="2420888"/>
          <a:ext cx="6120690" cy="3232133"/>
        </p:xfrm>
        <a:graphic>
          <a:graphicData uri="http://schemas.openxmlformats.org/drawingml/2006/table">
            <a:tbl>
              <a:tblPr/>
              <a:tblGrid>
                <a:gridCol w="204023">
                  <a:extLst>
                    <a:ext uri="{9D8B030D-6E8A-4147-A177-3AD203B41FA5}">
                      <a16:colId xmlns:a16="http://schemas.microsoft.com/office/drawing/2014/main" val="2164824195"/>
                    </a:ext>
                  </a:extLst>
                </a:gridCol>
                <a:gridCol w="204023">
                  <a:extLst>
                    <a:ext uri="{9D8B030D-6E8A-4147-A177-3AD203B41FA5}">
                      <a16:colId xmlns:a16="http://schemas.microsoft.com/office/drawing/2014/main" val="359354412"/>
                    </a:ext>
                  </a:extLst>
                </a:gridCol>
                <a:gridCol w="204023">
                  <a:extLst>
                    <a:ext uri="{9D8B030D-6E8A-4147-A177-3AD203B41FA5}">
                      <a16:colId xmlns:a16="http://schemas.microsoft.com/office/drawing/2014/main" val="1857961799"/>
                    </a:ext>
                  </a:extLst>
                </a:gridCol>
                <a:gridCol w="204023">
                  <a:extLst>
                    <a:ext uri="{9D8B030D-6E8A-4147-A177-3AD203B41FA5}">
                      <a16:colId xmlns:a16="http://schemas.microsoft.com/office/drawing/2014/main" val="3729185987"/>
                    </a:ext>
                  </a:extLst>
                </a:gridCol>
                <a:gridCol w="204023">
                  <a:extLst>
                    <a:ext uri="{9D8B030D-6E8A-4147-A177-3AD203B41FA5}">
                      <a16:colId xmlns:a16="http://schemas.microsoft.com/office/drawing/2014/main" val="2170955570"/>
                    </a:ext>
                  </a:extLst>
                </a:gridCol>
                <a:gridCol w="204023">
                  <a:extLst>
                    <a:ext uri="{9D8B030D-6E8A-4147-A177-3AD203B41FA5}">
                      <a16:colId xmlns:a16="http://schemas.microsoft.com/office/drawing/2014/main" val="2509492029"/>
                    </a:ext>
                  </a:extLst>
                </a:gridCol>
                <a:gridCol w="204023">
                  <a:extLst>
                    <a:ext uri="{9D8B030D-6E8A-4147-A177-3AD203B41FA5}">
                      <a16:colId xmlns:a16="http://schemas.microsoft.com/office/drawing/2014/main" val="3032311344"/>
                    </a:ext>
                  </a:extLst>
                </a:gridCol>
                <a:gridCol w="204023">
                  <a:extLst>
                    <a:ext uri="{9D8B030D-6E8A-4147-A177-3AD203B41FA5}">
                      <a16:colId xmlns:a16="http://schemas.microsoft.com/office/drawing/2014/main" val="986938712"/>
                    </a:ext>
                  </a:extLst>
                </a:gridCol>
                <a:gridCol w="204023">
                  <a:extLst>
                    <a:ext uri="{9D8B030D-6E8A-4147-A177-3AD203B41FA5}">
                      <a16:colId xmlns:a16="http://schemas.microsoft.com/office/drawing/2014/main" val="3831340310"/>
                    </a:ext>
                  </a:extLst>
                </a:gridCol>
                <a:gridCol w="204023">
                  <a:extLst>
                    <a:ext uri="{9D8B030D-6E8A-4147-A177-3AD203B41FA5}">
                      <a16:colId xmlns:a16="http://schemas.microsoft.com/office/drawing/2014/main" val="3623436208"/>
                    </a:ext>
                  </a:extLst>
                </a:gridCol>
                <a:gridCol w="204023">
                  <a:extLst>
                    <a:ext uri="{9D8B030D-6E8A-4147-A177-3AD203B41FA5}">
                      <a16:colId xmlns:a16="http://schemas.microsoft.com/office/drawing/2014/main" val="31797547"/>
                    </a:ext>
                  </a:extLst>
                </a:gridCol>
                <a:gridCol w="204023">
                  <a:extLst>
                    <a:ext uri="{9D8B030D-6E8A-4147-A177-3AD203B41FA5}">
                      <a16:colId xmlns:a16="http://schemas.microsoft.com/office/drawing/2014/main" val="197056046"/>
                    </a:ext>
                  </a:extLst>
                </a:gridCol>
                <a:gridCol w="204023">
                  <a:extLst>
                    <a:ext uri="{9D8B030D-6E8A-4147-A177-3AD203B41FA5}">
                      <a16:colId xmlns:a16="http://schemas.microsoft.com/office/drawing/2014/main" val="1496096224"/>
                    </a:ext>
                  </a:extLst>
                </a:gridCol>
                <a:gridCol w="204023">
                  <a:extLst>
                    <a:ext uri="{9D8B030D-6E8A-4147-A177-3AD203B41FA5}">
                      <a16:colId xmlns:a16="http://schemas.microsoft.com/office/drawing/2014/main" val="3113028767"/>
                    </a:ext>
                  </a:extLst>
                </a:gridCol>
                <a:gridCol w="204023">
                  <a:extLst>
                    <a:ext uri="{9D8B030D-6E8A-4147-A177-3AD203B41FA5}">
                      <a16:colId xmlns:a16="http://schemas.microsoft.com/office/drawing/2014/main" val="802390105"/>
                    </a:ext>
                  </a:extLst>
                </a:gridCol>
                <a:gridCol w="204023">
                  <a:extLst>
                    <a:ext uri="{9D8B030D-6E8A-4147-A177-3AD203B41FA5}">
                      <a16:colId xmlns:a16="http://schemas.microsoft.com/office/drawing/2014/main" val="2996993860"/>
                    </a:ext>
                  </a:extLst>
                </a:gridCol>
                <a:gridCol w="204023">
                  <a:extLst>
                    <a:ext uri="{9D8B030D-6E8A-4147-A177-3AD203B41FA5}">
                      <a16:colId xmlns:a16="http://schemas.microsoft.com/office/drawing/2014/main" val="2426231937"/>
                    </a:ext>
                  </a:extLst>
                </a:gridCol>
                <a:gridCol w="204023">
                  <a:extLst>
                    <a:ext uri="{9D8B030D-6E8A-4147-A177-3AD203B41FA5}">
                      <a16:colId xmlns:a16="http://schemas.microsoft.com/office/drawing/2014/main" val="1158556007"/>
                    </a:ext>
                  </a:extLst>
                </a:gridCol>
                <a:gridCol w="204023">
                  <a:extLst>
                    <a:ext uri="{9D8B030D-6E8A-4147-A177-3AD203B41FA5}">
                      <a16:colId xmlns:a16="http://schemas.microsoft.com/office/drawing/2014/main" val="3822611150"/>
                    </a:ext>
                  </a:extLst>
                </a:gridCol>
                <a:gridCol w="204023">
                  <a:extLst>
                    <a:ext uri="{9D8B030D-6E8A-4147-A177-3AD203B41FA5}">
                      <a16:colId xmlns:a16="http://schemas.microsoft.com/office/drawing/2014/main" val="973191608"/>
                    </a:ext>
                  </a:extLst>
                </a:gridCol>
                <a:gridCol w="204023">
                  <a:extLst>
                    <a:ext uri="{9D8B030D-6E8A-4147-A177-3AD203B41FA5}">
                      <a16:colId xmlns:a16="http://schemas.microsoft.com/office/drawing/2014/main" val="82767330"/>
                    </a:ext>
                  </a:extLst>
                </a:gridCol>
                <a:gridCol w="204023">
                  <a:extLst>
                    <a:ext uri="{9D8B030D-6E8A-4147-A177-3AD203B41FA5}">
                      <a16:colId xmlns:a16="http://schemas.microsoft.com/office/drawing/2014/main" val="1529437630"/>
                    </a:ext>
                  </a:extLst>
                </a:gridCol>
                <a:gridCol w="204023">
                  <a:extLst>
                    <a:ext uri="{9D8B030D-6E8A-4147-A177-3AD203B41FA5}">
                      <a16:colId xmlns:a16="http://schemas.microsoft.com/office/drawing/2014/main" val="2623751725"/>
                    </a:ext>
                  </a:extLst>
                </a:gridCol>
                <a:gridCol w="204023">
                  <a:extLst>
                    <a:ext uri="{9D8B030D-6E8A-4147-A177-3AD203B41FA5}">
                      <a16:colId xmlns:a16="http://schemas.microsoft.com/office/drawing/2014/main" val="470896131"/>
                    </a:ext>
                  </a:extLst>
                </a:gridCol>
                <a:gridCol w="204023">
                  <a:extLst>
                    <a:ext uri="{9D8B030D-6E8A-4147-A177-3AD203B41FA5}">
                      <a16:colId xmlns:a16="http://schemas.microsoft.com/office/drawing/2014/main" val="3231030864"/>
                    </a:ext>
                  </a:extLst>
                </a:gridCol>
                <a:gridCol w="204023">
                  <a:extLst>
                    <a:ext uri="{9D8B030D-6E8A-4147-A177-3AD203B41FA5}">
                      <a16:colId xmlns:a16="http://schemas.microsoft.com/office/drawing/2014/main" val="514828952"/>
                    </a:ext>
                  </a:extLst>
                </a:gridCol>
                <a:gridCol w="204023">
                  <a:extLst>
                    <a:ext uri="{9D8B030D-6E8A-4147-A177-3AD203B41FA5}">
                      <a16:colId xmlns:a16="http://schemas.microsoft.com/office/drawing/2014/main" val="907347222"/>
                    </a:ext>
                  </a:extLst>
                </a:gridCol>
                <a:gridCol w="204023">
                  <a:extLst>
                    <a:ext uri="{9D8B030D-6E8A-4147-A177-3AD203B41FA5}">
                      <a16:colId xmlns:a16="http://schemas.microsoft.com/office/drawing/2014/main" val="4145829190"/>
                    </a:ext>
                  </a:extLst>
                </a:gridCol>
                <a:gridCol w="204023">
                  <a:extLst>
                    <a:ext uri="{9D8B030D-6E8A-4147-A177-3AD203B41FA5}">
                      <a16:colId xmlns:a16="http://schemas.microsoft.com/office/drawing/2014/main" val="768772868"/>
                    </a:ext>
                  </a:extLst>
                </a:gridCol>
                <a:gridCol w="204023">
                  <a:extLst>
                    <a:ext uri="{9D8B030D-6E8A-4147-A177-3AD203B41FA5}">
                      <a16:colId xmlns:a16="http://schemas.microsoft.com/office/drawing/2014/main" val="2421333110"/>
                    </a:ext>
                  </a:extLst>
                </a:gridCol>
              </a:tblGrid>
              <a:tr h="179704">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08049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7202724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12026487"/>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11848324"/>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03862807"/>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1589355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7975207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95683133"/>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52939861"/>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24086746"/>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03029492"/>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86437780"/>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92637356"/>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15648415"/>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70517899"/>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cs-CZ"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45119861"/>
                  </a:ext>
                </a:extLst>
              </a:tr>
              <a:tr h="179704">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31343789"/>
                  </a:ext>
                </a:extLst>
              </a:tr>
              <a:tr h="164706">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cs-CZ"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844226"/>
                  </a:ext>
                </a:extLst>
              </a:tr>
            </a:tbl>
          </a:graphicData>
        </a:graphic>
      </p:graphicFrame>
      <p:sp>
        <p:nvSpPr>
          <p:cNvPr id="4" name="Ovál 3">
            <a:extLst>
              <a:ext uri="{FF2B5EF4-FFF2-40B4-BE49-F238E27FC236}">
                <a16:creationId xmlns:a16="http://schemas.microsoft.com/office/drawing/2014/main" id="{5BAC4BC4-8106-457E-B19B-3D2FC4DF04E2}"/>
              </a:ext>
            </a:extLst>
          </p:cNvPr>
          <p:cNvSpPr/>
          <p:nvPr/>
        </p:nvSpPr>
        <p:spPr>
          <a:xfrm>
            <a:off x="5661264" y="3366136"/>
            <a:ext cx="864096" cy="7920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4026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10" end="10"/>
                                            </p:txEl>
                                          </p:spTgt>
                                        </p:tgtEl>
                                        <p:attrNameLst>
                                          <p:attrName>style.visibility</p:attrName>
                                        </p:attrNameLst>
                                      </p:cBhvr>
                                      <p:to>
                                        <p:strVal val="visible"/>
                                      </p:to>
                                    </p:set>
                                    <p:animEffect transition="in" filter="fade">
                                      <p:cBhvr>
                                        <p:cTn id="12" dur="5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a:t>
            </a:r>
            <a:r>
              <a:rPr lang="cs-CZ" sz="2400" b="1" dirty="0"/>
              <a:t> 3: </a:t>
            </a:r>
          </a:p>
          <a:p>
            <a:pPr marL="0" indent="0">
              <a:buFont typeface="Wingdings 2" panose="05020102010507070707" pitchFamily="18" charset="2"/>
              <a:buNone/>
              <a:defRPr/>
            </a:pPr>
            <a:r>
              <a:rPr lang="cs-CZ" sz="2400" b="1" dirty="0"/>
              <a:t>   </a:t>
            </a:r>
            <a:r>
              <a:rPr lang="en-GB" sz="2400" dirty="0"/>
              <a:t>Draw the network and identify the critical path. </a:t>
            </a: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p:cNvGraphicFramePr>
            <a:graphicFrameLocks noGrp="1"/>
          </p:cNvGraphicFramePr>
          <p:nvPr/>
        </p:nvGraphicFramePr>
        <p:xfrm>
          <a:off x="1042988" y="2852738"/>
          <a:ext cx="6842126" cy="2727326"/>
        </p:xfrm>
        <a:graphic>
          <a:graphicData uri="http://schemas.openxmlformats.org/drawingml/2006/table">
            <a:tbl>
              <a:tblPr>
                <a:tableStyleId>{5C22544A-7EE6-4342-B048-85BDC9FD1C3A}</a:tableStyleId>
              </a:tblPr>
              <a:tblGrid>
                <a:gridCol w="2280046">
                  <a:extLst>
                    <a:ext uri="{9D8B030D-6E8A-4147-A177-3AD203B41FA5}">
                      <a16:colId xmlns:a16="http://schemas.microsoft.com/office/drawing/2014/main" val="20000"/>
                    </a:ext>
                  </a:extLst>
                </a:gridCol>
                <a:gridCol w="2281040">
                  <a:extLst>
                    <a:ext uri="{9D8B030D-6E8A-4147-A177-3AD203B41FA5}">
                      <a16:colId xmlns:a16="http://schemas.microsoft.com/office/drawing/2014/main" val="20001"/>
                    </a:ext>
                  </a:extLst>
                </a:gridCol>
                <a:gridCol w="2281040">
                  <a:extLst>
                    <a:ext uri="{9D8B030D-6E8A-4147-A177-3AD203B41FA5}">
                      <a16:colId xmlns:a16="http://schemas.microsoft.com/office/drawing/2014/main" val="20002"/>
                    </a:ext>
                  </a:extLst>
                </a:gridCol>
              </a:tblGrid>
              <a:tr h="427270">
                <a:tc>
                  <a:txBody>
                    <a:bodyPr/>
                    <a:lstStyle/>
                    <a:p>
                      <a:pPr algn="ctr">
                        <a:spcAft>
                          <a:spcPts val="0"/>
                        </a:spcAft>
                      </a:pPr>
                      <a:r>
                        <a:rPr lang="en-GB" sz="1600" b="1" dirty="0">
                          <a:effectLst/>
                        </a:rPr>
                        <a:t>Activity</a:t>
                      </a:r>
                      <a:endParaRPr lang="cs-CZ" sz="1600" b="1"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indent="44450" algn="ctr">
                        <a:spcAft>
                          <a:spcPts val="0"/>
                        </a:spcAft>
                      </a:pPr>
                      <a:r>
                        <a:rPr lang="en-GB" sz="1600" b="1" dirty="0">
                          <a:effectLst/>
                        </a:rPr>
                        <a:t>Preceding Activity</a:t>
                      </a:r>
                      <a:endParaRPr lang="cs-CZ" sz="1600" b="1"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b="1" dirty="0">
                          <a:effectLst/>
                        </a:rPr>
                        <a:t>Duration </a:t>
                      </a:r>
                      <a:r>
                        <a:rPr lang="en-US" sz="1600" b="1" dirty="0">
                          <a:effectLst/>
                        </a:rPr>
                        <a:t>[weeks]</a:t>
                      </a:r>
                      <a:endParaRPr lang="cs-CZ" sz="1600" b="1"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87507">
                <a:tc>
                  <a:txBody>
                    <a:bodyPr/>
                    <a:lstStyle/>
                    <a:p>
                      <a:pPr algn="ctr">
                        <a:spcAft>
                          <a:spcPts val="0"/>
                        </a:spcAft>
                      </a:pPr>
                      <a:r>
                        <a:rPr lang="en-GB" sz="1600" b="1" dirty="0">
                          <a:effectLst/>
                        </a:rPr>
                        <a:t>A</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None</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cs-CZ" sz="1600" dirty="0">
                          <a:effectLst/>
                          <a:latin typeface="Times New Roman"/>
                          <a:ea typeface="Times New Roman"/>
                        </a:rPr>
                        <a:t>5</a:t>
                      </a: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287507">
                <a:tc>
                  <a:txBody>
                    <a:bodyPr/>
                    <a:lstStyle/>
                    <a:p>
                      <a:pPr algn="ctr">
                        <a:spcAft>
                          <a:spcPts val="0"/>
                        </a:spcAft>
                      </a:pPr>
                      <a:r>
                        <a:rPr lang="en-GB" sz="1600" b="1" dirty="0">
                          <a:effectLst/>
                        </a:rPr>
                        <a:t>B</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cs-CZ" sz="1600" dirty="0">
                          <a:effectLst/>
                        </a:rPr>
                        <a:t>A</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cs-CZ" sz="1600" dirty="0">
                          <a:effectLst/>
                          <a:latin typeface="+mn-lt"/>
                          <a:ea typeface="+mn-ea"/>
                        </a:rPr>
                        <a:t>4</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287507">
                <a:tc>
                  <a:txBody>
                    <a:bodyPr/>
                    <a:lstStyle/>
                    <a:p>
                      <a:pPr algn="ctr">
                        <a:spcAft>
                          <a:spcPts val="0"/>
                        </a:spcAft>
                      </a:pPr>
                      <a:r>
                        <a:rPr lang="en-GB" sz="1600" b="1" dirty="0">
                          <a:effectLst/>
                        </a:rPr>
                        <a:t>C</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cs-CZ" sz="1600" dirty="0">
                          <a:effectLst/>
                        </a:rPr>
                        <a:t>A</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cs-CZ" sz="1600" dirty="0">
                          <a:effectLst/>
                          <a:latin typeface="+mn-lt"/>
                          <a:ea typeface="+mn-ea"/>
                        </a:rPr>
                        <a:t>7</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287507">
                <a:tc>
                  <a:txBody>
                    <a:bodyPr/>
                    <a:lstStyle/>
                    <a:p>
                      <a:pPr algn="ctr">
                        <a:spcAft>
                          <a:spcPts val="0"/>
                        </a:spcAft>
                      </a:pPr>
                      <a:r>
                        <a:rPr lang="en-GB" sz="1600" b="1" dirty="0">
                          <a:effectLst/>
                        </a:rPr>
                        <a:t>D</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A</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cs-CZ" sz="1600" dirty="0">
                          <a:effectLst/>
                          <a:latin typeface="+mn-lt"/>
                          <a:ea typeface="+mn-ea"/>
                        </a:rPr>
                        <a:t>4</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287507">
                <a:tc>
                  <a:txBody>
                    <a:bodyPr/>
                    <a:lstStyle/>
                    <a:p>
                      <a:pPr algn="ctr">
                        <a:spcAft>
                          <a:spcPts val="0"/>
                        </a:spcAft>
                      </a:pPr>
                      <a:r>
                        <a:rPr lang="en-GB" sz="1600" b="1" dirty="0">
                          <a:effectLst/>
                        </a:rPr>
                        <a:t>E</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rPr>
                        <a:t>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cs-CZ" sz="1600" dirty="0">
                          <a:effectLst/>
                          <a:latin typeface="+mn-lt"/>
                          <a:ea typeface="+mn-ea"/>
                        </a:rPr>
                        <a:t>5</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287507">
                <a:tc>
                  <a:txBody>
                    <a:bodyPr/>
                    <a:lstStyle/>
                    <a:p>
                      <a:pPr algn="ctr">
                        <a:spcAft>
                          <a:spcPts val="0"/>
                        </a:spcAft>
                      </a:pPr>
                      <a:r>
                        <a:rPr lang="en-GB" sz="1600" b="1" dirty="0">
                          <a:effectLst/>
                        </a:rPr>
                        <a:t>F</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cs-CZ" sz="1600" dirty="0">
                          <a:effectLst/>
                        </a:rPr>
                        <a:t>C</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cs-CZ" sz="1600" dirty="0">
                          <a:effectLst/>
                          <a:latin typeface="+mn-lt"/>
                          <a:ea typeface="+mn-ea"/>
                        </a:rPr>
                        <a:t>2</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287507">
                <a:tc>
                  <a:txBody>
                    <a:bodyPr/>
                    <a:lstStyle/>
                    <a:p>
                      <a:pPr algn="ctr">
                        <a:spcAft>
                          <a:spcPts val="0"/>
                        </a:spcAft>
                      </a:pPr>
                      <a:r>
                        <a:rPr lang="en-GB" sz="1600" b="1" dirty="0">
                          <a:effectLst/>
                        </a:rPr>
                        <a:t>G</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cs-CZ" sz="1600" dirty="0">
                          <a:effectLst/>
                        </a:rPr>
                        <a:t>D</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4</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287507">
                <a:tc>
                  <a:txBody>
                    <a:bodyPr/>
                    <a:lstStyle/>
                    <a:p>
                      <a:pPr algn="ctr">
                        <a:spcAft>
                          <a:spcPts val="0"/>
                        </a:spcAft>
                      </a:pPr>
                      <a:r>
                        <a:rPr lang="en-GB" sz="1600" b="1" dirty="0">
                          <a:effectLst/>
                        </a:rPr>
                        <a:t>H</a:t>
                      </a:r>
                      <a:endParaRPr lang="cs-CZ" sz="1600" b="1"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cs-CZ" sz="1600" dirty="0">
                          <a:effectLst/>
                        </a:rPr>
                        <a:t>E, F</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rPr>
                        <a:t>7</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Example</a:t>
            </a:r>
            <a:r>
              <a:rPr lang="cs-CZ" sz="2400" b="1" dirty="0"/>
              <a:t> 3: </a:t>
            </a:r>
          </a:p>
          <a:p>
            <a:pPr marL="182563" indent="0">
              <a:spcAft>
                <a:spcPts val="600"/>
              </a:spcAft>
              <a:buFont typeface="Wingdings 2" panose="05020102010507070707" pitchFamily="18" charset="2"/>
              <a:buNone/>
              <a:defRPr/>
            </a:pPr>
            <a:r>
              <a:rPr lang="cs-CZ" sz="2400" dirty="0"/>
              <a:t>W</a:t>
            </a:r>
            <a:r>
              <a:rPr lang="en-US" sz="2400" dirty="0"/>
              <a:t>hat if analysis</a:t>
            </a:r>
            <a:r>
              <a:rPr lang="cs-CZ" sz="2400" dirty="0"/>
              <a:t>:</a:t>
            </a:r>
            <a:endParaRPr lang="en-US" sz="2400" dirty="0"/>
          </a:p>
          <a:p>
            <a:pPr marL="525463" indent="-342900">
              <a:defRPr/>
            </a:pPr>
            <a:r>
              <a:rPr lang="en-US" sz="2000" dirty="0"/>
              <a:t>Activity B started 1 week later.</a:t>
            </a:r>
          </a:p>
          <a:p>
            <a:pPr marL="800101" lvl="1" indent="-342900">
              <a:spcBef>
                <a:spcPts val="300"/>
              </a:spcBef>
              <a:spcAft>
                <a:spcPts val="600"/>
              </a:spcAft>
              <a:defRPr/>
            </a:pPr>
            <a:r>
              <a:rPr lang="en-US" sz="2000" dirty="0">
                <a:solidFill>
                  <a:schemeClr val="bg2">
                    <a:lumMod val="25000"/>
                  </a:schemeClr>
                </a:solidFill>
              </a:rPr>
              <a:t>It will delay the whole project by one week.</a:t>
            </a:r>
          </a:p>
          <a:p>
            <a:pPr marL="525463" indent="-342900">
              <a:defRPr/>
            </a:pPr>
            <a:r>
              <a:rPr lang="en-US" sz="2000" dirty="0"/>
              <a:t>Activity G started 4 weeks later than scheduled. </a:t>
            </a:r>
          </a:p>
          <a:p>
            <a:pPr marL="800101" lvl="1" indent="-342900">
              <a:spcBef>
                <a:spcPts val="300"/>
              </a:spcBef>
              <a:spcAft>
                <a:spcPts val="600"/>
              </a:spcAft>
              <a:defRPr/>
            </a:pPr>
            <a:r>
              <a:rPr lang="en-US" sz="2000" dirty="0">
                <a:solidFill>
                  <a:schemeClr val="tx2">
                    <a:lumMod val="50000"/>
                  </a:schemeClr>
                </a:solidFill>
              </a:rPr>
              <a:t>It is not a problem and we can still complete it on time.</a:t>
            </a:r>
          </a:p>
          <a:p>
            <a:pPr marL="525463" indent="-342900">
              <a:defRPr/>
            </a:pPr>
            <a:r>
              <a:rPr lang="en-US" sz="2000" dirty="0"/>
              <a:t>Activity A can be completed in 3 weeks only.</a:t>
            </a:r>
          </a:p>
          <a:p>
            <a:pPr marL="800101" lvl="1" indent="-342900">
              <a:spcBef>
                <a:spcPts val="300"/>
              </a:spcBef>
              <a:spcAft>
                <a:spcPts val="600"/>
              </a:spcAft>
              <a:defRPr/>
            </a:pPr>
            <a:r>
              <a:rPr lang="en-US" sz="2000" dirty="0">
                <a:solidFill>
                  <a:schemeClr val="tx2">
                    <a:lumMod val="50000"/>
                  </a:schemeClr>
                </a:solidFill>
              </a:rPr>
              <a:t>It could make the whole project 2 weeks shorter.</a:t>
            </a:r>
          </a:p>
          <a:p>
            <a:pPr marL="525463" indent="-342900">
              <a:defRPr/>
            </a:pPr>
            <a:r>
              <a:rPr lang="en-US" sz="2000" dirty="0"/>
              <a:t>Activity C will be completed in 6 weeks only.</a:t>
            </a:r>
          </a:p>
          <a:p>
            <a:pPr marL="800101" lvl="1" indent="-342900">
              <a:spcBef>
                <a:spcPts val="300"/>
              </a:spcBef>
              <a:defRPr/>
            </a:pPr>
            <a:r>
              <a:rPr lang="en-US" sz="2000" dirty="0">
                <a:solidFill>
                  <a:schemeClr val="tx2">
                    <a:lumMod val="50000"/>
                  </a:schemeClr>
                </a:solidFill>
              </a:rPr>
              <a:t>There are two critical paths. Therefore, without further changes on the sub</a:t>
            </a:r>
            <a:r>
              <a:rPr lang="cs-CZ" sz="2000" dirty="0">
                <a:solidFill>
                  <a:schemeClr val="tx2">
                    <a:lumMod val="50000"/>
                  </a:schemeClr>
                </a:solidFill>
              </a:rPr>
              <a:t>-</a:t>
            </a:r>
            <a:r>
              <a:rPr lang="en-US" sz="2000" dirty="0">
                <a:solidFill>
                  <a:schemeClr val="tx2">
                    <a:lumMod val="50000"/>
                  </a:schemeClr>
                </a:solidFill>
              </a:rPr>
              <a:t>path B-E there is no chance for shortening the total time of the project.</a:t>
            </a:r>
          </a:p>
          <a:p>
            <a:pPr marL="457201" lvl="1" indent="0">
              <a:buFont typeface="Wingdings" panose="05000000000000000000" pitchFamily="2" charset="2"/>
              <a:buNone/>
              <a:defRPr/>
            </a:pPr>
            <a:endParaRPr lang="cs-CZ" sz="2400" dirty="0"/>
          </a:p>
          <a:p>
            <a:pPr marL="525463" indent="-342900">
              <a:defRPr/>
            </a:pPr>
            <a:endParaRPr lang="en-US"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anim calcmode="lin" valueType="num">
                                      <p:cBhvr additive="base">
                                        <p:cTn id="7"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anim calcmode="lin" valueType="num">
                                      <p:cBhvr additive="base">
                                        <p:cTn id="13"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anim calcmode="lin" valueType="num">
                                      <p:cBhvr additive="base">
                                        <p:cTn id="19"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xEl>
                                              <p:pRg st="6" end="6"/>
                                            </p:txEl>
                                          </p:spTgt>
                                        </p:tgtEl>
                                        <p:attrNameLst>
                                          <p:attrName>style.visibility</p:attrName>
                                        </p:attrNameLst>
                                      </p:cBhvr>
                                      <p:to>
                                        <p:strVal val="visible"/>
                                      </p:to>
                                    </p:set>
                                    <p:anim calcmode="lin" valueType="num">
                                      <p:cBhvr additive="base">
                                        <p:cTn id="25"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7411">
                                            <p:txEl>
                                              <p:pRg st="7" end="7"/>
                                            </p:txEl>
                                          </p:spTgt>
                                        </p:tgtEl>
                                        <p:attrNameLst>
                                          <p:attrName>style.visibility</p:attrName>
                                        </p:attrNameLst>
                                      </p:cBhvr>
                                      <p:to>
                                        <p:strVal val="visible"/>
                                      </p:to>
                                    </p:set>
                                    <p:anim calcmode="lin" valueType="num">
                                      <p:cBhvr additive="base">
                                        <p:cTn id="31"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7411">
                                            <p:txEl>
                                              <p:pRg st="8" end="8"/>
                                            </p:txEl>
                                          </p:spTgt>
                                        </p:tgtEl>
                                        <p:attrNameLst>
                                          <p:attrName>style.visibility</p:attrName>
                                        </p:attrNameLst>
                                      </p:cBhvr>
                                      <p:to>
                                        <p:strVal val="visible"/>
                                      </p:to>
                                    </p:set>
                                    <p:anim calcmode="lin" valueType="num">
                                      <p:cBhvr additive="base">
                                        <p:cTn id="37"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7411">
                                            <p:txEl>
                                              <p:pRg st="9" end="9"/>
                                            </p:txEl>
                                          </p:spTgt>
                                        </p:tgtEl>
                                        <p:attrNameLst>
                                          <p:attrName>style.visibility</p:attrName>
                                        </p:attrNameLst>
                                      </p:cBhvr>
                                      <p:to>
                                        <p:strVal val="visible"/>
                                      </p:to>
                                    </p:set>
                                    <p:anim calcmode="lin" valueType="num">
                                      <p:cBhvr additive="base">
                                        <p:cTn id="43" dur="500" fill="hold"/>
                                        <p:tgtEl>
                                          <p:spTgt spid="17411">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pPr eaLnBrk="1" hangingPunct="1"/>
            <a:r>
              <a:rPr lang="en-US" altLang="cs-CZ" sz="3200" b="1">
                <a:solidFill>
                  <a:srgbClr val="002060"/>
                </a:solidFill>
              </a:rPr>
              <a:t> </a:t>
            </a:r>
            <a:br>
              <a:rPr lang="en-US" altLang="cs-CZ" sz="3200" b="1">
                <a:solidFill>
                  <a:srgbClr val="002060"/>
                </a:solidFill>
              </a:rPr>
            </a:br>
            <a:r>
              <a:rPr lang="en-US" altLang="cs-CZ" sz="3200" b="1">
                <a:solidFill>
                  <a:srgbClr val="002060"/>
                </a:solidFill>
              </a:rPr>
              <a:t>Network analysis</a:t>
            </a:r>
          </a:p>
        </p:txBody>
      </p:sp>
      <p:sp>
        <p:nvSpPr>
          <p:cNvPr id="17411" name="Podnadpis 2"/>
          <p:cNvSpPr>
            <a:spLocks noGrp="1"/>
          </p:cNvSpPr>
          <p:nvPr>
            <p:ph sz="quarter" idx="1"/>
          </p:nvPr>
        </p:nvSpPr>
        <p:spPr>
          <a:xfrm>
            <a:off x="301625" y="1527175"/>
            <a:ext cx="8556625" cy="4572000"/>
          </a:xfrm>
        </p:spPr>
        <p:txBody>
          <a:bodyPr/>
          <a:lstStyle/>
          <a:p>
            <a:pPr>
              <a:defRPr/>
            </a:pPr>
            <a:r>
              <a:rPr lang="en-US" sz="2400" b="1" dirty="0"/>
              <a:t>Homework: </a:t>
            </a:r>
          </a:p>
          <a:p>
            <a:pPr marL="0" indent="0">
              <a:buFont typeface="Wingdings 2" panose="05020102010507070707" pitchFamily="18" charset="2"/>
              <a:buNone/>
              <a:defRPr/>
            </a:pPr>
            <a:r>
              <a:rPr lang="cs-CZ" sz="2400" b="1" dirty="0"/>
              <a:t>   </a:t>
            </a:r>
            <a:r>
              <a:rPr lang="en-GB" sz="2400" dirty="0"/>
              <a:t>Draw the network and identify the critical path. </a:t>
            </a: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3" name="Tabulka 2"/>
          <p:cNvGraphicFramePr>
            <a:graphicFrameLocks noGrp="1"/>
          </p:cNvGraphicFramePr>
          <p:nvPr/>
        </p:nvGraphicFramePr>
        <p:xfrm>
          <a:off x="1042988" y="2852738"/>
          <a:ext cx="6842126" cy="3014665"/>
        </p:xfrm>
        <a:graphic>
          <a:graphicData uri="http://schemas.openxmlformats.org/drawingml/2006/table">
            <a:tbl>
              <a:tblPr>
                <a:tableStyleId>{5C22544A-7EE6-4342-B048-85BDC9FD1C3A}</a:tableStyleId>
              </a:tblPr>
              <a:tblGrid>
                <a:gridCol w="2280046">
                  <a:extLst>
                    <a:ext uri="{9D8B030D-6E8A-4147-A177-3AD203B41FA5}">
                      <a16:colId xmlns:a16="http://schemas.microsoft.com/office/drawing/2014/main" val="20000"/>
                    </a:ext>
                  </a:extLst>
                </a:gridCol>
                <a:gridCol w="2281040">
                  <a:extLst>
                    <a:ext uri="{9D8B030D-6E8A-4147-A177-3AD203B41FA5}">
                      <a16:colId xmlns:a16="http://schemas.microsoft.com/office/drawing/2014/main" val="20001"/>
                    </a:ext>
                  </a:extLst>
                </a:gridCol>
                <a:gridCol w="2281040">
                  <a:extLst>
                    <a:ext uri="{9D8B030D-6E8A-4147-A177-3AD203B41FA5}">
                      <a16:colId xmlns:a16="http://schemas.microsoft.com/office/drawing/2014/main" val="20002"/>
                    </a:ext>
                  </a:extLst>
                </a:gridCol>
              </a:tblGrid>
              <a:tr h="427246">
                <a:tc>
                  <a:txBody>
                    <a:bodyPr/>
                    <a:lstStyle/>
                    <a:p>
                      <a:pPr algn="ctr">
                        <a:spcAft>
                          <a:spcPts val="0"/>
                        </a:spcAft>
                      </a:pPr>
                      <a:r>
                        <a:rPr lang="en-GB" sz="1600" b="1" dirty="0">
                          <a:effectLst/>
                          <a:latin typeface="Arial"/>
                          <a:ea typeface="Times New Roman"/>
                        </a:rPr>
                        <a:t>Activity</a:t>
                      </a:r>
                      <a:endParaRPr lang="cs-CZ" sz="1600"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indent="44450" algn="ctr">
                        <a:spcAft>
                          <a:spcPts val="0"/>
                        </a:spcAft>
                      </a:pPr>
                      <a:r>
                        <a:rPr lang="en-GB" sz="1600" b="1" dirty="0">
                          <a:effectLst/>
                          <a:latin typeface="Arial"/>
                          <a:ea typeface="Times New Roman"/>
                        </a:rPr>
                        <a:t>Preceding Activity</a:t>
                      </a:r>
                      <a:endParaRPr lang="cs-CZ" sz="1600"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b="1" dirty="0">
                          <a:effectLst/>
                          <a:latin typeface="Arial"/>
                          <a:ea typeface="Times New Roman"/>
                        </a:rPr>
                        <a:t>Duration </a:t>
                      </a:r>
                      <a:r>
                        <a:rPr lang="en-US" sz="1600" b="1" dirty="0">
                          <a:effectLst/>
                          <a:latin typeface="Arial"/>
                          <a:ea typeface="Times New Roman"/>
                        </a:rPr>
                        <a:t>[weeks]</a:t>
                      </a:r>
                      <a:endParaRPr lang="cs-CZ" sz="1600" dirty="0">
                        <a:effectLst/>
                        <a:latin typeface="Times New Roman"/>
                        <a:ea typeface="Times New Roman"/>
                      </a:endParaRPr>
                    </a:p>
                  </a:txBody>
                  <a:tcPr marL="44459" marR="444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87491">
                <a:tc>
                  <a:txBody>
                    <a:bodyPr/>
                    <a:lstStyle/>
                    <a:p>
                      <a:pPr algn="ctr">
                        <a:spcAft>
                          <a:spcPts val="0"/>
                        </a:spcAft>
                      </a:pPr>
                      <a:r>
                        <a:rPr lang="en-GB" sz="1600" dirty="0">
                          <a:effectLst/>
                          <a:latin typeface="Arial"/>
                          <a:ea typeface="Times New Roman"/>
                        </a:rPr>
                        <a:t>A</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None</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a:effectLst/>
                          <a:latin typeface="Arial"/>
                          <a:ea typeface="Times New Roman"/>
                        </a:rPr>
                        <a:t>4</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287491">
                <a:tc>
                  <a:txBody>
                    <a:bodyPr/>
                    <a:lstStyle/>
                    <a:p>
                      <a:pPr algn="ctr">
                        <a:spcAft>
                          <a:spcPts val="0"/>
                        </a:spcAft>
                      </a:pPr>
                      <a:r>
                        <a:rPr lang="en-GB" sz="1600">
                          <a:effectLst/>
                          <a:latin typeface="Arial"/>
                          <a:ea typeface="Times New Roman"/>
                        </a:rPr>
                        <a:t>B</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None</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a:effectLst/>
                          <a:latin typeface="Arial"/>
                          <a:ea typeface="Times New Roman"/>
                        </a:rPr>
                        <a:t>6</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287491">
                <a:tc>
                  <a:txBody>
                    <a:bodyPr/>
                    <a:lstStyle/>
                    <a:p>
                      <a:pPr algn="ctr">
                        <a:spcAft>
                          <a:spcPts val="0"/>
                        </a:spcAft>
                      </a:pPr>
                      <a:r>
                        <a:rPr lang="en-GB" sz="1600">
                          <a:effectLst/>
                          <a:latin typeface="Arial"/>
                          <a:ea typeface="Times New Roman"/>
                        </a:rPr>
                        <a:t>C</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A, 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a:effectLst/>
                          <a:latin typeface="Arial"/>
                          <a:ea typeface="Times New Roman"/>
                        </a:rPr>
                        <a:t>7</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287491">
                <a:tc>
                  <a:txBody>
                    <a:bodyPr/>
                    <a:lstStyle/>
                    <a:p>
                      <a:pPr algn="ctr">
                        <a:spcAft>
                          <a:spcPts val="0"/>
                        </a:spcAft>
                      </a:pPr>
                      <a:r>
                        <a:rPr lang="en-GB" sz="1600">
                          <a:effectLst/>
                          <a:latin typeface="Arial"/>
                          <a:ea typeface="Times New Roman"/>
                        </a:rPr>
                        <a:t>D</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a:effectLst/>
                          <a:latin typeface="Arial"/>
                          <a:ea typeface="Times New Roman"/>
                        </a:rPr>
                        <a:t>8</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287491">
                <a:tc>
                  <a:txBody>
                    <a:bodyPr/>
                    <a:lstStyle/>
                    <a:p>
                      <a:pPr algn="ctr">
                        <a:spcAft>
                          <a:spcPts val="0"/>
                        </a:spcAft>
                      </a:pPr>
                      <a:r>
                        <a:rPr lang="en-GB" sz="1600">
                          <a:effectLst/>
                          <a:latin typeface="Arial"/>
                          <a:ea typeface="Times New Roman"/>
                        </a:rPr>
                        <a:t>E</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dirty="0">
                          <a:effectLst/>
                          <a:latin typeface="Arial"/>
                          <a:ea typeface="Times New Roman"/>
                        </a:rPr>
                        <a:t>B</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5</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287491">
                <a:tc>
                  <a:txBody>
                    <a:bodyPr/>
                    <a:lstStyle/>
                    <a:p>
                      <a:pPr algn="ctr">
                        <a:spcAft>
                          <a:spcPts val="0"/>
                        </a:spcAft>
                      </a:pPr>
                      <a:r>
                        <a:rPr lang="en-GB" sz="1600">
                          <a:effectLst/>
                          <a:latin typeface="Arial"/>
                          <a:ea typeface="Times New Roman"/>
                        </a:rPr>
                        <a:t>F</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latin typeface="Arial"/>
                          <a:ea typeface="Times New Roman"/>
                        </a:rPr>
                        <a:t>C</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5</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287491">
                <a:tc>
                  <a:txBody>
                    <a:bodyPr/>
                    <a:lstStyle/>
                    <a:p>
                      <a:pPr algn="ctr">
                        <a:spcAft>
                          <a:spcPts val="0"/>
                        </a:spcAft>
                      </a:pPr>
                      <a:r>
                        <a:rPr lang="en-GB" sz="1600">
                          <a:effectLst/>
                          <a:latin typeface="Arial"/>
                          <a:ea typeface="Times New Roman"/>
                        </a:rPr>
                        <a:t>G</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latin typeface="Arial"/>
                          <a:ea typeface="Times New Roman"/>
                        </a:rPr>
                        <a:t>D</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7</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287491">
                <a:tc>
                  <a:txBody>
                    <a:bodyPr/>
                    <a:lstStyle/>
                    <a:p>
                      <a:pPr algn="ctr">
                        <a:spcAft>
                          <a:spcPts val="0"/>
                        </a:spcAft>
                      </a:pPr>
                      <a:r>
                        <a:rPr lang="en-GB" sz="1600">
                          <a:effectLst/>
                          <a:latin typeface="Arial"/>
                          <a:ea typeface="Times New Roman"/>
                        </a:rPr>
                        <a:t>H</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latin typeface="Arial"/>
                          <a:ea typeface="Times New Roman"/>
                        </a:rPr>
                        <a:t>D, E</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8</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r h="287491">
                <a:tc>
                  <a:txBody>
                    <a:bodyPr/>
                    <a:lstStyle/>
                    <a:p>
                      <a:pPr algn="ctr">
                        <a:spcAft>
                          <a:spcPts val="0"/>
                        </a:spcAft>
                      </a:pPr>
                      <a:r>
                        <a:rPr lang="en-GB" sz="1600">
                          <a:effectLst/>
                          <a:latin typeface="Arial"/>
                          <a:ea typeface="Times New Roman"/>
                        </a:rPr>
                        <a:t>I</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GB" sz="1600">
                          <a:effectLst/>
                          <a:latin typeface="Arial"/>
                          <a:ea typeface="Times New Roman"/>
                        </a:rPr>
                        <a:t>F, G, H</a:t>
                      </a:r>
                      <a:endParaRPr lang="cs-CZ" sz="160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spcAft>
                          <a:spcPts val="0"/>
                        </a:spcAft>
                      </a:pPr>
                      <a:r>
                        <a:rPr lang="en-GB" sz="1600" dirty="0">
                          <a:effectLst/>
                          <a:latin typeface="Arial"/>
                          <a:ea typeface="Times New Roman"/>
                        </a:rPr>
                        <a:t>4</a:t>
                      </a:r>
                      <a:endParaRPr lang="cs-CZ" sz="1600" dirty="0">
                        <a:effectLst/>
                        <a:latin typeface="Times New Roman"/>
                        <a:ea typeface="Times New Roman"/>
                      </a:endParaRPr>
                    </a:p>
                  </a:txBody>
                  <a:tcPr marL="44459" marR="444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en-US" altLang="cs-CZ" sz="3200" b="1">
                <a:solidFill>
                  <a:srgbClr val="002060"/>
                </a:solidFill>
              </a:rPr>
              <a:t>Project </a:t>
            </a:r>
            <a:r>
              <a:rPr lang="cs-CZ" altLang="cs-CZ" sz="3200" b="1">
                <a:solidFill>
                  <a:srgbClr val="002060"/>
                </a:solidFill>
              </a:rPr>
              <a:t>Modelling</a:t>
            </a:r>
          </a:p>
        </p:txBody>
      </p:sp>
      <p:sp>
        <p:nvSpPr>
          <p:cNvPr id="17411" name="Podnadpis 2"/>
          <p:cNvSpPr>
            <a:spLocks noGrp="1"/>
          </p:cNvSpPr>
          <p:nvPr>
            <p:ph sz="quarter" idx="1"/>
          </p:nvPr>
        </p:nvSpPr>
        <p:spPr>
          <a:xfrm>
            <a:off x="301625" y="1527175"/>
            <a:ext cx="8556625" cy="4572000"/>
          </a:xfrm>
        </p:spPr>
        <p:txBody>
          <a:bodyPr/>
          <a:lstStyle/>
          <a:p>
            <a:pPr>
              <a:defRPr/>
            </a:pPr>
            <a:r>
              <a:rPr lang="en-US" sz="2800" dirty="0"/>
              <a:t>The goal of the project is placed at the top of the diagram and then it is sub-divide into smaller elements of work at each lower level of breakdown.</a:t>
            </a:r>
            <a:endParaRPr lang="cs-CZ" sz="2800" dirty="0"/>
          </a:p>
          <a:p>
            <a:pPr marL="0" indent="0">
              <a:buFont typeface="Wingdings 2" panose="05020102010507070707" pitchFamily="18" charset="2"/>
              <a:buNone/>
              <a:defRPr/>
            </a:pPr>
            <a:endParaRPr lang="cs-CZ" sz="2800" dirty="0"/>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913" y="3103563"/>
            <a:ext cx="6462712" cy="299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en-US" altLang="cs-CZ" sz="3200" b="1">
                <a:solidFill>
                  <a:srgbClr val="002060"/>
                </a:solidFill>
              </a:rPr>
              <a:t>Project </a:t>
            </a:r>
            <a:r>
              <a:rPr lang="cs-CZ" altLang="cs-CZ" sz="3200" b="1">
                <a:solidFill>
                  <a:srgbClr val="002060"/>
                </a:solidFill>
              </a:rPr>
              <a:t>Modelling</a:t>
            </a:r>
          </a:p>
        </p:txBody>
      </p:sp>
      <p:sp>
        <p:nvSpPr>
          <p:cNvPr id="19459" name="Podnadpis 2"/>
          <p:cNvSpPr>
            <a:spLocks noGrp="1"/>
          </p:cNvSpPr>
          <p:nvPr>
            <p:ph sz="quarter" idx="1"/>
          </p:nvPr>
        </p:nvSpPr>
        <p:spPr>
          <a:xfrm>
            <a:off x="301625" y="1527175"/>
            <a:ext cx="8556625" cy="4572000"/>
          </a:xfrm>
        </p:spPr>
        <p:txBody>
          <a:bodyPr/>
          <a:lstStyle/>
          <a:p>
            <a:r>
              <a:rPr lang="en-US" altLang="cs-CZ" sz="2800"/>
              <a:t>At the lowest level of the EBS the element of work is called work package.</a:t>
            </a:r>
            <a:endParaRPr lang="cs-CZ" altLang="cs-CZ" sz="2800"/>
          </a:p>
          <a:p>
            <a:r>
              <a:rPr lang="en-US" altLang="cs-CZ" sz="2800"/>
              <a:t>Each element is identified by a short description. </a:t>
            </a:r>
            <a:endParaRPr lang="cs-CZ" altLang="cs-CZ" sz="2800"/>
          </a:p>
          <a:p>
            <a:endParaRPr lang="cs-CZ" altLang="cs-CZ" sz="2800"/>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488" y="3208338"/>
            <a:ext cx="6235700" cy="289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en-US" altLang="cs-CZ" sz="3200" b="1">
                <a:solidFill>
                  <a:srgbClr val="002060"/>
                </a:solidFill>
              </a:rPr>
              <a:t>Project </a:t>
            </a:r>
            <a:r>
              <a:rPr lang="cs-CZ" altLang="cs-CZ" sz="3200" b="1">
                <a:solidFill>
                  <a:srgbClr val="002060"/>
                </a:solidFill>
              </a:rPr>
              <a:t>Modelling</a:t>
            </a:r>
          </a:p>
        </p:txBody>
      </p:sp>
      <p:sp>
        <p:nvSpPr>
          <p:cNvPr id="20483" name="Podnadpis 2"/>
          <p:cNvSpPr>
            <a:spLocks noGrp="1"/>
          </p:cNvSpPr>
          <p:nvPr>
            <p:ph sz="quarter" idx="1"/>
          </p:nvPr>
        </p:nvSpPr>
        <p:spPr>
          <a:xfrm>
            <a:off x="301625" y="1527175"/>
            <a:ext cx="8556625" cy="4572000"/>
          </a:xfrm>
        </p:spPr>
        <p:txBody>
          <a:bodyPr/>
          <a:lstStyle/>
          <a:p>
            <a:r>
              <a:rPr lang="en-US" altLang="cs-CZ" sz="2800"/>
              <a:t>The Work Breakdown Structure is useful for the general understanding of the project but we need a different view of the same structure in order to be able to make an efficient utilization of the breakdown structure. </a:t>
            </a:r>
          </a:p>
          <a:p>
            <a:r>
              <a:rPr lang="en-US" altLang="cs-CZ" sz="2800"/>
              <a:t>We need to know which activities must be done in a specific order (precedence) and which activities could be done in parallel.</a:t>
            </a:r>
            <a:endParaRPr lang="cs-CZ" altLang="cs-CZ" sz="2800"/>
          </a:p>
          <a:p>
            <a:r>
              <a:rPr lang="cs-CZ" altLang="cs-CZ" sz="2800"/>
              <a:t>… </a:t>
            </a:r>
            <a:r>
              <a:rPr lang="en-US" altLang="cs-CZ" sz="2800"/>
              <a:t>a group of activities that have to be performed in </a:t>
            </a:r>
            <a:r>
              <a:rPr lang="en-US" altLang="cs-CZ" sz="2800" b="1" i="1">
                <a:solidFill>
                  <a:srgbClr val="0000CC"/>
                </a:solidFill>
              </a:rPr>
              <a:t>a logical sequence </a:t>
            </a:r>
            <a:r>
              <a:rPr lang="cs-CZ" altLang="cs-CZ" sz="2800"/>
              <a:t>..</a:t>
            </a:r>
            <a:r>
              <a:rPr lang="en-US" altLang="cs-CZ" sz="280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eaLnBrk="1" hangingPunct="1"/>
            <a:r>
              <a:rPr lang="en-US" altLang="cs-CZ" sz="3200" b="1">
                <a:solidFill>
                  <a:srgbClr val="002060"/>
                </a:solidFill>
              </a:rPr>
              <a:t>Example: Stopping at Petrol Station</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Construct dependency table for the following jobs in attending to a motor car at a service station</a:t>
            </a: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extLst>
              <p:ext uri="{D42A27DB-BD31-4B8C-83A1-F6EECF244321}">
                <p14:modId xmlns:p14="http://schemas.microsoft.com/office/powerpoint/2010/main" val="1576746589"/>
              </p:ext>
            </p:extLst>
          </p:nvPr>
        </p:nvGraphicFramePr>
        <p:xfrm>
          <a:off x="1042988" y="2565400"/>
          <a:ext cx="6697662" cy="3600452"/>
        </p:xfrm>
        <a:graphic>
          <a:graphicData uri="http://schemas.openxmlformats.org/drawingml/2006/table">
            <a:tbl>
              <a:tblPr/>
              <a:tblGrid>
                <a:gridCol w="940955">
                  <a:extLst>
                    <a:ext uri="{9D8B030D-6E8A-4147-A177-3AD203B41FA5}">
                      <a16:colId xmlns:a16="http://schemas.microsoft.com/office/drawing/2014/main" val="20000"/>
                    </a:ext>
                  </a:extLst>
                </a:gridCol>
                <a:gridCol w="3540305">
                  <a:extLst>
                    <a:ext uri="{9D8B030D-6E8A-4147-A177-3AD203B41FA5}">
                      <a16:colId xmlns:a16="http://schemas.microsoft.com/office/drawing/2014/main" val="20001"/>
                    </a:ext>
                  </a:extLst>
                </a:gridCol>
                <a:gridCol w="1108201">
                  <a:extLst>
                    <a:ext uri="{9D8B030D-6E8A-4147-A177-3AD203B41FA5}">
                      <a16:colId xmlns:a16="http://schemas.microsoft.com/office/drawing/2014/main" val="20002"/>
                    </a:ext>
                  </a:extLst>
                </a:gridCol>
                <a:gridCol w="1108201">
                  <a:extLst>
                    <a:ext uri="{9D8B030D-6E8A-4147-A177-3AD203B41FA5}">
                      <a16:colId xmlns:a16="http://schemas.microsoft.com/office/drawing/2014/main" val="20003"/>
                    </a:ext>
                  </a:extLst>
                </a:gridCol>
              </a:tblGrid>
              <a:tr h="385076">
                <a:tc>
                  <a:txBody>
                    <a:bodyPr/>
                    <a:lstStyle/>
                    <a:p>
                      <a:pPr algn="ctr">
                        <a:spcAft>
                          <a:spcPts val="0"/>
                        </a:spcAft>
                      </a:pPr>
                      <a:r>
                        <a:rPr lang="en-GB" sz="1200" b="1" dirty="0">
                          <a:solidFill>
                            <a:schemeClr val="tx1"/>
                          </a:solidFill>
                          <a:effectLst/>
                          <a:latin typeface="Arial"/>
                          <a:ea typeface="Times New Roman"/>
                        </a:rPr>
                        <a:t>Activity</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Description</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Duration </a:t>
                      </a:r>
                      <a:r>
                        <a:rPr lang="en-US" sz="1200" b="1" dirty="0">
                          <a:solidFill>
                            <a:schemeClr val="tx1"/>
                          </a:solidFill>
                          <a:effectLst/>
                          <a:latin typeface="Arial"/>
                          <a:ea typeface="Times New Roman"/>
                        </a:rPr>
                        <a:t>[sec]</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Preceding activity</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200961">
                <a:tc>
                  <a:txBody>
                    <a:bodyPr/>
                    <a:lstStyle/>
                    <a:p>
                      <a:pPr algn="ctr">
                        <a:spcAft>
                          <a:spcPts val="0"/>
                        </a:spcAft>
                      </a:pPr>
                      <a:r>
                        <a:rPr lang="en-GB" sz="1200" b="1" dirty="0">
                          <a:effectLst/>
                          <a:latin typeface="Arial"/>
                          <a:ea typeface="Times New Roman"/>
                        </a:rPr>
                        <a:t>A</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smtClean="0">
                          <a:effectLst/>
                          <a:latin typeface="Arial"/>
                          <a:ea typeface="Times New Roman"/>
                        </a:rPr>
                        <a:t>Driver </a:t>
                      </a:r>
                      <a:r>
                        <a:rPr lang="en-GB" sz="1200" dirty="0">
                          <a:effectLst/>
                          <a:latin typeface="Arial"/>
                          <a:ea typeface="Times New Roman"/>
                        </a:rPr>
                        <a:t>arrives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30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961">
                <a:tc>
                  <a:txBody>
                    <a:bodyPr/>
                    <a:lstStyle/>
                    <a:p>
                      <a:pPr algn="ctr">
                        <a:spcAft>
                          <a:spcPts val="0"/>
                        </a:spcAft>
                      </a:pPr>
                      <a:r>
                        <a:rPr lang="en-GB" sz="1200" b="1" dirty="0">
                          <a:effectLst/>
                          <a:latin typeface="Arial"/>
                          <a:ea typeface="Times New Roman"/>
                        </a:rPr>
                        <a:t>B</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cs-CZ" sz="1200" dirty="0" smtClean="0">
                          <a:effectLst/>
                          <a:latin typeface="Arial"/>
                          <a:ea typeface="Times New Roman"/>
                        </a:rPr>
                        <a:t>S</a:t>
                      </a:r>
                      <a:r>
                        <a:rPr lang="en-GB" sz="1200" dirty="0" smtClean="0">
                          <a:effectLst/>
                          <a:latin typeface="Arial"/>
                          <a:ea typeface="Times New Roman"/>
                        </a:rPr>
                        <a:t>elect </a:t>
                      </a:r>
                      <a:r>
                        <a:rPr lang="en-GB" sz="1200" dirty="0">
                          <a:effectLst/>
                          <a:latin typeface="Arial"/>
                          <a:ea typeface="Times New Roman"/>
                        </a:rPr>
                        <a:t>brands of oil and petrol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0961">
                <a:tc>
                  <a:txBody>
                    <a:bodyPr/>
                    <a:lstStyle/>
                    <a:p>
                      <a:pPr algn="ctr">
                        <a:spcAft>
                          <a:spcPts val="0"/>
                        </a:spcAft>
                      </a:pPr>
                      <a:r>
                        <a:rPr lang="en-GB" sz="1200" b="1" dirty="0">
                          <a:effectLst/>
                          <a:latin typeface="Arial"/>
                          <a:ea typeface="Times New Roman"/>
                        </a:rPr>
                        <a:t>C</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Fill petrol tank</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120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0961">
                <a:tc>
                  <a:txBody>
                    <a:bodyPr/>
                    <a:lstStyle/>
                    <a:p>
                      <a:pPr algn="ctr">
                        <a:spcAft>
                          <a:spcPts val="0"/>
                        </a:spcAft>
                      </a:pPr>
                      <a:r>
                        <a:rPr lang="en-GB" sz="1200" b="1" dirty="0">
                          <a:effectLst/>
                          <a:latin typeface="Arial"/>
                          <a:ea typeface="Times New Roman"/>
                        </a:rPr>
                        <a:t>D</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Prepare bill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45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0961">
                <a:tc>
                  <a:txBody>
                    <a:bodyPr/>
                    <a:lstStyle/>
                    <a:p>
                      <a:pPr algn="ctr">
                        <a:spcAft>
                          <a:spcPts val="0"/>
                        </a:spcAft>
                      </a:pPr>
                      <a:r>
                        <a:rPr lang="en-GB" sz="1200" b="1" dirty="0">
                          <a:effectLst/>
                          <a:latin typeface="Arial"/>
                          <a:ea typeface="Times New Roman"/>
                        </a:rPr>
                        <a:t>E</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Receive payment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0961">
                <a:tc>
                  <a:txBody>
                    <a:bodyPr/>
                    <a:lstStyle/>
                    <a:p>
                      <a:pPr algn="ctr">
                        <a:spcAft>
                          <a:spcPts val="0"/>
                        </a:spcAft>
                      </a:pPr>
                      <a:r>
                        <a:rPr lang="en-GB" sz="1200" b="1" dirty="0">
                          <a:effectLst/>
                          <a:latin typeface="Arial"/>
                          <a:ea typeface="Times New Roman"/>
                        </a:rPr>
                        <a:t>F</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Wash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0961">
                <a:tc>
                  <a:txBody>
                    <a:bodyPr/>
                    <a:lstStyle/>
                    <a:p>
                      <a:pPr algn="ctr">
                        <a:spcAft>
                          <a:spcPts val="0"/>
                        </a:spcAft>
                      </a:pPr>
                      <a:r>
                        <a:rPr lang="en-GB" sz="1200" b="1" dirty="0">
                          <a:effectLst/>
                          <a:latin typeface="Arial"/>
                          <a:ea typeface="Times New Roman"/>
                        </a:rPr>
                        <a:t>G</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Polish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00961">
                <a:tc>
                  <a:txBody>
                    <a:bodyPr/>
                    <a:lstStyle/>
                    <a:p>
                      <a:pPr algn="ctr">
                        <a:spcAft>
                          <a:spcPts val="0"/>
                        </a:spcAft>
                      </a:pPr>
                      <a:r>
                        <a:rPr lang="en-GB" sz="1200" b="1" dirty="0">
                          <a:effectLst/>
                          <a:latin typeface="Arial"/>
                          <a:ea typeface="Times New Roman"/>
                        </a:rPr>
                        <a:t>H</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tyre pressures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80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00961">
                <a:tc>
                  <a:txBody>
                    <a:bodyPr/>
                    <a:lstStyle/>
                    <a:p>
                      <a:pPr algn="ctr">
                        <a:spcAft>
                          <a:spcPts val="0"/>
                        </a:spcAft>
                      </a:pPr>
                      <a:r>
                        <a:rPr lang="en-GB" sz="1200" b="1" dirty="0">
                          <a:effectLst/>
                          <a:latin typeface="Arial"/>
                          <a:ea typeface="Times New Roman"/>
                        </a:rPr>
                        <a:t>I</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Inflate tyres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00961">
                <a:tc>
                  <a:txBody>
                    <a:bodyPr/>
                    <a:lstStyle/>
                    <a:p>
                      <a:pPr algn="ctr">
                        <a:spcAft>
                          <a:spcPts val="0"/>
                        </a:spcAft>
                      </a:pPr>
                      <a:r>
                        <a:rPr lang="en-GB" sz="1200" b="1" dirty="0">
                          <a:effectLst/>
                          <a:latin typeface="Arial"/>
                          <a:ea typeface="Times New Roman"/>
                        </a:rPr>
                        <a:t>J</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Open bonnet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00961">
                <a:tc>
                  <a:txBody>
                    <a:bodyPr/>
                    <a:lstStyle/>
                    <a:p>
                      <a:pPr algn="ctr">
                        <a:spcAft>
                          <a:spcPts val="0"/>
                        </a:spcAft>
                      </a:pPr>
                      <a:r>
                        <a:rPr lang="en-GB" sz="1200" b="1" dirty="0">
                          <a:effectLst/>
                          <a:latin typeface="Arial"/>
                          <a:ea typeface="Times New Roman"/>
                        </a:rPr>
                        <a:t>K</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oil requirements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60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00961">
                <a:tc>
                  <a:txBody>
                    <a:bodyPr/>
                    <a:lstStyle/>
                    <a:p>
                      <a:pPr algn="ctr">
                        <a:spcAft>
                          <a:spcPts val="0"/>
                        </a:spcAft>
                      </a:pPr>
                      <a:r>
                        <a:rPr lang="en-GB" sz="1200" b="1" dirty="0">
                          <a:effectLst/>
                          <a:latin typeface="Arial"/>
                          <a:ea typeface="Times New Roman"/>
                        </a:rPr>
                        <a:t>L</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oil</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25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00961">
                <a:tc>
                  <a:txBody>
                    <a:bodyPr/>
                    <a:lstStyle/>
                    <a:p>
                      <a:pPr algn="ctr">
                        <a:spcAft>
                          <a:spcPts val="0"/>
                        </a:spcAft>
                      </a:pPr>
                      <a:r>
                        <a:rPr lang="en-GB" sz="1200" b="1" dirty="0">
                          <a:effectLst/>
                          <a:latin typeface="Arial"/>
                          <a:ea typeface="Times New Roman"/>
                        </a:rPr>
                        <a:t>M</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distilled water to battery</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30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00961">
                <a:tc>
                  <a:txBody>
                    <a:bodyPr/>
                    <a:lstStyle/>
                    <a:p>
                      <a:pPr algn="ctr">
                        <a:spcAft>
                          <a:spcPts val="0"/>
                        </a:spcAft>
                      </a:pPr>
                      <a:r>
                        <a:rPr lang="en-GB" sz="1200" b="1" dirty="0">
                          <a:effectLst/>
                          <a:latin typeface="Arial"/>
                          <a:ea typeface="Times New Roman"/>
                        </a:rPr>
                        <a:t>N</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Fill radiator</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00961">
                <a:tc>
                  <a:txBody>
                    <a:bodyPr/>
                    <a:lstStyle/>
                    <a:p>
                      <a:pPr algn="ctr">
                        <a:spcAft>
                          <a:spcPts val="0"/>
                        </a:spcAft>
                      </a:pPr>
                      <a:r>
                        <a:rPr lang="en-GB" sz="1200" b="1" dirty="0">
                          <a:effectLst/>
                          <a:latin typeface="Arial"/>
                          <a:ea typeface="Times New Roman"/>
                        </a:rPr>
                        <a:t>O</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Close bonnet</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0961">
                <a:tc>
                  <a:txBody>
                    <a:bodyPr/>
                    <a:lstStyle/>
                    <a:p>
                      <a:pPr algn="ctr">
                        <a:spcAft>
                          <a:spcPts val="0"/>
                        </a:spcAft>
                      </a:pPr>
                      <a:r>
                        <a:rPr lang="en-GB" sz="1200" b="1" dirty="0">
                          <a:effectLst/>
                          <a:latin typeface="Arial"/>
                          <a:ea typeface="Times New Roman"/>
                        </a:rPr>
                        <a:t>P</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Driver departs</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en-US" altLang="cs-CZ" sz="3200" b="1">
                <a:solidFill>
                  <a:srgbClr val="002060"/>
                </a:solidFill>
              </a:rPr>
              <a:t>Example: Stopping at Petrol Station</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Construct dependency table for the following jobs in attending to a motor car at a service station</a:t>
            </a: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extLst>
              <p:ext uri="{D42A27DB-BD31-4B8C-83A1-F6EECF244321}">
                <p14:modId xmlns:p14="http://schemas.microsoft.com/office/powerpoint/2010/main" val="1844029756"/>
              </p:ext>
            </p:extLst>
          </p:nvPr>
        </p:nvGraphicFramePr>
        <p:xfrm>
          <a:off x="1042988" y="2565400"/>
          <a:ext cx="6697662" cy="3600452"/>
        </p:xfrm>
        <a:graphic>
          <a:graphicData uri="http://schemas.openxmlformats.org/drawingml/2006/table">
            <a:tbl>
              <a:tblPr/>
              <a:tblGrid>
                <a:gridCol w="940955">
                  <a:extLst>
                    <a:ext uri="{9D8B030D-6E8A-4147-A177-3AD203B41FA5}">
                      <a16:colId xmlns:a16="http://schemas.microsoft.com/office/drawing/2014/main" val="20000"/>
                    </a:ext>
                  </a:extLst>
                </a:gridCol>
                <a:gridCol w="3540305">
                  <a:extLst>
                    <a:ext uri="{9D8B030D-6E8A-4147-A177-3AD203B41FA5}">
                      <a16:colId xmlns:a16="http://schemas.microsoft.com/office/drawing/2014/main" val="20001"/>
                    </a:ext>
                  </a:extLst>
                </a:gridCol>
                <a:gridCol w="1108201">
                  <a:extLst>
                    <a:ext uri="{9D8B030D-6E8A-4147-A177-3AD203B41FA5}">
                      <a16:colId xmlns:a16="http://schemas.microsoft.com/office/drawing/2014/main" val="20002"/>
                    </a:ext>
                  </a:extLst>
                </a:gridCol>
                <a:gridCol w="1108201">
                  <a:extLst>
                    <a:ext uri="{9D8B030D-6E8A-4147-A177-3AD203B41FA5}">
                      <a16:colId xmlns:a16="http://schemas.microsoft.com/office/drawing/2014/main" val="20003"/>
                    </a:ext>
                  </a:extLst>
                </a:gridCol>
              </a:tblGrid>
              <a:tr h="385076">
                <a:tc>
                  <a:txBody>
                    <a:bodyPr/>
                    <a:lstStyle/>
                    <a:p>
                      <a:pPr algn="ctr">
                        <a:spcAft>
                          <a:spcPts val="0"/>
                        </a:spcAft>
                      </a:pPr>
                      <a:r>
                        <a:rPr lang="en-GB" sz="1200" b="1" dirty="0">
                          <a:solidFill>
                            <a:schemeClr val="tx1"/>
                          </a:solidFill>
                          <a:effectLst/>
                          <a:latin typeface="Arial"/>
                          <a:ea typeface="Times New Roman"/>
                        </a:rPr>
                        <a:t>Activity</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Description</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Duration </a:t>
                      </a:r>
                      <a:r>
                        <a:rPr lang="en-US" sz="1200" b="1" dirty="0">
                          <a:solidFill>
                            <a:schemeClr val="tx1"/>
                          </a:solidFill>
                          <a:effectLst/>
                          <a:latin typeface="Arial"/>
                          <a:ea typeface="Times New Roman"/>
                        </a:rPr>
                        <a:t>[sec]</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Preceding activity</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200961">
                <a:tc>
                  <a:txBody>
                    <a:bodyPr/>
                    <a:lstStyle/>
                    <a:p>
                      <a:pPr algn="ctr">
                        <a:spcAft>
                          <a:spcPts val="0"/>
                        </a:spcAft>
                      </a:pPr>
                      <a:r>
                        <a:rPr lang="en-GB" sz="1200" b="1" dirty="0">
                          <a:effectLst/>
                          <a:latin typeface="Arial"/>
                          <a:ea typeface="Times New Roman"/>
                        </a:rPr>
                        <a:t>A</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smtClean="0">
                          <a:effectLst/>
                          <a:latin typeface="Arial"/>
                          <a:ea typeface="Times New Roman"/>
                        </a:rPr>
                        <a:t>Driver </a:t>
                      </a:r>
                      <a:r>
                        <a:rPr lang="en-GB" sz="1200" dirty="0">
                          <a:effectLst/>
                          <a:latin typeface="Arial"/>
                          <a:ea typeface="Times New Roman"/>
                        </a:rPr>
                        <a:t>arrives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30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err="1">
                          <a:effectLst/>
                          <a:latin typeface="Arial"/>
                          <a:ea typeface="Times New Roman"/>
                        </a:rPr>
                        <a:t>None</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961">
                <a:tc>
                  <a:txBody>
                    <a:bodyPr/>
                    <a:lstStyle/>
                    <a:p>
                      <a:pPr algn="ctr">
                        <a:spcAft>
                          <a:spcPts val="0"/>
                        </a:spcAft>
                      </a:pPr>
                      <a:r>
                        <a:rPr lang="en-GB" sz="1200" b="1" dirty="0">
                          <a:effectLst/>
                          <a:latin typeface="Arial"/>
                          <a:ea typeface="Times New Roman"/>
                        </a:rPr>
                        <a:t>B</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cs-CZ" sz="1200" dirty="0" smtClean="0">
                          <a:effectLst/>
                          <a:latin typeface="Arial"/>
                          <a:ea typeface="Times New Roman"/>
                        </a:rPr>
                        <a:t>S</a:t>
                      </a:r>
                      <a:r>
                        <a:rPr lang="en-GB" sz="1200" dirty="0" smtClean="0">
                          <a:effectLst/>
                          <a:latin typeface="Arial"/>
                          <a:ea typeface="Times New Roman"/>
                        </a:rPr>
                        <a:t>elect </a:t>
                      </a:r>
                      <a:r>
                        <a:rPr lang="en-GB" sz="1200" dirty="0">
                          <a:effectLst/>
                          <a:latin typeface="Arial"/>
                          <a:ea typeface="Times New Roman"/>
                        </a:rPr>
                        <a:t>brands of oil and petrol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0961">
                <a:tc>
                  <a:txBody>
                    <a:bodyPr/>
                    <a:lstStyle/>
                    <a:p>
                      <a:pPr algn="ctr">
                        <a:spcAft>
                          <a:spcPts val="0"/>
                        </a:spcAft>
                      </a:pPr>
                      <a:r>
                        <a:rPr lang="en-GB" sz="1200" b="1" dirty="0">
                          <a:effectLst/>
                          <a:latin typeface="Arial"/>
                          <a:ea typeface="Times New Roman"/>
                        </a:rPr>
                        <a:t>C</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Fill petrol tank</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120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0961">
                <a:tc>
                  <a:txBody>
                    <a:bodyPr/>
                    <a:lstStyle/>
                    <a:p>
                      <a:pPr algn="ctr">
                        <a:spcAft>
                          <a:spcPts val="0"/>
                        </a:spcAft>
                      </a:pPr>
                      <a:r>
                        <a:rPr lang="en-GB" sz="1200" b="1" dirty="0">
                          <a:effectLst/>
                          <a:latin typeface="Arial"/>
                          <a:ea typeface="Times New Roman"/>
                        </a:rPr>
                        <a:t>D</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Prepare bill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45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0961">
                <a:tc>
                  <a:txBody>
                    <a:bodyPr/>
                    <a:lstStyle/>
                    <a:p>
                      <a:pPr algn="ctr">
                        <a:spcAft>
                          <a:spcPts val="0"/>
                        </a:spcAft>
                      </a:pPr>
                      <a:r>
                        <a:rPr lang="en-GB" sz="1200" b="1" dirty="0">
                          <a:effectLst/>
                          <a:latin typeface="Arial"/>
                          <a:ea typeface="Times New Roman"/>
                        </a:rPr>
                        <a:t>E</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Receive payment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0961">
                <a:tc>
                  <a:txBody>
                    <a:bodyPr/>
                    <a:lstStyle/>
                    <a:p>
                      <a:pPr algn="ctr">
                        <a:spcAft>
                          <a:spcPts val="0"/>
                        </a:spcAft>
                      </a:pPr>
                      <a:r>
                        <a:rPr lang="en-GB" sz="1200" b="1" dirty="0">
                          <a:effectLst/>
                          <a:latin typeface="Arial"/>
                          <a:ea typeface="Times New Roman"/>
                        </a:rPr>
                        <a:t>F</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Wash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0961">
                <a:tc>
                  <a:txBody>
                    <a:bodyPr/>
                    <a:lstStyle/>
                    <a:p>
                      <a:pPr algn="ctr">
                        <a:spcAft>
                          <a:spcPts val="0"/>
                        </a:spcAft>
                      </a:pPr>
                      <a:r>
                        <a:rPr lang="en-GB" sz="1200" b="1" dirty="0">
                          <a:effectLst/>
                          <a:latin typeface="Arial"/>
                          <a:ea typeface="Times New Roman"/>
                        </a:rPr>
                        <a:t>G</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Polish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00961">
                <a:tc>
                  <a:txBody>
                    <a:bodyPr/>
                    <a:lstStyle/>
                    <a:p>
                      <a:pPr algn="ctr">
                        <a:spcAft>
                          <a:spcPts val="0"/>
                        </a:spcAft>
                      </a:pPr>
                      <a:r>
                        <a:rPr lang="en-GB" sz="1200" b="1" dirty="0">
                          <a:effectLst/>
                          <a:latin typeface="Arial"/>
                          <a:ea typeface="Times New Roman"/>
                        </a:rPr>
                        <a:t>H</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tyre pressures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80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00961">
                <a:tc>
                  <a:txBody>
                    <a:bodyPr/>
                    <a:lstStyle/>
                    <a:p>
                      <a:pPr algn="ctr">
                        <a:spcAft>
                          <a:spcPts val="0"/>
                        </a:spcAft>
                      </a:pPr>
                      <a:r>
                        <a:rPr lang="en-GB" sz="1200" b="1" dirty="0">
                          <a:effectLst/>
                          <a:latin typeface="Arial"/>
                          <a:ea typeface="Times New Roman"/>
                        </a:rPr>
                        <a:t>I</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Inflate tyres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00961">
                <a:tc>
                  <a:txBody>
                    <a:bodyPr/>
                    <a:lstStyle/>
                    <a:p>
                      <a:pPr algn="ctr">
                        <a:spcAft>
                          <a:spcPts val="0"/>
                        </a:spcAft>
                      </a:pPr>
                      <a:r>
                        <a:rPr lang="en-GB" sz="1200" b="1" dirty="0">
                          <a:effectLst/>
                          <a:latin typeface="Arial"/>
                          <a:ea typeface="Times New Roman"/>
                        </a:rPr>
                        <a:t>J</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Open bonnet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00961">
                <a:tc>
                  <a:txBody>
                    <a:bodyPr/>
                    <a:lstStyle/>
                    <a:p>
                      <a:pPr algn="ctr">
                        <a:spcAft>
                          <a:spcPts val="0"/>
                        </a:spcAft>
                      </a:pPr>
                      <a:r>
                        <a:rPr lang="en-GB" sz="1200" b="1" dirty="0">
                          <a:effectLst/>
                          <a:latin typeface="Arial"/>
                          <a:ea typeface="Times New Roman"/>
                        </a:rPr>
                        <a:t>K</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oil requirements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60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00961">
                <a:tc>
                  <a:txBody>
                    <a:bodyPr/>
                    <a:lstStyle/>
                    <a:p>
                      <a:pPr algn="ctr">
                        <a:spcAft>
                          <a:spcPts val="0"/>
                        </a:spcAft>
                      </a:pPr>
                      <a:r>
                        <a:rPr lang="en-GB" sz="1200" b="1" dirty="0">
                          <a:effectLst/>
                          <a:latin typeface="Arial"/>
                          <a:ea typeface="Times New Roman"/>
                        </a:rPr>
                        <a:t>L</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oil</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25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00961">
                <a:tc>
                  <a:txBody>
                    <a:bodyPr/>
                    <a:lstStyle/>
                    <a:p>
                      <a:pPr algn="ctr">
                        <a:spcAft>
                          <a:spcPts val="0"/>
                        </a:spcAft>
                      </a:pPr>
                      <a:r>
                        <a:rPr lang="en-GB" sz="1200" b="1" dirty="0">
                          <a:effectLst/>
                          <a:latin typeface="Arial"/>
                          <a:ea typeface="Times New Roman"/>
                        </a:rPr>
                        <a:t>M</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distilled water to battery</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30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00961">
                <a:tc>
                  <a:txBody>
                    <a:bodyPr/>
                    <a:lstStyle/>
                    <a:p>
                      <a:pPr algn="ctr">
                        <a:spcAft>
                          <a:spcPts val="0"/>
                        </a:spcAft>
                      </a:pPr>
                      <a:r>
                        <a:rPr lang="en-GB" sz="1200" b="1" dirty="0">
                          <a:effectLst/>
                          <a:latin typeface="Arial"/>
                          <a:ea typeface="Times New Roman"/>
                        </a:rPr>
                        <a:t>N</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Fill radiator</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00961">
                <a:tc>
                  <a:txBody>
                    <a:bodyPr/>
                    <a:lstStyle/>
                    <a:p>
                      <a:pPr algn="ctr">
                        <a:spcAft>
                          <a:spcPts val="0"/>
                        </a:spcAft>
                      </a:pPr>
                      <a:r>
                        <a:rPr lang="en-GB" sz="1200" b="1" dirty="0">
                          <a:effectLst/>
                          <a:latin typeface="Arial"/>
                          <a:ea typeface="Times New Roman"/>
                        </a:rPr>
                        <a:t>O</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Close bonnet</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a:effectLst/>
                          <a:latin typeface="Arial"/>
                          <a:ea typeface="Times New Roman"/>
                        </a:rPr>
                        <a:t> </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0961">
                <a:tc>
                  <a:txBody>
                    <a:bodyPr/>
                    <a:lstStyle/>
                    <a:p>
                      <a:pPr algn="ctr">
                        <a:spcAft>
                          <a:spcPts val="0"/>
                        </a:spcAft>
                      </a:pPr>
                      <a:r>
                        <a:rPr lang="en-GB" sz="1200" b="1" dirty="0">
                          <a:effectLst/>
                          <a:latin typeface="Arial"/>
                          <a:ea typeface="Times New Roman"/>
                        </a:rPr>
                        <a:t>P</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Driver departs</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eaLnBrk="1" hangingPunct="1"/>
            <a:r>
              <a:rPr lang="en-US" altLang="cs-CZ" sz="3200" b="1">
                <a:solidFill>
                  <a:srgbClr val="002060"/>
                </a:solidFill>
              </a:rPr>
              <a:t>Example: Stopping at Petrol Station</a:t>
            </a:r>
          </a:p>
        </p:txBody>
      </p:sp>
      <p:sp>
        <p:nvSpPr>
          <p:cNvPr id="17411" name="Podnadpis 2"/>
          <p:cNvSpPr>
            <a:spLocks noGrp="1"/>
          </p:cNvSpPr>
          <p:nvPr>
            <p:ph sz="quarter" idx="1"/>
          </p:nvPr>
        </p:nvSpPr>
        <p:spPr>
          <a:xfrm>
            <a:off x="301625" y="1527175"/>
            <a:ext cx="8556625" cy="4572000"/>
          </a:xfrm>
        </p:spPr>
        <p:txBody>
          <a:bodyPr/>
          <a:lstStyle/>
          <a:p>
            <a:pPr>
              <a:defRPr/>
            </a:pPr>
            <a:r>
              <a:rPr lang="en-US" sz="2400" dirty="0"/>
              <a:t>Construct dependency table for the following jobs in attending to a motor car at a service station</a:t>
            </a: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extLst>
              <p:ext uri="{D42A27DB-BD31-4B8C-83A1-F6EECF244321}">
                <p14:modId xmlns:p14="http://schemas.microsoft.com/office/powerpoint/2010/main" val="3834145095"/>
              </p:ext>
            </p:extLst>
          </p:nvPr>
        </p:nvGraphicFramePr>
        <p:xfrm>
          <a:off x="1042988" y="2565400"/>
          <a:ext cx="6697662" cy="3600452"/>
        </p:xfrm>
        <a:graphic>
          <a:graphicData uri="http://schemas.openxmlformats.org/drawingml/2006/table">
            <a:tbl>
              <a:tblPr/>
              <a:tblGrid>
                <a:gridCol w="940955">
                  <a:extLst>
                    <a:ext uri="{9D8B030D-6E8A-4147-A177-3AD203B41FA5}">
                      <a16:colId xmlns:a16="http://schemas.microsoft.com/office/drawing/2014/main" val="20000"/>
                    </a:ext>
                  </a:extLst>
                </a:gridCol>
                <a:gridCol w="3540305">
                  <a:extLst>
                    <a:ext uri="{9D8B030D-6E8A-4147-A177-3AD203B41FA5}">
                      <a16:colId xmlns:a16="http://schemas.microsoft.com/office/drawing/2014/main" val="20001"/>
                    </a:ext>
                  </a:extLst>
                </a:gridCol>
                <a:gridCol w="1108201">
                  <a:extLst>
                    <a:ext uri="{9D8B030D-6E8A-4147-A177-3AD203B41FA5}">
                      <a16:colId xmlns:a16="http://schemas.microsoft.com/office/drawing/2014/main" val="20002"/>
                    </a:ext>
                  </a:extLst>
                </a:gridCol>
                <a:gridCol w="1108201">
                  <a:extLst>
                    <a:ext uri="{9D8B030D-6E8A-4147-A177-3AD203B41FA5}">
                      <a16:colId xmlns:a16="http://schemas.microsoft.com/office/drawing/2014/main" val="20003"/>
                    </a:ext>
                  </a:extLst>
                </a:gridCol>
              </a:tblGrid>
              <a:tr h="385076">
                <a:tc>
                  <a:txBody>
                    <a:bodyPr/>
                    <a:lstStyle/>
                    <a:p>
                      <a:pPr algn="ctr">
                        <a:spcAft>
                          <a:spcPts val="0"/>
                        </a:spcAft>
                      </a:pPr>
                      <a:r>
                        <a:rPr lang="en-GB" sz="1200" b="1" dirty="0">
                          <a:solidFill>
                            <a:schemeClr val="tx1"/>
                          </a:solidFill>
                          <a:effectLst/>
                          <a:latin typeface="Arial"/>
                          <a:ea typeface="Times New Roman"/>
                        </a:rPr>
                        <a:t>Activity</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Description</a:t>
                      </a:r>
                      <a:endParaRPr lang="cs-CZ" sz="1000" dirty="0">
                        <a:solidFill>
                          <a:schemeClr val="tx1"/>
                        </a:solidFill>
                        <a:effectLst/>
                        <a:latin typeface="Times New Roman"/>
                        <a:ea typeface="Times New Roman"/>
                      </a:endParaRPr>
                    </a:p>
                  </a:txBody>
                  <a:tcPr marL="44456" marR="44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Duration </a:t>
                      </a:r>
                      <a:r>
                        <a:rPr lang="en-US" sz="1200" b="1" dirty="0">
                          <a:solidFill>
                            <a:schemeClr val="tx1"/>
                          </a:solidFill>
                          <a:effectLst/>
                          <a:latin typeface="Arial"/>
                          <a:ea typeface="Times New Roman"/>
                        </a:rPr>
                        <a:t>[sec]</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GB" sz="1200" b="1" dirty="0">
                          <a:solidFill>
                            <a:schemeClr val="tx1"/>
                          </a:solidFill>
                          <a:effectLst/>
                          <a:latin typeface="Arial"/>
                          <a:ea typeface="Times New Roman"/>
                        </a:rPr>
                        <a:t>Preceding activity</a:t>
                      </a:r>
                      <a:endParaRPr lang="cs-CZ" sz="1000" dirty="0">
                        <a:solidFill>
                          <a:schemeClr val="tx1"/>
                        </a:solidFill>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200961">
                <a:tc>
                  <a:txBody>
                    <a:bodyPr/>
                    <a:lstStyle/>
                    <a:p>
                      <a:pPr algn="ctr">
                        <a:spcAft>
                          <a:spcPts val="0"/>
                        </a:spcAft>
                      </a:pPr>
                      <a:r>
                        <a:rPr lang="en-GB" sz="1200" b="1" dirty="0">
                          <a:effectLst/>
                          <a:latin typeface="Arial"/>
                          <a:ea typeface="Times New Roman"/>
                        </a:rPr>
                        <a:t>A</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smtClean="0">
                          <a:effectLst/>
                          <a:latin typeface="Arial"/>
                          <a:ea typeface="Times New Roman"/>
                        </a:rPr>
                        <a:t>Driver </a:t>
                      </a:r>
                      <a:r>
                        <a:rPr lang="en-GB" sz="1200" dirty="0">
                          <a:effectLst/>
                          <a:latin typeface="Arial"/>
                          <a:ea typeface="Times New Roman"/>
                        </a:rPr>
                        <a:t>arrives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30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err="1">
                          <a:effectLst/>
                          <a:latin typeface="Arial"/>
                          <a:ea typeface="Times New Roman"/>
                        </a:rPr>
                        <a:t>None</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961">
                <a:tc>
                  <a:txBody>
                    <a:bodyPr/>
                    <a:lstStyle/>
                    <a:p>
                      <a:pPr algn="ctr">
                        <a:spcAft>
                          <a:spcPts val="0"/>
                        </a:spcAft>
                      </a:pPr>
                      <a:r>
                        <a:rPr lang="en-GB" sz="1200" b="1" dirty="0">
                          <a:effectLst/>
                          <a:latin typeface="Arial"/>
                          <a:ea typeface="Times New Roman"/>
                        </a:rPr>
                        <a:t>B</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cs-CZ" sz="1200" dirty="0" smtClean="0">
                          <a:effectLst/>
                          <a:latin typeface="Arial"/>
                          <a:ea typeface="Times New Roman"/>
                        </a:rPr>
                        <a:t>S</a:t>
                      </a:r>
                      <a:r>
                        <a:rPr lang="en-GB" sz="1200" dirty="0" smtClean="0">
                          <a:effectLst/>
                          <a:latin typeface="Arial"/>
                          <a:ea typeface="Times New Roman"/>
                        </a:rPr>
                        <a:t>elect</a:t>
                      </a:r>
                      <a:r>
                        <a:rPr lang="cs-CZ" sz="1200" baseline="0" dirty="0" smtClean="0">
                          <a:effectLst/>
                          <a:latin typeface="Arial"/>
                          <a:ea typeface="Times New Roman"/>
                        </a:rPr>
                        <a:t> </a:t>
                      </a:r>
                      <a:r>
                        <a:rPr lang="en-GB" sz="1200" dirty="0" smtClean="0">
                          <a:effectLst/>
                          <a:latin typeface="Arial"/>
                          <a:ea typeface="Times New Roman"/>
                        </a:rPr>
                        <a:t>brands </a:t>
                      </a:r>
                      <a:r>
                        <a:rPr lang="en-GB" sz="1200" dirty="0">
                          <a:effectLst/>
                          <a:latin typeface="Arial"/>
                          <a:ea typeface="Times New Roman"/>
                        </a:rPr>
                        <a:t>of oil and petrol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200" dirty="0">
                          <a:effectLst/>
                          <a:latin typeface="Arial"/>
                          <a:ea typeface="Times New Roman"/>
                        </a:rPr>
                        <a:t>A</a:t>
                      </a: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0961">
                <a:tc>
                  <a:txBody>
                    <a:bodyPr/>
                    <a:lstStyle/>
                    <a:p>
                      <a:pPr algn="ctr">
                        <a:spcAft>
                          <a:spcPts val="0"/>
                        </a:spcAft>
                      </a:pPr>
                      <a:r>
                        <a:rPr lang="en-GB" sz="1200" b="1" dirty="0">
                          <a:effectLst/>
                          <a:latin typeface="Arial"/>
                          <a:ea typeface="Times New Roman"/>
                        </a:rPr>
                        <a:t>C</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Fill petrol tank</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120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0961">
                <a:tc>
                  <a:txBody>
                    <a:bodyPr/>
                    <a:lstStyle/>
                    <a:p>
                      <a:pPr algn="ctr">
                        <a:spcAft>
                          <a:spcPts val="0"/>
                        </a:spcAft>
                      </a:pPr>
                      <a:r>
                        <a:rPr lang="en-GB" sz="1200" b="1" dirty="0">
                          <a:effectLst/>
                          <a:latin typeface="Arial"/>
                          <a:ea typeface="Times New Roman"/>
                        </a:rPr>
                        <a:t>D</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Prepare bill</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45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00961">
                <a:tc>
                  <a:txBody>
                    <a:bodyPr/>
                    <a:lstStyle/>
                    <a:p>
                      <a:pPr algn="ctr">
                        <a:spcAft>
                          <a:spcPts val="0"/>
                        </a:spcAft>
                      </a:pPr>
                      <a:r>
                        <a:rPr lang="en-GB" sz="1200" b="1" dirty="0">
                          <a:effectLst/>
                          <a:latin typeface="Arial"/>
                          <a:ea typeface="Times New Roman"/>
                        </a:rPr>
                        <a:t>E</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Receive payment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00961">
                <a:tc>
                  <a:txBody>
                    <a:bodyPr/>
                    <a:lstStyle/>
                    <a:p>
                      <a:pPr algn="ctr">
                        <a:spcAft>
                          <a:spcPts val="0"/>
                        </a:spcAft>
                      </a:pPr>
                      <a:r>
                        <a:rPr lang="en-GB" sz="1200" b="1" dirty="0">
                          <a:effectLst/>
                          <a:latin typeface="Arial"/>
                          <a:ea typeface="Times New Roman"/>
                        </a:rPr>
                        <a:t>F</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Wash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20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0961">
                <a:tc>
                  <a:txBody>
                    <a:bodyPr/>
                    <a:lstStyle/>
                    <a:p>
                      <a:pPr algn="ctr">
                        <a:spcAft>
                          <a:spcPts val="0"/>
                        </a:spcAft>
                      </a:pPr>
                      <a:r>
                        <a:rPr lang="en-GB" sz="1200" b="1" dirty="0">
                          <a:effectLst/>
                          <a:latin typeface="Arial"/>
                          <a:ea typeface="Times New Roman"/>
                        </a:rPr>
                        <a:t>G</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Polish windscreens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00961">
                <a:tc>
                  <a:txBody>
                    <a:bodyPr/>
                    <a:lstStyle/>
                    <a:p>
                      <a:pPr algn="ctr">
                        <a:spcAft>
                          <a:spcPts val="0"/>
                        </a:spcAft>
                      </a:pPr>
                      <a:r>
                        <a:rPr lang="en-GB" sz="1200" b="1" dirty="0">
                          <a:effectLst/>
                          <a:latin typeface="Arial"/>
                          <a:ea typeface="Times New Roman"/>
                        </a:rPr>
                        <a:t>H</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tyre pressures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80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00961">
                <a:tc>
                  <a:txBody>
                    <a:bodyPr/>
                    <a:lstStyle/>
                    <a:p>
                      <a:pPr algn="ctr">
                        <a:spcAft>
                          <a:spcPts val="0"/>
                        </a:spcAft>
                      </a:pPr>
                      <a:r>
                        <a:rPr lang="en-GB" sz="1200" b="1" dirty="0">
                          <a:effectLst/>
                          <a:latin typeface="Arial"/>
                          <a:ea typeface="Times New Roman"/>
                        </a:rPr>
                        <a:t>I</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Inflate tyres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100</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00961">
                <a:tc>
                  <a:txBody>
                    <a:bodyPr/>
                    <a:lstStyle/>
                    <a:p>
                      <a:pPr algn="ctr">
                        <a:spcAft>
                          <a:spcPts val="0"/>
                        </a:spcAft>
                      </a:pPr>
                      <a:r>
                        <a:rPr lang="en-GB" sz="1200" b="1" dirty="0">
                          <a:effectLst/>
                          <a:latin typeface="Arial"/>
                          <a:ea typeface="Times New Roman"/>
                        </a:rPr>
                        <a:t>J</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Open bonnet</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a:effectLst/>
                          <a:latin typeface="Arial"/>
                          <a:ea typeface="Times New Roman"/>
                        </a:rPr>
                        <a:t>15</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00961">
                <a:tc>
                  <a:txBody>
                    <a:bodyPr/>
                    <a:lstStyle/>
                    <a:p>
                      <a:pPr algn="ctr">
                        <a:spcAft>
                          <a:spcPts val="0"/>
                        </a:spcAft>
                      </a:pPr>
                      <a:r>
                        <a:rPr lang="en-GB" sz="1200" b="1" dirty="0">
                          <a:effectLst/>
                          <a:latin typeface="Arial"/>
                          <a:ea typeface="Times New Roman"/>
                        </a:rPr>
                        <a:t>K</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dirty="0">
                          <a:effectLst/>
                          <a:latin typeface="Arial"/>
                          <a:ea typeface="Times New Roman"/>
                        </a:rPr>
                        <a:t>Check oil requirements</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60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00961">
                <a:tc>
                  <a:txBody>
                    <a:bodyPr/>
                    <a:lstStyle/>
                    <a:p>
                      <a:pPr algn="ctr">
                        <a:spcAft>
                          <a:spcPts val="0"/>
                        </a:spcAft>
                      </a:pPr>
                      <a:r>
                        <a:rPr lang="en-GB" sz="1200" b="1" dirty="0">
                          <a:effectLst/>
                          <a:latin typeface="Arial"/>
                          <a:ea typeface="Times New Roman"/>
                        </a:rPr>
                        <a:t>L</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oil</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25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00961">
                <a:tc>
                  <a:txBody>
                    <a:bodyPr/>
                    <a:lstStyle/>
                    <a:p>
                      <a:pPr algn="ctr">
                        <a:spcAft>
                          <a:spcPts val="0"/>
                        </a:spcAft>
                      </a:pPr>
                      <a:r>
                        <a:rPr lang="en-GB" sz="1200" b="1" dirty="0">
                          <a:effectLst/>
                          <a:latin typeface="Arial"/>
                          <a:ea typeface="Times New Roman"/>
                        </a:rPr>
                        <a:t>M</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Add distilled water to battery</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30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00961">
                <a:tc>
                  <a:txBody>
                    <a:bodyPr/>
                    <a:lstStyle/>
                    <a:p>
                      <a:pPr algn="ctr">
                        <a:spcAft>
                          <a:spcPts val="0"/>
                        </a:spcAft>
                      </a:pPr>
                      <a:r>
                        <a:rPr lang="en-GB" sz="1200" b="1" dirty="0">
                          <a:effectLst/>
                          <a:latin typeface="Arial"/>
                          <a:ea typeface="Times New Roman"/>
                        </a:rPr>
                        <a:t>N</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Fill radiator</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00961">
                <a:tc>
                  <a:txBody>
                    <a:bodyPr/>
                    <a:lstStyle/>
                    <a:p>
                      <a:pPr algn="ctr">
                        <a:spcAft>
                          <a:spcPts val="0"/>
                        </a:spcAft>
                      </a:pPr>
                      <a:r>
                        <a:rPr lang="en-GB" sz="1200" b="1" dirty="0">
                          <a:effectLst/>
                          <a:latin typeface="Arial"/>
                          <a:ea typeface="Times New Roman"/>
                        </a:rPr>
                        <a:t>O</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Close bonnet</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5</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0961">
                <a:tc>
                  <a:txBody>
                    <a:bodyPr/>
                    <a:lstStyle/>
                    <a:p>
                      <a:pPr algn="ctr">
                        <a:spcAft>
                          <a:spcPts val="0"/>
                        </a:spcAft>
                      </a:pPr>
                      <a:r>
                        <a:rPr lang="en-GB" sz="1200" b="1" dirty="0">
                          <a:effectLst/>
                          <a:latin typeface="Arial"/>
                          <a:ea typeface="Times New Roman"/>
                        </a:rPr>
                        <a:t>P</a:t>
                      </a:r>
                      <a:endParaRPr lang="cs-CZ" sz="1000" b="1"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en-GB" sz="1200">
                          <a:effectLst/>
                          <a:latin typeface="Arial"/>
                          <a:ea typeface="Times New Roman"/>
                        </a:rPr>
                        <a:t>Driver departs</a:t>
                      </a:r>
                      <a:endParaRPr lang="cs-CZ" sz="100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10</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200" dirty="0">
                          <a:effectLst/>
                          <a:latin typeface="Arial"/>
                          <a:ea typeface="Times New Roman"/>
                        </a:rPr>
                        <a:t> </a:t>
                      </a:r>
                      <a:endParaRPr lang="cs-CZ" sz="1000" dirty="0">
                        <a:effectLst/>
                        <a:latin typeface="Times New Roman"/>
                        <a:ea typeface="Times New Roman"/>
                      </a:endParaRPr>
                    </a:p>
                  </a:txBody>
                  <a:tcPr marL="44456" marR="44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1252</TotalTime>
  <Words>3650</Words>
  <Application>Microsoft Office PowerPoint</Application>
  <PresentationFormat>Předvádění na obrazovce (4:3)</PresentationFormat>
  <Paragraphs>2275</Paragraphs>
  <Slides>37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37</vt:i4>
      </vt:variant>
    </vt:vector>
  </HeadingPairs>
  <TitlesOfParts>
    <vt:vector size="44" baseType="lpstr">
      <vt:lpstr>Arial</vt:lpstr>
      <vt:lpstr>Calibri</vt:lpstr>
      <vt:lpstr>Georgia</vt:lpstr>
      <vt:lpstr>Times New Roman</vt:lpstr>
      <vt:lpstr>Wingdings</vt:lpstr>
      <vt:lpstr>Wingdings 2</vt:lpstr>
      <vt:lpstr>Administrativní</vt:lpstr>
      <vt:lpstr>Project Modelling</vt:lpstr>
      <vt:lpstr>Project Modelling</vt:lpstr>
      <vt:lpstr>Project Modelling</vt:lpstr>
      <vt:lpstr>Project Modelling</vt:lpstr>
      <vt:lpstr>Project Modelling</vt:lpstr>
      <vt:lpstr>Project Modelling</vt:lpstr>
      <vt:lpstr>Example: Stopping at Petrol Station</vt:lpstr>
      <vt:lpstr>Example: Stopping at Petrol Station</vt:lpstr>
      <vt:lpstr>Example: Stopping at Petrol Station</vt:lpstr>
      <vt:lpstr>Example: Stopping at Petrol Station</vt:lpstr>
      <vt:lpstr>Example: Stopping at Petrol Station</vt:lpstr>
      <vt:lpstr>Example: Stopping at Petrol Station</vt:lpstr>
      <vt:lpstr>Example: Stopping at Petrol Station</vt:lpstr>
      <vt:lpstr>  Network analysis</vt:lpstr>
      <vt:lpstr>  Network analysis</vt:lpstr>
      <vt:lpstr>  Network analysis</vt:lpstr>
      <vt:lpstr>  Network analysis</vt:lpstr>
      <vt:lpstr>  Example</vt:lpstr>
      <vt:lpstr>  Example</vt:lpstr>
      <vt:lpstr>  Example</vt:lpstr>
      <vt:lpstr>  Example</vt:lpstr>
      <vt:lpstr>  Example</vt:lpstr>
      <vt:lpstr>  Example</vt:lpstr>
      <vt:lpstr>  Example</vt:lpstr>
      <vt:lpstr>  Example</vt:lpstr>
      <vt:lpstr>  Example</vt:lpstr>
      <vt:lpstr>  Critical Path Method/CPM</vt:lpstr>
      <vt:lpstr>  Critical Path Method/CPM</vt:lpstr>
      <vt:lpstr>  Network analysis</vt:lpstr>
      <vt:lpstr>  Network analysis</vt:lpstr>
      <vt:lpstr>  Network analysis</vt:lpstr>
      <vt:lpstr>  Network analysis</vt:lpstr>
      <vt:lpstr>  Network analysis</vt:lpstr>
      <vt:lpstr>  Network analysis</vt:lpstr>
      <vt:lpstr>  Network analysis</vt:lpstr>
      <vt:lpstr>  Network analysis</vt:lpstr>
      <vt:lpstr>  Network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Teoretická informatika</dc:title>
  <dc:creator>Hynek</dc:creator>
  <cp:lastModifiedBy>Hynek Josef</cp:lastModifiedBy>
  <cp:revision>164</cp:revision>
  <dcterms:created xsi:type="dcterms:W3CDTF">2008-02-10T10:12:05Z</dcterms:created>
  <dcterms:modified xsi:type="dcterms:W3CDTF">2022-10-14T09:24:26Z</dcterms:modified>
</cp:coreProperties>
</file>