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460" r:id="rId2"/>
    <p:sldId id="432" r:id="rId3"/>
    <p:sldId id="462" r:id="rId4"/>
    <p:sldId id="477" r:id="rId5"/>
    <p:sldId id="463" r:id="rId6"/>
    <p:sldId id="464" r:id="rId7"/>
    <p:sldId id="466" r:id="rId8"/>
    <p:sldId id="465" r:id="rId9"/>
    <p:sldId id="467" r:id="rId10"/>
    <p:sldId id="468" r:id="rId11"/>
    <p:sldId id="469" r:id="rId12"/>
    <p:sldId id="454" r:id="rId13"/>
    <p:sldId id="470" r:id="rId14"/>
    <p:sldId id="485" r:id="rId15"/>
    <p:sldId id="486" r:id="rId16"/>
    <p:sldId id="487" r:id="rId17"/>
    <p:sldId id="488" r:id="rId18"/>
    <p:sldId id="489" r:id="rId19"/>
    <p:sldId id="490" r:id="rId20"/>
    <p:sldId id="471" r:id="rId21"/>
    <p:sldId id="483" r:id="rId22"/>
    <p:sldId id="472" r:id="rId23"/>
    <p:sldId id="473" r:id="rId24"/>
    <p:sldId id="474" r:id="rId25"/>
    <p:sldId id="482" r:id="rId26"/>
    <p:sldId id="478" r:id="rId27"/>
    <p:sldId id="479" r:id="rId28"/>
    <p:sldId id="480" r:id="rId29"/>
    <p:sldId id="481" r:id="rId30"/>
    <p:sldId id="459" r:id="rId31"/>
    <p:sldId id="492" r:id="rId32"/>
    <p:sldId id="491" r:id="rId33"/>
    <p:sldId id="494" r:id="rId34"/>
    <p:sldId id="495" r:id="rId35"/>
    <p:sldId id="493" r:id="rId36"/>
    <p:sldId id="475" r:id="rId37"/>
    <p:sldId id="476" r:id="rId3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D9E7"/>
    <a:srgbClr val="000000"/>
    <a:srgbClr val="FFFF00"/>
    <a:srgbClr val="FF3300"/>
    <a:srgbClr val="0000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4" d="100"/>
          <a:sy n="104" d="100"/>
        </p:scale>
        <p:origin x="756" y="72"/>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39E4C797-8052-4BD6-9208-DD4A79B6D33A}" type="datetimeFigureOut">
              <a:rPr lang="cs-CZ"/>
              <a:pPr>
                <a:defRPr/>
              </a:pPr>
              <a:t>31.10.2023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7C61E0-33D6-4F6C-8D68-572FA9F10A7C}" type="slidenum">
              <a:rPr lang="cs-CZ" altLang="cs-CZ"/>
              <a:pPr>
                <a:defRPr/>
              </a:pPr>
              <a:t>‹#›</a:t>
            </a:fld>
            <a:endParaRPr lang="cs-CZ" altLang="cs-CZ"/>
          </a:p>
        </p:txBody>
      </p:sp>
    </p:spTree>
    <p:extLst>
      <p:ext uri="{BB962C8B-B14F-4D97-AF65-F5344CB8AC3E}">
        <p14:creationId xmlns:p14="http://schemas.microsoft.com/office/powerpoint/2010/main" val="3535745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AA8621C-208A-43C3-91CC-579CF8B752EC}" type="datetimeFigureOut">
              <a:rPr lang="cs-CZ"/>
              <a:pPr>
                <a:defRPr/>
              </a:pPr>
              <a:t>31.10.2023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69BC1FA-9888-43DB-8F0D-E6B39CEB4D10}" type="slidenum">
              <a:rPr lang="cs-CZ" altLang="cs-CZ"/>
              <a:pPr>
                <a:defRPr/>
              </a:pPr>
              <a:t>‹#›</a:t>
            </a:fld>
            <a:endParaRPr lang="cs-CZ" altLang="cs-CZ"/>
          </a:p>
        </p:txBody>
      </p:sp>
    </p:spTree>
    <p:extLst>
      <p:ext uri="{BB962C8B-B14F-4D97-AF65-F5344CB8AC3E}">
        <p14:creationId xmlns:p14="http://schemas.microsoft.com/office/powerpoint/2010/main" val="367363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Přímá spojovací čára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bdélník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5" name="Zástupný symbol pro datum 27"/>
          <p:cNvSpPr>
            <a:spLocks noGrp="1"/>
          </p:cNvSpPr>
          <p:nvPr>
            <p:ph type="dt" sz="half" idx="10"/>
          </p:nvPr>
        </p:nvSpPr>
        <p:spPr/>
        <p:txBody>
          <a:bodyPr/>
          <a:lstStyle>
            <a:lvl1pPr>
              <a:defRPr/>
            </a:lvl1pPr>
          </a:lstStyle>
          <a:p>
            <a:pPr>
              <a:defRPr/>
            </a:pPr>
            <a:fld id="{F5B40B20-1B5B-4722-A478-5B0C8F93EE22}" type="datetimeFigureOut">
              <a:rPr lang="cs-CZ"/>
              <a:pPr>
                <a:defRPr/>
              </a:pPr>
              <a:t>31.10.2023</a:t>
            </a:fld>
            <a:endParaRPr lang="cs-CZ"/>
          </a:p>
        </p:txBody>
      </p:sp>
      <p:sp>
        <p:nvSpPr>
          <p:cNvPr id="16" name="Zástupný symbol pro zápatí 16"/>
          <p:cNvSpPr>
            <a:spLocks noGrp="1"/>
          </p:cNvSpPr>
          <p:nvPr>
            <p:ph type="ftr" sz="quarter" idx="11"/>
          </p:nvPr>
        </p:nvSpPr>
        <p:spPr/>
        <p:txBody>
          <a:bodyPr/>
          <a:lstStyle>
            <a:lvl1pPr>
              <a:defRPr/>
            </a:lvl1pPr>
          </a:lstStyle>
          <a:p>
            <a:pPr>
              <a:defRPr/>
            </a:pPr>
            <a:endParaRPr lang="cs-CZ"/>
          </a:p>
        </p:txBody>
      </p:sp>
      <p:sp>
        <p:nvSpPr>
          <p:cNvPr id="17" name="Zástupný symbol pro číslo snímku 28"/>
          <p:cNvSpPr>
            <a:spLocks noGrp="1"/>
          </p:cNvSpPr>
          <p:nvPr>
            <p:ph type="sldNum" sz="quarter" idx="12"/>
          </p:nvPr>
        </p:nvSpPr>
        <p:spPr>
          <a:xfrm>
            <a:off x="4343400" y="2198688"/>
            <a:ext cx="457200" cy="441325"/>
          </a:xfrm>
        </p:spPr>
        <p:txBody>
          <a:bodyPr/>
          <a:lstStyle>
            <a:lvl1pPr>
              <a:defRPr/>
            </a:lvl1pPr>
          </a:lstStyle>
          <a:p>
            <a:pPr>
              <a:defRPr/>
            </a:pPr>
            <a:fld id="{2395215E-1515-48DD-90D8-CD53C73B0704}" type="slidenum">
              <a:rPr lang="cs-CZ" altLang="cs-CZ"/>
              <a:pPr>
                <a:defRPr/>
              </a:pPr>
              <a:t>‹#›</a:t>
            </a:fld>
            <a:endParaRPr lang="cs-CZ" altLang="cs-CZ"/>
          </a:p>
        </p:txBody>
      </p:sp>
    </p:spTree>
    <p:extLst>
      <p:ext uri="{BB962C8B-B14F-4D97-AF65-F5344CB8AC3E}">
        <p14:creationId xmlns:p14="http://schemas.microsoft.com/office/powerpoint/2010/main" val="5925271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C5CF4258-2F6B-4F79-95B0-68D54A3ADA7A}" type="datetimeFigureOut">
              <a:rPr lang="cs-CZ"/>
              <a:pPr>
                <a:defRPr/>
              </a:pPr>
              <a:t>31.10.2023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CF9650C-1550-448E-9C17-0DB5E6D12F9D}" type="slidenum">
              <a:rPr lang="cs-CZ" altLang="cs-CZ"/>
              <a:pPr>
                <a:defRPr/>
              </a:pPr>
              <a:t>‹#›</a:t>
            </a:fld>
            <a:endParaRPr lang="cs-CZ" altLang="cs-CZ"/>
          </a:p>
        </p:txBody>
      </p:sp>
    </p:spTree>
    <p:extLst>
      <p:ext uri="{BB962C8B-B14F-4D97-AF65-F5344CB8AC3E}">
        <p14:creationId xmlns:p14="http://schemas.microsoft.com/office/powerpoint/2010/main" val="34739031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Obdélník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Elipsa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p:cNvSpPr>
            <a:spLocks noGrp="1"/>
          </p:cNvSpPr>
          <p:nvPr>
            <p:ph type="sldNum" sz="quarter" idx="10"/>
          </p:nvPr>
        </p:nvSpPr>
        <p:spPr>
          <a:xfrm>
            <a:off x="6915150" y="3009900"/>
            <a:ext cx="457200" cy="441325"/>
          </a:xfrm>
        </p:spPr>
        <p:txBody>
          <a:bodyPr/>
          <a:lstStyle>
            <a:lvl1pPr>
              <a:defRPr/>
            </a:lvl1pPr>
          </a:lstStyle>
          <a:p>
            <a:pPr>
              <a:defRPr/>
            </a:pPr>
            <a:fld id="{133AD814-9D1E-46AD-8142-057AD6B7073F}" type="slidenum">
              <a:rPr lang="cs-CZ" altLang="cs-CZ"/>
              <a:pPr>
                <a:defRPr/>
              </a:pPr>
              <a:t>‹#›</a:t>
            </a:fld>
            <a:endParaRPr lang="cs-CZ" altLang="cs-CZ"/>
          </a:p>
        </p:txBody>
      </p:sp>
      <p:sp>
        <p:nvSpPr>
          <p:cNvPr id="14" name="Zástupný symbol pro datum 3"/>
          <p:cNvSpPr>
            <a:spLocks noGrp="1"/>
          </p:cNvSpPr>
          <p:nvPr>
            <p:ph type="dt" sz="half" idx="11"/>
          </p:nvPr>
        </p:nvSpPr>
        <p:spPr/>
        <p:txBody>
          <a:bodyPr/>
          <a:lstStyle>
            <a:lvl1pPr>
              <a:defRPr/>
            </a:lvl1pPr>
          </a:lstStyle>
          <a:p>
            <a:pPr>
              <a:defRPr/>
            </a:pPr>
            <a:fld id="{473B0BB0-0B3D-4A0C-AE6F-F134785AEB6A}" type="datetimeFigureOut">
              <a:rPr lang="cs-CZ"/>
              <a:pPr>
                <a:defRPr/>
              </a:pPr>
              <a:t>31.10.2023</a:t>
            </a:fld>
            <a:endParaRPr lang="cs-CZ"/>
          </a:p>
        </p:txBody>
      </p:sp>
      <p:sp>
        <p:nvSpPr>
          <p:cNvPr id="15" name="Zástupný symbol pro zápatí 4"/>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290557097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C52595E9-57B3-4910-9B65-FF9FC3BCA214}" type="datetimeFigureOut">
              <a:rPr lang="cs-CZ"/>
              <a:pPr>
                <a:defRPr/>
              </a:pPr>
              <a:t>31.10.2023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4362450" y="1027113"/>
            <a:ext cx="457200" cy="441325"/>
          </a:xfrm>
        </p:spPr>
        <p:txBody>
          <a:bodyPr/>
          <a:lstStyle>
            <a:lvl1pPr>
              <a:defRPr/>
            </a:lvl1pPr>
          </a:lstStyle>
          <a:p>
            <a:pPr>
              <a:defRPr/>
            </a:pPr>
            <a:fld id="{94ED9862-15E4-443C-8F4C-75DFB5B4B218}" type="slidenum">
              <a:rPr lang="cs-CZ" altLang="cs-CZ"/>
              <a:pPr>
                <a:defRPr/>
              </a:pPr>
              <a:t>‹#›</a:t>
            </a:fld>
            <a:endParaRPr lang="cs-CZ" altLang="cs-CZ"/>
          </a:p>
        </p:txBody>
      </p:sp>
    </p:spTree>
    <p:extLst>
      <p:ext uri="{BB962C8B-B14F-4D97-AF65-F5344CB8AC3E}">
        <p14:creationId xmlns:p14="http://schemas.microsoft.com/office/powerpoint/2010/main" val="414054454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p:cNvSpPr>
            <a:spLocks noGrp="1"/>
          </p:cNvSpPr>
          <p:nvPr>
            <p:ph type="ftr" sz="quarter" idx="10"/>
          </p:nvPr>
        </p:nvSpPr>
        <p:spPr/>
        <p:txBody>
          <a:bodyPr/>
          <a:lstStyle>
            <a:lvl1pPr>
              <a:defRPr/>
            </a:lvl1pPr>
          </a:lstStyle>
          <a:p>
            <a:pPr>
              <a:defRPr/>
            </a:pPr>
            <a:endParaRPr lang="cs-CZ"/>
          </a:p>
        </p:txBody>
      </p:sp>
      <p:sp>
        <p:nvSpPr>
          <p:cNvPr id="16" name="Zástupný symbol pro datum 3"/>
          <p:cNvSpPr>
            <a:spLocks noGrp="1"/>
          </p:cNvSpPr>
          <p:nvPr>
            <p:ph type="dt" sz="half" idx="11"/>
          </p:nvPr>
        </p:nvSpPr>
        <p:spPr/>
        <p:txBody>
          <a:bodyPr/>
          <a:lstStyle>
            <a:lvl1pPr>
              <a:defRPr/>
            </a:lvl1pPr>
          </a:lstStyle>
          <a:p>
            <a:pPr>
              <a:defRPr/>
            </a:pPr>
            <a:fld id="{D7959FDA-570A-4433-A13C-6CBEE95B1744}" type="datetimeFigureOut">
              <a:rPr lang="cs-CZ"/>
              <a:pPr>
                <a:defRPr/>
              </a:pPr>
              <a:t>31.10.2023</a:t>
            </a:fld>
            <a:endParaRPr lang="cs-CZ"/>
          </a:p>
        </p:txBody>
      </p:sp>
      <p:sp>
        <p:nvSpPr>
          <p:cNvPr id="17" name="Zástupný symbol pro číslo snímku 5"/>
          <p:cNvSpPr>
            <a:spLocks noGrp="1"/>
          </p:cNvSpPr>
          <p:nvPr>
            <p:ph type="sldNum" sz="quarter" idx="12"/>
          </p:nvPr>
        </p:nvSpPr>
        <p:spPr>
          <a:xfrm>
            <a:off x="4343400" y="2198688"/>
            <a:ext cx="457200" cy="441325"/>
          </a:xfrm>
        </p:spPr>
        <p:txBody>
          <a:bodyPr/>
          <a:lstStyle>
            <a:lvl1pPr>
              <a:defRPr/>
            </a:lvl1pPr>
          </a:lstStyle>
          <a:p>
            <a:pPr>
              <a:defRPr/>
            </a:pPr>
            <a:fld id="{CEA22A31-96E6-4C9A-A5A5-FBA72AEE29AB}" type="slidenum">
              <a:rPr lang="cs-CZ" altLang="cs-CZ"/>
              <a:pPr>
                <a:defRPr/>
              </a:pPr>
              <a:t>‹#›</a:t>
            </a:fld>
            <a:endParaRPr lang="cs-CZ" altLang="cs-CZ"/>
          </a:p>
        </p:txBody>
      </p:sp>
    </p:spTree>
    <p:extLst>
      <p:ext uri="{BB962C8B-B14F-4D97-AF65-F5344CB8AC3E}">
        <p14:creationId xmlns:p14="http://schemas.microsoft.com/office/powerpoint/2010/main" val="32037215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datum 4"/>
          <p:cNvSpPr>
            <a:spLocks noGrp="1"/>
          </p:cNvSpPr>
          <p:nvPr>
            <p:ph type="dt" sz="half" idx="10"/>
          </p:nvPr>
        </p:nvSpPr>
        <p:spPr>
          <a:xfrm>
            <a:off x="5791200" y="6410325"/>
            <a:ext cx="3044825" cy="365125"/>
          </a:xfrm>
        </p:spPr>
        <p:txBody>
          <a:bodyPr/>
          <a:lstStyle>
            <a:lvl1pPr>
              <a:defRPr/>
            </a:lvl1pPr>
          </a:lstStyle>
          <a:p>
            <a:pPr>
              <a:defRPr/>
            </a:pPr>
            <a:fld id="{601B4290-9C33-4FC7-83CA-41EE89D51209}" type="datetimeFigureOut">
              <a:rPr lang="cs-CZ"/>
              <a:pPr>
                <a:defRPr/>
              </a:pPr>
              <a:t>31.10.2023</a:t>
            </a:fld>
            <a:endParaRPr lang="cs-CZ"/>
          </a:p>
        </p:txBody>
      </p:sp>
      <p:sp>
        <p:nvSpPr>
          <p:cNvPr id="7" name="Zástupný symbol pro zápatí 5"/>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2DC0026C-DA7C-4524-98BE-9354879DE682}" type="slidenum">
              <a:rPr lang="cs-CZ" altLang="cs-CZ"/>
              <a:pPr>
                <a:defRPr/>
              </a:pPr>
              <a:t>‹#›</a:t>
            </a:fld>
            <a:endParaRPr lang="cs-CZ" altLang="cs-CZ"/>
          </a:p>
        </p:txBody>
      </p:sp>
    </p:spTree>
    <p:extLst>
      <p:ext uri="{BB962C8B-B14F-4D97-AF65-F5344CB8AC3E}">
        <p14:creationId xmlns:p14="http://schemas.microsoft.com/office/powerpoint/2010/main" val="357783219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7" name="Přímá spojovací čára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8" name="Obdélník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1" name="Obdélník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2" name="Obdélník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bdélní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Přímá spojovací čára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Obdélní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Elipsa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Elipsa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8" name="Zástupný symbol pro datum 6"/>
          <p:cNvSpPr>
            <a:spLocks noGrp="1"/>
          </p:cNvSpPr>
          <p:nvPr>
            <p:ph type="dt" sz="half" idx="10"/>
          </p:nvPr>
        </p:nvSpPr>
        <p:spPr/>
        <p:txBody>
          <a:bodyPr/>
          <a:lstStyle>
            <a:lvl1pPr>
              <a:defRPr/>
            </a:lvl1pPr>
          </a:lstStyle>
          <a:p>
            <a:pPr>
              <a:defRPr/>
            </a:pPr>
            <a:fld id="{BD6C8DB1-3211-4277-86F4-8C0A9BA90D03}" type="datetimeFigureOut">
              <a:rPr lang="cs-CZ"/>
              <a:pPr>
                <a:defRPr/>
              </a:pPr>
              <a:t>31.10.2023</a:t>
            </a:fld>
            <a:endParaRPr lang="cs-CZ"/>
          </a:p>
        </p:txBody>
      </p:sp>
      <p:sp>
        <p:nvSpPr>
          <p:cNvPr id="19" name="Zástupný symbol pro zápatí 7"/>
          <p:cNvSpPr>
            <a:spLocks noGrp="1"/>
          </p:cNvSpPr>
          <p:nvPr>
            <p:ph type="ftr" sz="quarter" idx="11"/>
          </p:nvPr>
        </p:nvSpPr>
        <p:spPr>
          <a:xfrm>
            <a:off x="304800" y="6410325"/>
            <a:ext cx="3581400" cy="365125"/>
          </a:xfrm>
        </p:spPr>
        <p:txBody>
          <a:bodyPr/>
          <a:lstStyle>
            <a:lvl1pPr>
              <a:defRPr/>
            </a:lvl1pPr>
          </a:lstStyle>
          <a:p>
            <a:pPr>
              <a:defRPr/>
            </a:pPr>
            <a:endParaRPr lang="cs-CZ"/>
          </a:p>
        </p:txBody>
      </p:sp>
      <p:sp>
        <p:nvSpPr>
          <p:cNvPr id="20" name="Zástupný symbol pro číslo snímku 8"/>
          <p:cNvSpPr>
            <a:spLocks noGrp="1"/>
          </p:cNvSpPr>
          <p:nvPr>
            <p:ph type="sldNum" sz="quarter" idx="12"/>
          </p:nvPr>
        </p:nvSpPr>
        <p:spPr>
          <a:xfrm>
            <a:off x="4343400" y="1042988"/>
            <a:ext cx="457200" cy="441325"/>
          </a:xfrm>
        </p:spPr>
        <p:txBody>
          <a:bodyPr/>
          <a:lstStyle>
            <a:lvl1pPr>
              <a:defRPr/>
            </a:lvl1pPr>
          </a:lstStyle>
          <a:p>
            <a:pPr>
              <a:defRPr/>
            </a:pPr>
            <a:fld id="{F9B1747C-99D8-476E-917F-42EC19CCE42A}" type="slidenum">
              <a:rPr lang="cs-CZ" altLang="cs-CZ"/>
              <a:pPr>
                <a:defRPr/>
              </a:pPr>
              <a:t>‹#›</a:t>
            </a:fld>
            <a:endParaRPr lang="cs-CZ" altLang="cs-CZ"/>
          </a:p>
        </p:txBody>
      </p:sp>
    </p:spTree>
    <p:extLst>
      <p:ext uri="{BB962C8B-B14F-4D97-AF65-F5344CB8AC3E}">
        <p14:creationId xmlns:p14="http://schemas.microsoft.com/office/powerpoint/2010/main" val="33926574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lstStyle>
          <a:p>
            <a:pPr>
              <a:defRPr/>
            </a:pPr>
            <a:fld id="{F729F4E7-D5D2-4AA4-A639-3086E33DDBC3}" type="datetimeFigureOut">
              <a:rPr lang="cs-CZ"/>
              <a:pPr>
                <a:defRPr/>
              </a:pPr>
              <a:t>31.10.2023</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D4D7E763-16F8-47AD-9FC2-C51A7CAA8E27}" type="slidenum">
              <a:rPr lang="cs-CZ" altLang="cs-CZ"/>
              <a:pPr>
                <a:defRPr/>
              </a:pPr>
              <a:t>‹#›</a:t>
            </a:fld>
            <a:endParaRPr lang="cs-CZ" altLang="cs-CZ"/>
          </a:p>
        </p:txBody>
      </p:sp>
    </p:spTree>
    <p:extLst>
      <p:ext uri="{BB962C8B-B14F-4D97-AF65-F5344CB8AC3E}">
        <p14:creationId xmlns:p14="http://schemas.microsoft.com/office/powerpoint/2010/main" val="347864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3" name="Obdélník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4"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Obdélník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Zástupný symbol pro datum 1"/>
          <p:cNvSpPr>
            <a:spLocks noGrp="1"/>
          </p:cNvSpPr>
          <p:nvPr>
            <p:ph type="dt" sz="half" idx="10"/>
          </p:nvPr>
        </p:nvSpPr>
        <p:spPr/>
        <p:txBody>
          <a:bodyPr/>
          <a:lstStyle>
            <a:lvl1pPr>
              <a:defRPr/>
            </a:lvl1pPr>
          </a:lstStyle>
          <a:p>
            <a:pPr>
              <a:defRPr/>
            </a:pPr>
            <a:fld id="{290C9141-2A34-404F-A40A-3049454471ED}" type="datetimeFigureOut">
              <a:rPr lang="cs-CZ"/>
              <a:pPr>
                <a:defRPr/>
              </a:pPr>
              <a:t>31.10.2023</a:t>
            </a:fld>
            <a:endParaRPr lang="cs-CZ"/>
          </a:p>
        </p:txBody>
      </p:sp>
      <p:sp>
        <p:nvSpPr>
          <p:cNvPr id="9" name="Zástupný symbol pro zápatí 2"/>
          <p:cNvSpPr>
            <a:spLocks noGrp="1"/>
          </p:cNvSpPr>
          <p:nvPr>
            <p:ph type="ftr" sz="quarter" idx="11"/>
          </p:nvPr>
        </p:nvSpPr>
        <p:spPr/>
        <p:txBody>
          <a:bodyPr/>
          <a:lstStyle>
            <a:lvl1pPr>
              <a:defRPr/>
            </a:lvl1pPr>
          </a:lstStyle>
          <a:p>
            <a:pPr>
              <a:defRPr/>
            </a:pPr>
            <a:endParaRPr lang="cs-CZ"/>
          </a:p>
        </p:txBody>
      </p:sp>
      <p:sp>
        <p:nvSpPr>
          <p:cNvPr id="10" name="Zástupný symbol pro číslo snímku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2FE9C655-76FF-4470-AB2B-F9B7535FD0CA}" type="slidenum">
              <a:rPr lang="cs-CZ" altLang="cs-CZ"/>
              <a:pPr>
                <a:defRPr/>
              </a:pPr>
              <a:t>‹#›</a:t>
            </a:fld>
            <a:endParaRPr lang="cs-CZ" altLang="cs-CZ"/>
          </a:p>
        </p:txBody>
      </p:sp>
    </p:spTree>
    <p:extLst>
      <p:ext uri="{BB962C8B-B14F-4D97-AF65-F5344CB8AC3E}">
        <p14:creationId xmlns:p14="http://schemas.microsoft.com/office/powerpoint/2010/main" val="220869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Obdélník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64CDD52D-B70C-40FC-8C0C-E6D85B2B0D4B}" type="slidenum">
              <a:rPr lang="cs-CZ" altLang="cs-CZ"/>
              <a:pPr>
                <a:defRPr/>
              </a:pPr>
              <a:t>‹#›</a:t>
            </a:fld>
            <a:endParaRPr lang="cs-CZ" altLang="cs-CZ"/>
          </a:p>
        </p:txBody>
      </p:sp>
      <p:sp>
        <p:nvSpPr>
          <p:cNvPr id="17" name="Zástupný symbol pro datum 4"/>
          <p:cNvSpPr>
            <a:spLocks noGrp="1"/>
          </p:cNvSpPr>
          <p:nvPr>
            <p:ph type="dt" sz="half" idx="11"/>
          </p:nvPr>
        </p:nvSpPr>
        <p:spPr/>
        <p:txBody>
          <a:bodyPr/>
          <a:lstStyle>
            <a:lvl1pPr>
              <a:defRPr/>
            </a:lvl1pPr>
          </a:lstStyle>
          <a:p>
            <a:pPr>
              <a:defRPr/>
            </a:pPr>
            <a:fld id="{719638A0-614D-4D23-91A1-9F054423306F}" type="datetimeFigureOut">
              <a:rPr lang="cs-CZ"/>
              <a:pPr>
                <a:defRPr/>
              </a:pPr>
              <a:t>31.10.2023</a:t>
            </a:fld>
            <a:endParaRPr lang="cs-CZ"/>
          </a:p>
        </p:txBody>
      </p:sp>
      <p:sp>
        <p:nvSpPr>
          <p:cNvPr id="18" name="Zástupný symbol pro zápatí 5"/>
          <p:cNvSpPr>
            <a:spLocks noGrp="1"/>
          </p:cNvSpPr>
          <p:nvPr>
            <p:ph type="ftr" sz="quarter" idx="12"/>
          </p:nvPr>
        </p:nvSpPr>
        <p:spPr>
          <a:xfrm>
            <a:off x="301625" y="6410325"/>
            <a:ext cx="3382963" cy="366713"/>
          </a:xfrm>
        </p:spPr>
        <p:txBody>
          <a:bodyPr/>
          <a:lstStyle>
            <a:lvl1pPr>
              <a:defRPr/>
            </a:lvl1pPr>
          </a:lstStyle>
          <a:p>
            <a:pPr>
              <a:defRPr/>
            </a:pPr>
            <a:endParaRPr lang="cs-CZ"/>
          </a:p>
        </p:txBody>
      </p:sp>
    </p:spTree>
    <p:extLst>
      <p:ext uri="{BB962C8B-B14F-4D97-AF65-F5344CB8AC3E}">
        <p14:creationId xmlns:p14="http://schemas.microsoft.com/office/powerpoint/2010/main" val="14572488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75A51A86-F3D4-4369-9B20-90170550C830}" type="slidenum">
              <a:rPr lang="cs-CZ" altLang="cs-CZ"/>
              <a:pPr>
                <a:defRPr/>
              </a:pPr>
              <a:t>‹#›</a:t>
            </a:fld>
            <a:endParaRPr lang="cs-CZ" altLang="cs-CZ"/>
          </a:p>
        </p:txBody>
      </p:sp>
      <p:sp>
        <p:nvSpPr>
          <p:cNvPr id="17" name="Zástupný symbol pro datum 4"/>
          <p:cNvSpPr>
            <a:spLocks noGrp="1"/>
          </p:cNvSpPr>
          <p:nvPr>
            <p:ph type="dt" sz="half" idx="11"/>
          </p:nvPr>
        </p:nvSpPr>
        <p:spPr>
          <a:xfrm>
            <a:off x="5788025" y="6405563"/>
            <a:ext cx="3044825" cy="365125"/>
          </a:xfrm>
        </p:spPr>
        <p:txBody>
          <a:bodyPr/>
          <a:lstStyle>
            <a:lvl1pPr>
              <a:defRPr/>
            </a:lvl1pPr>
          </a:lstStyle>
          <a:p>
            <a:pPr>
              <a:defRPr/>
            </a:pPr>
            <a:fld id="{EECDEE58-4457-469E-8585-90452CB61B00}" type="datetimeFigureOut">
              <a:rPr lang="cs-CZ"/>
              <a:pPr>
                <a:defRPr/>
              </a:pPr>
              <a:t>31.10.2023</a:t>
            </a:fld>
            <a:endParaRPr lang="cs-CZ"/>
          </a:p>
        </p:txBody>
      </p:sp>
      <p:sp>
        <p:nvSpPr>
          <p:cNvPr id="18" name="Zástupný symbol pro zápatí 5"/>
          <p:cNvSpPr>
            <a:spLocks noGrp="1"/>
          </p:cNvSpPr>
          <p:nvPr>
            <p:ph type="ftr" sz="quarter" idx="12"/>
          </p:nvPr>
        </p:nvSpPr>
        <p:spPr>
          <a:xfrm>
            <a:off x="301625" y="6410325"/>
            <a:ext cx="3584575" cy="366713"/>
          </a:xfrm>
        </p:spPr>
        <p:txBody>
          <a:bodyPr/>
          <a:lstStyle>
            <a:lvl1pPr>
              <a:defRPr/>
            </a:lvl1pPr>
          </a:lstStyle>
          <a:p>
            <a:pPr>
              <a:defRPr/>
            </a:pPr>
            <a:endParaRPr lang="cs-CZ"/>
          </a:p>
        </p:txBody>
      </p:sp>
    </p:spTree>
    <p:extLst>
      <p:ext uri="{BB962C8B-B14F-4D97-AF65-F5344CB8AC3E}">
        <p14:creationId xmlns:p14="http://schemas.microsoft.com/office/powerpoint/2010/main" val="384236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7" name="Obdélník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8" name="Obdélník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9" name="Obdélník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CBD0E25B-C888-4C09-8243-86471E41838A}" type="datetimeFigureOut">
              <a:rPr lang="cs-CZ"/>
              <a:pPr>
                <a:defRPr/>
              </a:pPr>
              <a:t>31.10.2023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cs-CZ"/>
          </a:p>
        </p:txBody>
      </p:sp>
      <p:sp>
        <p:nvSpPr>
          <p:cNvPr id="8" name="Obdélní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04577515-E1EF-49CE-A4D5-325994563A7C}" type="slidenum">
              <a:rPr lang="cs-CZ" altLang="cs-CZ"/>
              <a:pPr>
                <a:defRPr/>
              </a:pPr>
              <a:t>‹#›</a:t>
            </a:fld>
            <a:endParaRPr lang="cs-CZ" altLang="cs-CZ"/>
          </a:p>
        </p:txBody>
      </p:sp>
      <p:sp>
        <p:nvSpPr>
          <p:cNvPr id="1038" name="Zástupný symbol pro nadpis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39" name="Zástupný symbol pro tex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Homework: </a:t>
            </a:r>
          </a:p>
          <a:p>
            <a:pPr marL="0" indent="0">
              <a:buFont typeface="Wingdings 2" panose="05020102010507070707" pitchFamily="18" charset="2"/>
              <a:buNone/>
              <a:defRPr/>
            </a:pPr>
            <a:r>
              <a:rPr lang="cs-CZ" sz="2400" b="1" dirty="0"/>
              <a:t>   </a:t>
            </a:r>
            <a:r>
              <a:rPr lang="en-GB" sz="2400" dirty="0"/>
              <a:t>Draw the network and identify the critical path. </a:t>
            </a: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p:cNvGraphicFramePr>
            <a:graphicFrameLocks noGrp="1"/>
          </p:cNvGraphicFramePr>
          <p:nvPr/>
        </p:nvGraphicFramePr>
        <p:xfrm>
          <a:off x="1042988" y="2852738"/>
          <a:ext cx="6842126" cy="3014665"/>
        </p:xfrm>
        <a:graphic>
          <a:graphicData uri="http://schemas.openxmlformats.org/drawingml/2006/table">
            <a:tbl>
              <a:tblPr>
                <a:tableStyleId>{5C22544A-7EE6-4342-B048-85BDC9FD1C3A}</a:tableStyleId>
              </a:tblPr>
              <a:tblGrid>
                <a:gridCol w="2280046">
                  <a:extLst>
                    <a:ext uri="{9D8B030D-6E8A-4147-A177-3AD203B41FA5}">
                      <a16:colId xmlns:a16="http://schemas.microsoft.com/office/drawing/2014/main" val="20000"/>
                    </a:ext>
                  </a:extLst>
                </a:gridCol>
                <a:gridCol w="2281040">
                  <a:extLst>
                    <a:ext uri="{9D8B030D-6E8A-4147-A177-3AD203B41FA5}">
                      <a16:colId xmlns:a16="http://schemas.microsoft.com/office/drawing/2014/main" val="20001"/>
                    </a:ext>
                  </a:extLst>
                </a:gridCol>
                <a:gridCol w="2281040">
                  <a:extLst>
                    <a:ext uri="{9D8B030D-6E8A-4147-A177-3AD203B41FA5}">
                      <a16:colId xmlns:a16="http://schemas.microsoft.com/office/drawing/2014/main" val="20002"/>
                    </a:ext>
                  </a:extLst>
                </a:gridCol>
              </a:tblGrid>
              <a:tr h="427246">
                <a:tc>
                  <a:txBody>
                    <a:bodyPr/>
                    <a:lstStyle/>
                    <a:p>
                      <a:pPr algn="ctr">
                        <a:spcAft>
                          <a:spcPts val="0"/>
                        </a:spcAft>
                      </a:pPr>
                      <a:r>
                        <a:rPr lang="en-GB" sz="1600" b="1" dirty="0">
                          <a:effectLst/>
                          <a:latin typeface="Arial"/>
                          <a:ea typeface="Times New Roman"/>
                        </a:rPr>
                        <a:t>Activity</a:t>
                      </a:r>
                      <a:endParaRPr lang="cs-CZ" sz="1600"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indent="44450" algn="ctr">
                        <a:spcAft>
                          <a:spcPts val="0"/>
                        </a:spcAft>
                      </a:pPr>
                      <a:r>
                        <a:rPr lang="en-GB" sz="1600" b="1" dirty="0">
                          <a:effectLst/>
                          <a:latin typeface="Arial"/>
                          <a:ea typeface="Times New Roman"/>
                        </a:rPr>
                        <a:t>Preceding Activity</a:t>
                      </a:r>
                      <a:endParaRPr lang="cs-CZ" sz="1600"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b="1" dirty="0">
                          <a:effectLst/>
                          <a:latin typeface="Arial"/>
                          <a:ea typeface="Times New Roman"/>
                        </a:rPr>
                        <a:t>Duration </a:t>
                      </a:r>
                      <a:r>
                        <a:rPr lang="en-US" sz="1600" b="1" dirty="0">
                          <a:effectLst/>
                          <a:latin typeface="Arial"/>
                          <a:ea typeface="Times New Roman"/>
                        </a:rPr>
                        <a:t>[weeks]</a:t>
                      </a:r>
                      <a:endParaRPr lang="cs-CZ" sz="1600"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87491">
                <a:tc>
                  <a:txBody>
                    <a:bodyPr/>
                    <a:lstStyle/>
                    <a:p>
                      <a:pPr algn="ctr">
                        <a:spcAft>
                          <a:spcPts val="0"/>
                        </a:spcAft>
                      </a:pPr>
                      <a:r>
                        <a:rPr lang="en-GB" sz="1600" dirty="0">
                          <a:effectLst/>
                          <a:latin typeface="Arial"/>
                          <a:ea typeface="Times New Roman"/>
                        </a:rPr>
                        <a:t>A</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4</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87491">
                <a:tc>
                  <a:txBody>
                    <a:bodyPr/>
                    <a:lstStyle/>
                    <a:p>
                      <a:pPr algn="ctr">
                        <a:spcAft>
                          <a:spcPts val="0"/>
                        </a:spcAft>
                      </a:pPr>
                      <a:r>
                        <a:rPr lang="en-GB" sz="1600">
                          <a:effectLst/>
                          <a:latin typeface="Arial"/>
                          <a:ea typeface="Times New Roman"/>
                        </a:rPr>
                        <a:t>B</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6</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287491">
                <a:tc>
                  <a:txBody>
                    <a:bodyPr/>
                    <a:lstStyle/>
                    <a:p>
                      <a:pPr algn="ctr">
                        <a:spcAft>
                          <a:spcPts val="0"/>
                        </a:spcAft>
                      </a:pPr>
                      <a:r>
                        <a:rPr lang="en-GB" sz="1600">
                          <a:effectLst/>
                          <a:latin typeface="Arial"/>
                          <a:ea typeface="Times New Roman"/>
                        </a:rPr>
                        <a:t>C</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A, 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7</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287491">
                <a:tc>
                  <a:txBody>
                    <a:bodyPr/>
                    <a:lstStyle/>
                    <a:p>
                      <a:pPr algn="ctr">
                        <a:spcAft>
                          <a:spcPts val="0"/>
                        </a:spcAft>
                      </a:pPr>
                      <a:r>
                        <a:rPr lang="en-GB" sz="1600">
                          <a:effectLst/>
                          <a:latin typeface="Arial"/>
                          <a:ea typeface="Times New Roman"/>
                        </a:rPr>
                        <a:t>D</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8</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287491">
                <a:tc>
                  <a:txBody>
                    <a:bodyPr/>
                    <a:lstStyle/>
                    <a:p>
                      <a:pPr algn="ctr">
                        <a:spcAft>
                          <a:spcPts val="0"/>
                        </a:spcAft>
                      </a:pPr>
                      <a:r>
                        <a:rPr lang="en-GB" sz="1600">
                          <a:effectLst/>
                          <a:latin typeface="Arial"/>
                          <a:ea typeface="Times New Roman"/>
                        </a:rPr>
                        <a:t>E</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5</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287491">
                <a:tc>
                  <a:txBody>
                    <a:bodyPr/>
                    <a:lstStyle/>
                    <a:p>
                      <a:pPr algn="ctr">
                        <a:spcAft>
                          <a:spcPts val="0"/>
                        </a:spcAft>
                      </a:pPr>
                      <a:r>
                        <a:rPr lang="en-GB" sz="1600">
                          <a:effectLst/>
                          <a:latin typeface="Arial"/>
                          <a:ea typeface="Times New Roman"/>
                        </a:rPr>
                        <a:t>F</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C</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5</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287491">
                <a:tc>
                  <a:txBody>
                    <a:bodyPr/>
                    <a:lstStyle/>
                    <a:p>
                      <a:pPr algn="ctr">
                        <a:spcAft>
                          <a:spcPts val="0"/>
                        </a:spcAft>
                      </a:pPr>
                      <a:r>
                        <a:rPr lang="en-GB" sz="1600">
                          <a:effectLst/>
                          <a:latin typeface="Arial"/>
                          <a:ea typeface="Times New Roman"/>
                        </a:rPr>
                        <a:t>G</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D</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7</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287491">
                <a:tc>
                  <a:txBody>
                    <a:bodyPr/>
                    <a:lstStyle/>
                    <a:p>
                      <a:pPr algn="ctr">
                        <a:spcAft>
                          <a:spcPts val="0"/>
                        </a:spcAft>
                      </a:pPr>
                      <a:r>
                        <a:rPr lang="en-GB" sz="1600">
                          <a:effectLst/>
                          <a:latin typeface="Arial"/>
                          <a:ea typeface="Times New Roman"/>
                        </a:rPr>
                        <a:t>H</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D, E</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8</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r h="287491">
                <a:tc>
                  <a:txBody>
                    <a:bodyPr/>
                    <a:lstStyle/>
                    <a:p>
                      <a:pPr algn="ctr">
                        <a:spcAft>
                          <a:spcPts val="0"/>
                        </a:spcAft>
                      </a:pPr>
                      <a:r>
                        <a:rPr lang="en-GB" sz="1600">
                          <a:effectLst/>
                          <a:latin typeface="Arial"/>
                          <a:ea typeface="Times New Roman"/>
                        </a:rPr>
                        <a:t>I</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F, G, H</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4</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en-US" altLang="cs-CZ" sz="3200" b="1">
                <a:solidFill>
                  <a:srgbClr val="002060"/>
                </a:solidFill>
              </a:rPr>
              <a:t>Resource Smoothing</a:t>
            </a:r>
            <a:endParaRPr lang="cs-CZ" altLang="cs-CZ" sz="3200" b="1">
              <a:solidFill>
                <a:srgbClr val="002060"/>
              </a:solidFill>
            </a:endParaRPr>
          </a:p>
        </p:txBody>
      </p:sp>
      <p:sp>
        <p:nvSpPr>
          <p:cNvPr id="24579" name="Podnadpis 2"/>
          <p:cNvSpPr>
            <a:spLocks noGrp="1"/>
          </p:cNvSpPr>
          <p:nvPr>
            <p:ph sz="quarter" idx="1"/>
          </p:nvPr>
        </p:nvSpPr>
        <p:spPr>
          <a:xfrm>
            <a:off x="301625" y="1527175"/>
            <a:ext cx="8518525" cy="4572000"/>
          </a:xfrm>
        </p:spPr>
        <p:txBody>
          <a:bodyPr/>
          <a:lstStyle/>
          <a:p>
            <a:pPr>
              <a:spcAft>
                <a:spcPts val="600"/>
              </a:spcAft>
            </a:pPr>
            <a:r>
              <a:rPr lang="en-US" altLang="cs-CZ" sz="2400" b="1"/>
              <a:t>It is worthwhile to smooth </a:t>
            </a:r>
          </a:p>
          <a:p>
            <a:pPr marL="274638" lvl="1" indent="0">
              <a:spcBef>
                <a:spcPct val="0"/>
              </a:spcBef>
              <a:buFont typeface="Wingdings" panose="05000000000000000000" pitchFamily="2" charset="2"/>
              <a:buNone/>
            </a:pPr>
            <a:r>
              <a:rPr lang="en-US" altLang="cs-CZ" sz="2400">
                <a:solidFill>
                  <a:schemeClr val="tx1"/>
                </a:solidFill>
              </a:rPr>
              <a:t>-	the resource that is the most expensive to hire </a:t>
            </a:r>
            <a:endParaRPr lang="cs-CZ" altLang="cs-CZ" sz="2400">
              <a:solidFill>
                <a:schemeClr val="tx1"/>
              </a:solidFill>
            </a:endParaRPr>
          </a:p>
          <a:p>
            <a:pPr marL="274638" lvl="1" indent="0">
              <a:spcBef>
                <a:spcPct val="0"/>
              </a:spcBef>
              <a:buFont typeface="Wingdings" panose="05000000000000000000" pitchFamily="2" charset="2"/>
              <a:buNone/>
            </a:pPr>
            <a:r>
              <a:rPr lang="cs-CZ" altLang="cs-CZ" sz="2400">
                <a:solidFill>
                  <a:schemeClr val="tx1"/>
                </a:solidFill>
              </a:rPr>
              <a:t>	</a:t>
            </a:r>
            <a:r>
              <a:rPr lang="en-US" altLang="cs-CZ" sz="2400">
                <a:solidFill>
                  <a:schemeClr val="tx1"/>
                </a:solidFill>
              </a:rPr>
              <a:t>(e.g.</a:t>
            </a:r>
            <a:r>
              <a:rPr lang="cs-CZ" altLang="cs-CZ" sz="2400">
                <a:solidFill>
                  <a:schemeClr val="tx1"/>
                </a:solidFill>
              </a:rPr>
              <a:t> </a:t>
            </a:r>
            <a:r>
              <a:rPr lang="en-US" altLang="cs-CZ" sz="2400">
                <a:solidFill>
                  <a:schemeClr val="tx1"/>
                </a:solidFill>
              </a:rPr>
              <a:t>unique specialist, foreign expert)</a:t>
            </a:r>
            <a:endParaRPr lang="cs-CZ" altLang="cs-CZ" sz="2400">
              <a:solidFill>
                <a:schemeClr val="tx1"/>
              </a:solidFill>
            </a:endParaRPr>
          </a:p>
          <a:p>
            <a:pPr marL="274638" lvl="1" indent="0">
              <a:spcBef>
                <a:spcPct val="0"/>
              </a:spcBef>
              <a:buFont typeface="Wingdings" panose="05000000000000000000" pitchFamily="2" charset="2"/>
              <a:buNone/>
            </a:pPr>
            <a:endParaRPr lang="en-US" altLang="cs-CZ" sz="1400">
              <a:solidFill>
                <a:schemeClr val="tx1"/>
              </a:solidFill>
            </a:endParaRPr>
          </a:p>
          <a:p>
            <a:pPr marL="274638" lvl="1" indent="0">
              <a:spcBef>
                <a:spcPct val="0"/>
              </a:spcBef>
              <a:buFont typeface="Wingdings" panose="05000000000000000000" pitchFamily="2" charset="2"/>
              <a:buNone/>
            </a:pPr>
            <a:r>
              <a:rPr lang="en-US" altLang="cs-CZ" sz="2400">
                <a:solidFill>
                  <a:schemeClr val="tx1"/>
                </a:solidFill>
              </a:rPr>
              <a:t>-	the resource that is the most overloaded </a:t>
            </a:r>
            <a:endParaRPr lang="cs-CZ" altLang="cs-CZ" sz="2400">
              <a:solidFill>
                <a:schemeClr val="tx1"/>
              </a:solidFill>
            </a:endParaRPr>
          </a:p>
          <a:p>
            <a:pPr marL="274638" lvl="1" indent="0">
              <a:spcBef>
                <a:spcPct val="0"/>
              </a:spcBef>
              <a:buFont typeface="Wingdings" panose="05000000000000000000" pitchFamily="2" charset="2"/>
              <a:buNone/>
            </a:pPr>
            <a:r>
              <a:rPr lang="cs-CZ" altLang="cs-CZ" sz="2400">
                <a:solidFill>
                  <a:schemeClr val="tx1"/>
                </a:solidFill>
              </a:rPr>
              <a:t>	</a:t>
            </a:r>
            <a:r>
              <a:rPr lang="en-US" altLang="cs-CZ" sz="2400">
                <a:solidFill>
                  <a:schemeClr val="tx1"/>
                </a:solidFill>
              </a:rPr>
              <a:t>(e.g. lecture rooms, beds in hospital)</a:t>
            </a:r>
            <a:endParaRPr lang="cs-CZ" altLang="cs-CZ" sz="2400">
              <a:solidFill>
                <a:schemeClr val="tx1"/>
              </a:solidFill>
            </a:endParaRPr>
          </a:p>
          <a:p>
            <a:pPr marL="274638" lvl="1" indent="0">
              <a:spcBef>
                <a:spcPct val="0"/>
              </a:spcBef>
              <a:buFont typeface="Wingdings" panose="05000000000000000000" pitchFamily="2" charset="2"/>
              <a:buNone/>
            </a:pPr>
            <a:endParaRPr lang="en-US" altLang="cs-CZ" sz="1400">
              <a:solidFill>
                <a:schemeClr val="tx1"/>
              </a:solidFill>
            </a:endParaRPr>
          </a:p>
          <a:p>
            <a:pPr marL="274638" lvl="1" indent="0">
              <a:spcBef>
                <a:spcPct val="0"/>
              </a:spcBef>
              <a:buFont typeface="Wingdings" panose="05000000000000000000" pitchFamily="2" charset="2"/>
              <a:buNone/>
            </a:pPr>
            <a:r>
              <a:rPr lang="en-US" altLang="cs-CZ" sz="2400">
                <a:solidFill>
                  <a:schemeClr val="tx1"/>
                </a:solidFill>
              </a:rPr>
              <a:t>-	the resource that is the least flexible </a:t>
            </a:r>
            <a:endParaRPr lang="cs-CZ" altLang="cs-CZ" sz="2400">
              <a:solidFill>
                <a:schemeClr val="tx1"/>
              </a:solidFill>
            </a:endParaRPr>
          </a:p>
          <a:p>
            <a:pPr marL="274638" lvl="1" indent="0">
              <a:spcBef>
                <a:spcPct val="0"/>
              </a:spcBef>
              <a:buFont typeface="Wingdings" panose="05000000000000000000" pitchFamily="2" charset="2"/>
              <a:buNone/>
            </a:pPr>
            <a:r>
              <a:rPr lang="cs-CZ" altLang="cs-CZ" sz="2400">
                <a:solidFill>
                  <a:schemeClr val="tx1"/>
                </a:solidFill>
              </a:rPr>
              <a:t>	</a:t>
            </a:r>
            <a:r>
              <a:rPr lang="en-US" altLang="cs-CZ" sz="2400">
                <a:solidFill>
                  <a:schemeClr val="tx1"/>
                </a:solidFill>
              </a:rPr>
              <a:t>(e.g. crane, special equipment)</a:t>
            </a:r>
            <a:endParaRPr lang="cs-CZ" altLang="cs-CZ" sz="2400">
              <a:solidFill>
                <a:schemeClr val="tx1"/>
              </a:solidFill>
            </a:endParaRPr>
          </a:p>
          <a:p>
            <a:pPr marL="274638" lvl="1" indent="0">
              <a:spcBef>
                <a:spcPct val="0"/>
              </a:spcBef>
              <a:buFont typeface="Wingdings" panose="05000000000000000000" pitchFamily="2" charset="2"/>
              <a:buNone/>
            </a:pPr>
            <a:endParaRPr lang="en-US" altLang="cs-CZ" sz="1400">
              <a:solidFill>
                <a:schemeClr val="tx1"/>
              </a:solidFill>
            </a:endParaRPr>
          </a:p>
          <a:p>
            <a:pPr marL="274638" lvl="1" indent="0">
              <a:spcBef>
                <a:spcPct val="0"/>
              </a:spcBef>
              <a:buFont typeface="Wingdings" panose="05000000000000000000" pitchFamily="2" charset="2"/>
              <a:buNone/>
            </a:pPr>
            <a:r>
              <a:rPr lang="en-US" altLang="cs-CZ" sz="2400">
                <a:solidFill>
                  <a:schemeClr val="tx1"/>
                </a:solidFill>
              </a:rPr>
              <a:t>-	or the resource that is the most used on the project </a:t>
            </a:r>
            <a:endParaRPr lang="cs-CZ" altLang="cs-CZ" sz="2400">
              <a:solidFill>
                <a:schemeClr val="tx1"/>
              </a:solidFill>
            </a:endParaRPr>
          </a:p>
          <a:p>
            <a:pPr marL="274638" lvl="1" indent="0">
              <a:spcBef>
                <a:spcPct val="0"/>
              </a:spcBef>
              <a:buFont typeface="Wingdings" panose="05000000000000000000" pitchFamily="2" charset="2"/>
              <a:buNone/>
            </a:pPr>
            <a:r>
              <a:rPr lang="cs-CZ" altLang="cs-CZ" sz="2400">
                <a:solidFill>
                  <a:schemeClr val="tx1"/>
                </a:solidFill>
              </a:rPr>
              <a:t>	</a:t>
            </a:r>
            <a:r>
              <a:rPr lang="en-US" altLang="cs-CZ" sz="2400">
                <a:solidFill>
                  <a:schemeClr val="tx1"/>
                </a:solidFill>
              </a:rPr>
              <a:t>(e.g. workers, transportation).</a:t>
            </a:r>
          </a:p>
          <a:p>
            <a:pPr marL="274638" lvl="1" indent="0">
              <a:spcAft>
                <a:spcPts val="600"/>
              </a:spcAft>
              <a:buFont typeface="Wingdings" panose="05000000000000000000" pitchFamily="2" charset="2"/>
              <a:buNone/>
            </a:pPr>
            <a:endParaRPr lang="en-US" altLang="cs-CZ" sz="24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 </a:t>
            </a:r>
            <a:r>
              <a:rPr lang="en-US" sz="2400" dirty="0"/>
              <a:t>Consider the following project including the given data concerning workers needed for each task.</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2729561050"/>
              </p:ext>
            </p:extLst>
          </p:nvPr>
        </p:nvGraphicFramePr>
        <p:xfrm>
          <a:off x="1908175" y="2636838"/>
          <a:ext cx="5616576" cy="2160586"/>
        </p:xfrm>
        <a:graphic>
          <a:graphicData uri="http://schemas.openxmlformats.org/drawingml/2006/table">
            <a:tbl>
              <a:tblPr/>
              <a:tblGrid>
                <a:gridCol w="1238982">
                  <a:extLst>
                    <a:ext uri="{9D8B030D-6E8A-4147-A177-3AD203B41FA5}">
                      <a16:colId xmlns:a16="http://schemas.microsoft.com/office/drawing/2014/main" val="20000"/>
                    </a:ext>
                  </a:extLst>
                </a:gridCol>
                <a:gridCol w="1459198">
                  <a:extLst>
                    <a:ext uri="{9D8B030D-6E8A-4147-A177-3AD203B41FA5}">
                      <a16:colId xmlns:a16="http://schemas.microsoft.com/office/drawing/2014/main" val="20001"/>
                    </a:ext>
                  </a:extLst>
                </a:gridCol>
                <a:gridCol w="1459198">
                  <a:extLst>
                    <a:ext uri="{9D8B030D-6E8A-4147-A177-3AD203B41FA5}">
                      <a16:colId xmlns:a16="http://schemas.microsoft.com/office/drawing/2014/main" val="20002"/>
                    </a:ext>
                  </a:extLst>
                </a:gridCol>
                <a:gridCol w="1459198">
                  <a:extLst>
                    <a:ext uri="{9D8B030D-6E8A-4147-A177-3AD203B41FA5}">
                      <a16:colId xmlns:a16="http://schemas.microsoft.com/office/drawing/2014/main" val="20003"/>
                    </a:ext>
                  </a:extLst>
                </a:gridCol>
              </a:tblGrid>
              <a:tr h="617311">
                <a:tc>
                  <a:txBody>
                    <a:bodyPr/>
                    <a:lstStyle/>
                    <a:p>
                      <a:pPr algn="ctr">
                        <a:spcAft>
                          <a:spcPts val="0"/>
                        </a:spcAft>
                      </a:pPr>
                      <a:r>
                        <a:rPr lang="en-GB" sz="1600" b="1" dirty="0">
                          <a:effectLst/>
                          <a:latin typeface="Arial"/>
                          <a:ea typeface="Times New Roman"/>
                        </a:rPr>
                        <a:t>Activity</a:t>
                      </a:r>
                      <a:endParaRPr lang="cs-CZ" sz="1600" dirty="0">
                        <a:effectLst/>
                        <a:latin typeface="Times New Roman"/>
                        <a:ea typeface="Times New Roman"/>
                      </a:endParaRPr>
                    </a:p>
                  </a:txBody>
                  <a:tcPr marL="44442" marR="444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a:ea typeface="Times New Roman"/>
                        </a:rPr>
                        <a:t>Duration </a:t>
                      </a:r>
                      <a:r>
                        <a:rPr lang="en-US" sz="1600" b="1" dirty="0">
                          <a:effectLst/>
                          <a:latin typeface="Arial"/>
                          <a:ea typeface="Times New Roman"/>
                        </a:rPr>
                        <a:t>[</a:t>
                      </a:r>
                      <a:r>
                        <a:rPr lang="cs-CZ" sz="1600" b="1" dirty="0" err="1">
                          <a:effectLst/>
                          <a:latin typeface="Arial"/>
                          <a:ea typeface="Times New Roman"/>
                        </a:rPr>
                        <a:t>days</a:t>
                      </a:r>
                      <a:r>
                        <a:rPr lang="en-US" sz="1600" b="1" dirty="0">
                          <a:effectLst/>
                          <a:latin typeface="Arial"/>
                          <a:ea typeface="Times New Roman"/>
                        </a:rPr>
                        <a:t>]</a:t>
                      </a:r>
                      <a:endParaRPr lang="cs-CZ" sz="1600" dirty="0">
                        <a:effectLst/>
                        <a:latin typeface="Times New Roman"/>
                        <a:ea typeface="Times New Roman"/>
                      </a:endParaRPr>
                    </a:p>
                  </a:txBody>
                  <a:tcPr marL="44442" marR="444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a:ea typeface="Times New Roman"/>
                        </a:rPr>
                        <a:t>Preceding activity</a:t>
                      </a:r>
                      <a:endParaRPr lang="cs-CZ" sz="1600" dirty="0">
                        <a:effectLst/>
                        <a:latin typeface="Times New Roman"/>
                        <a:ea typeface="Times New Roman"/>
                      </a:endParaRPr>
                    </a:p>
                  </a:txBody>
                  <a:tcPr marL="44442" marR="444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en-GB" sz="1600" b="1" kern="1200" dirty="0">
                          <a:solidFill>
                            <a:schemeClr val="tx1"/>
                          </a:solidFill>
                          <a:effectLst/>
                          <a:latin typeface="Arial"/>
                          <a:ea typeface="Times New Roman"/>
                          <a:cs typeface="+mn-cs"/>
                        </a:rPr>
                        <a:t>Men</a:t>
                      </a:r>
                      <a:endParaRPr kumimoji="0" lang="cs-CZ" sz="1600" b="1" kern="1200" dirty="0">
                        <a:solidFill>
                          <a:schemeClr val="tx1"/>
                        </a:solidFill>
                        <a:effectLst/>
                        <a:latin typeface="Arial"/>
                        <a:ea typeface="Times New Roman"/>
                        <a:cs typeface="+mn-cs"/>
                      </a:endParaRPr>
                    </a:p>
                    <a:p>
                      <a:pPr marL="0" algn="ctr" rtl="0" eaLnBrk="1" latinLnBrk="0" hangingPunct="1">
                        <a:spcAft>
                          <a:spcPts val="0"/>
                        </a:spcAft>
                      </a:pPr>
                      <a:r>
                        <a:rPr kumimoji="0" lang="en-GB" sz="1600" b="1" kern="1200" dirty="0">
                          <a:solidFill>
                            <a:schemeClr val="tx1"/>
                          </a:solidFill>
                          <a:effectLst/>
                          <a:latin typeface="Arial"/>
                          <a:ea typeface="Times New Roman"/>
                          <a:cs typeface="+mn-cs"/>
                        </a:rPr>
                        <a:t>Required</a:t>
                      </a:r>
                      <a:endParaRPr kumimoji="0" lang="cs-CZ" sz="1600" b="1" kern="1200" dirty="0">
                        <a:solidFill>
                          <a:schemeClr val="tx1"/>
                        </a:solidFill>
                        <a:effectLst/>
                        <a:latin typeface="Arial"/>
                        <a:ea typeface="Times New Roman"/>
                        <a:cs typeface="+mn-cs"/>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8655">
                <a:tc>
                  <a:txBody>
                    <a:bodyPr/>
                    <a:lstStyle/>
                    <a:p>
                      <a:pPr algn="ctr">
                        <a:spcAft>
                          <a:spcPts val="0"/>
                        </a:spcAft>
                      </a:pPr>
                      <a:r>
                        <a:rPr lang="en-GB" sz="1600" dirty="0">
                          <a:effectLst/>
                          <a:latin typeface="Arial"/>
                          <a:ea typeface="Times New Roman"/>
                        </a:rPr>
                        <a:t>A</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2</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a:ea typeface="Times New Roman"/>
                        </a:rPr>
                        <a:t>none</a:t>
                      </a:r>
                      <a:endParaRPr lang="cs-CZ" sz="160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600" kern="1200" dirty="0">
                          <a:solidFill>
                            <a:schemeClr val="tx1"/>
                          </a:solidFill>
                          <a:effectLst/>
                          <a:latin typeface="Arial"/>
                          <a:ea typeface="Times New Roman"/>
                          <a:cs typeface="+mn-cs"/>
                        </a:rPr>
                        <a:t>2</a:t>
                      </a:r>
                      <a:endParaRPr kumimoji="0" lang="cs-CZ" sz="1600" kern="1200" dirty="0">
                        <a:solidFill>
                          <a:schemeClr val="tx1"/>
                        </a:solidFill>
                        <a:effectLst/>
                        <a:latin typeface="Arial"/>
                        <a:ea typeface="Times New Roman"/>
                        <a:cs typeface="+mn-cs"/>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8655">
                <a:tc>
                  <a:txBody>
                    <a:bodyPr/>
                    <a:lstStyle/>
                    <a:p>
                      <a:pPr algn="ctr">
                        <a:spcAft>
                          <a:spcPts val="0"/>
                        </a:spcAft>
                      </a:pPr>
                      <a:r>
                        <a:rPr lang="en-GB" sz="1600">
                          <a:effectLst/>
                          <a:latin typeface="Arial"/>
                          <a:ea typeface="Times New Roman"/>
                        </a:rPr>
                        <a:t>B</a:t>
                      </a:r>
                      <a:endParaRPr lang="cs-CZ" sz="160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4</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a:ea typeface="Times New Roman"/>
                        </a:rPr>
                        <a:t>none</a:t>
                      </a:r>
                      <a:endParaRPr lang="cs-CZ" sz="160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600" kern="1200" dirty="0">
                          <a:solidFill>
                            <a:schemeClr val="tx1"/>
                          </a:solidFill>
                          <a:effectLst/>
                          <a:latin typeface="Arial"/>
                          <a:ea typeface="Times New Roman"/>
                          <a:cs typeface="+mn-cs"/>
                        </a:rPr>
                        <a:t>3</a:t>
                      </a:r>
                      <a:endParaRPr kumimoji="0" lang="cs-CZ" sz="1600" kern="1200" dirty="0">
                        <a:solidFill>
                          <a:schemeClr val="tx1"/>
                        </a:solidFill>
                        <a:effectLst/>
                        <a:latin typeface="Arial"/>
                        <a:ea typeface="Times New Roman"/>
                        <a:cs typeface="+mn-cs"/>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8655">
                <a:tc>
                  <a:txBody>
                    <a:bodyPr/>
                    <a:lstStyle/>
                    <a:p>
                      <a:pPr algn="ctr">
                        <a:spcAft>
                          <a:spcPts val="0"/>
                        </a:spcAft>
                      </a:pPr>
                      <a:r>
                        <a:rPr lang="en-GB" sz="1600">
                          <a:effectLst/>
                          <a:latin typeface="Arial"/>
                          <a:ea typeface="Times New Roman"/>
                        </a:rPr>
                        <a:t>C</a:t>
                      </a:r>
                      <a:endParaRPr lang="cs-CZ" sz="160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4</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A</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600" kern="1200" dirty="0">
                          <a:solidFill>
                            <a:schemeClr val="tx1"/>
                          </a:solidFill>
                          <a:effectLst/>
                          <a:latin typeface="Arial"/>
                          <a:ea typeface="Times New Roman"/>
                          <a:cs typeface="+mn-cs"/>
                        </a:rPr>
                        <a:t>2</a:t>
                      </a:r>
                      <a:endParaRPr kumimoji="0" lang="cs-CZ" sz="1600" kern="1200" dirty="0">
                        <a:solidFill>
                          <a:schemeClr val="tx1"/>
                        </a:solidFill>
                        <a:effectLst/>
                        <a:latin typeface="Arial"/>
                        <a:ea typeface="Times New Roman"/>
                        <a:cs typeface="+mn-cs"/>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8655">
                <a:tc>
                  <a:txBody>
                    <a:bodyPr/>
                    <a:lstStyle/>
                    <a:p>
                      <a:pPr algn="ctr">
                        <a:spcAft>
                          <a:spcPts val="0"/>
                        </a:spcAft>
                      </a:pPr>
                      <a:r>
                        <a:rPr lang="en-GB" sz="1600">
                          <a:effectLst/>
                          <a:latin typeface="Arial"/>
                          <a:ea typeface="Times New Roman"/>
                        </a:rPr>
                        <a:t>D</a:t>
                      </a:r>
                      <a:endParaRPr lang="cs-CZ" sz="160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6</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B</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600" kern="1200" dirty="0">
                          <a:solidFill>
                            <a:schemeClr val="tx1"/>
                          </a:solidFill>
                          <a:effectLst/>
                          <a:latin typeface="Arial"/>
                          <a:ea typeface="Times New Roman"/>
                          <a:cs typeface="+mn-cs"/>
                        </a:rPr>
                        <a:t>1</a:t>
                      </a:r>
                      <a:endParaRPr kumimoji="0" lang="cs-CZ" sz="1600" kern="1200" dirty="0">
                        <a:solidFill>
                          <a:schemeClr val="tx1"/>
                        </a:solidFill>
                        <a:effectLst/>
                        <a:latin typeface="Arial"/>
                        <a:ea typeface="Times New Roman"/>
                        <a:cs typeface="+mn-cs"/>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8655">
                <a:tc>
                  <a:txBody>
                    <a:bodyPr/>
                    <a:lstStyle/>
                    <a:p>
                      <a:pPr algn="ctr">
                        <a:spcAft>
                          <a:spcPts val="0"/>
                        </a:spcAft>
                      </a:pPr>
                      <a:r>
                        <a:rPr lang="en-GB" sz="1600" dirty="0">
                          <a:effectLst/>
                          <a:latin typeface="Arial"/>
                          <a:ea typeface="Times New Roman"/>
                        </a:rPr>
                        <a:t>E</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a:ea typeface="Times New Roman"/>
                        </a:rPr>
                        <a:t>4</a:t>
                      </a:r>
                      <a:endParaRPr lang="cs-CZ" sz="160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C, D</a:t>
                      </a:r>
                      <a:endParaRPr lang="cs-CZ" sz="1600" dirty="0">
                        <a:effectLst/>
                        <a:latin typeface="Times New Roman"/>
                        <a:ea typeface="Times New Roman"/>
                      </a:endParaRPr>
                    </a:p>
                  </a:txBody>
                  <a:tcPr marL="44442" marR="44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600" kern="1200" dirty="0">
                          <a:solidFill>
                            <a:schemeClr val="tx1"/>
                          </a:solidFill>
                          <a:effectLst/>
                          <a:latin typeface="Arial"/>
                          <a:ea typeface="Times New Roman"/>
                          <a:cs typeface="+mn-cs"/>
                        </a:rPr>
                        <a:t>3</a:t>
                      </a:r>
                      <a:endParaRPr kumimoji="0" lang="cs-CZ" sz="1600" kern="1200" dirty="0">
                        <a:solidFill>
                          <a:schemeClr val="tx1"/>
                        </a:solidFill>
                        <a:effectLst/>
                        <a:latin typeface="Arial"/>
                        <a:ea typeface="Times New Roman"/>
                        <a:cs typeface="+mn-cs"/>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4572000"/>
          </a:xfrm>
        </p:spPr>
        <p:txBody>
          <a:bodyPr/>
          <a:lstStyle/>
          <a:p>
            <a:pPr marL="0" indent="0">
              <a:buNone/>
              <a:defRPr/>
            </a:pPr>
            <a:r>
              <a:rPr lang="en-US" sz="2400" dirty="0"/>
              <a:t>At the beginning we will utilize CPM as we did before.</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extLst>
              <p:ext uri="{D42A27DB-BD31-4B8C-83A1-F6EECF244321}">
                <p14:modId xmlns:p14="http://schemas.microsoft.com/office/powerpoint/2010/main" val="1673562499"/>
              </p:ext>
            </p:extLst>
          </p:nvPr>
        </p:nvGraphicFramePr>
        <p:xfrm>
          <a:off x="1042988" y="23495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dirty="0">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St</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lang="cs-CZ" sz="1000" b="0" i="0" u="none" strike="noStrike" dirty="0">
                          <a:solidFill>
                            <a:srgbClr val="000000"/>
                          </a:solidFill>
                          <a:effectLst/>
                          <a:latin typeface="Arial"/>
                          <a:cs typeface="Times New Roman"/>
                        </a:rPr>
                        <a:t> </a:t>
                      </a:r>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E</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800" b="0" i="0" u="none" strike="noStrike" dirty="0">
                          <a:solidFill>
                            <a:srgbClr val="000000"/>
                          </a:solidFill>
                          <a:effectLst/>
                          <a:latin typeface="Arial"/>
                          <a:cs typeface="Times New Roman"/>
                        </a:rPr>
                        <a:t>End</a:t>
                      </a:r>
                      <a:endParaRPr lang="cs-CZ" sz="8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B</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D</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2117849"/>
          </a:xfrm>
        </p:spPr>
        <p:txBody>
          <a:bodyPr/>
          <a:lstStyle/>
          <a:p>
            <a:pPr marL="0" indent="0">
              <a:buNone/>
              <a:defRPr/>
            </a:pPr>
            <a:r>
              <a:rPr lang="en-US" sz="2400" dirty="0"/>
              <a:t>We will redraw it in a for of Gantt chart considering that all activities start at earliest start times.</a:t>
            </a:r>
            <a:endParaRPr lang="cs-CZ" sz="2400" dirty="0"/>
          </a:p>
          <a:p>
            <a:pPr marL="0" indent="0">
              <a:buNone/>
              <a:defRPr/>
            </a:pPr>
            <a:r>
              <a:rPr lang="cs-CZ" sz="2400" dirty="0" err="1"/>
              <a:t>First</a:t>
            </a:r>
            <a:r>
              <a:rPr lang="cs-CZ" sz="2400" dirty="0"/>
              <a:t> </a:t>
            </a:r>
            <a:r>
              <a:rPr lang="cs-CZ" sz="2400" dirty="0" err="1"/>
              <a:t>of</a:t>
            </a:r>
            <a:r>
              <a:rPr lang="cs-CZ" sz="2400" dirty="0"/>
              <a:t> </a:t>
            </a:r>
            <a:r>
              <a:rPr lang="cs-CZ" sz="2400" dirty="0" err="1"/>
              <a:t>all</a:t>
            </a:r>
            <a:r>
              <a:rPr lang="cs-CZ" sz="2400" dirty="0"/>
              <a:t>, </a:t>
            </a:r>
            <a:r>
              <a:rPr lang="cs-CZ" sz="2400" dirty="0" err="1"/>
              <a:t>we</a:t>
            </a:r>
            <a:r>
              <a:rPr lang="cs-CZ" sz="2400" dirty="0"/>
              <a:t> </a:t>
            </a:r>
            <a:r>
              <a:rPr lang="cs-CZ" sz="2400" dirty="0" err="1"/>
              <a:t>will</a:t>
            </a:r>
            <a:r>
              <a:rPr lang="cs-CZ" sz="2400" dirty="0"/>
              <a:t> </a:t>
            </a:r>
            <a:r>
              <a:rPr lang="cs-CZ" sz="2400" dirty="0" err="1"/>
              <a:t>prepare</a:t>
            </a:r>
            <a:r>
              <a:rPr lang="cs-CZ" sz="2400" dirty="0"/>
              <a:t> </a:t>
            </a:r>
            <a:r>
              <a:rPr lang="cs-CZ" sz="2400" dirty="0" err="1"/>
              <a:t>the</a:t>
            </a:r>
            <a:r>
              <a:rPr lang="cs-CZ" sz="2400" dirty="0"/>
              <a:t> table:</a:t>
            </a: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4" name="Tabulka 3">
            <a:extLst>
              <a:ext uri="{FF2B5EF4-FFF2-40B4-BE49-F238E27FC236}">
                <a16:creationId xmlns:a16="http://schemas.microsoft.com/office/drawing/2014/main" id="{51EF0821-59DF-425E-B572-03B2E08FF6E6}"/>
              </a:ext>
            </a:extLst>
          </p:cNvPr>
          <p:cNvGraphicFramePr>
            <a:graphicFrameLocks noGrp="1"/>
          </p:cNvGraphicFramePr>
          <p:nvPr>
            <p:extLst>
              <p:ext uri="{D42A27DB-BD31-4B8C-83A1-F6EECF244321}">
                <p14:modId xmlns:p14="http://schemas.microsoft.com/office/powerpoint/2010/main" val="1946900380"/>
              </p:ext>
            </p:extLst>
          </p:nvPr>
        </p:nvGraphicFramePr>
        <p:xfrm>
          <a:off x="1331640" y="3140968"/>
          <a:ext cx="6654800" cy="2695575"/>
        </p:xfrm>
        <a:graphic>
          <a:graphicData uri="http://schemas.openxmlformats.org/drawingml/2006/table">
            <a:tbl>
              <a:tblPr/>
              <a:tblGrid>
                <a:gridCol w="609600">
                  <a:extLst>
                    <a:ext uri="{9D8B030D-6E8A-4147-A177-3AD203B41FA5}">
                      <a16:colId xmlns:a16="http://schemas.microsoft.com/office/drawing/2014/main" val="1295047414"/>
                    </a:ext>
                  </a:extLst>
                </a:gridCol>
                <a:gridCol w="431800">
                  <a:extLst>
                    <a:ext uri="{9D8B030D-6E8A-4147-A177-3AD203B41FA5}">
                      <a16:colId xmlns:a16="http://schemas.microsoft.com/office/drawing/2014/main" val="2101238945"/>
                    </a:ext>
                  </a:extLst>
                </a:gridCol>
                <a:gridCol w="431800">
                  <a:extLst>
                    <a:ext uri="{9D8B030D-6E8A-4147-A177-3AD203B41FA5}">
                      <a16:colId xmlns:a16="http://schemas.microsoft.com/office/drawing/2014/main" val="4190038381"/>
                    </a:ext>
                  </a:extLst>
                </a:gridCol>
                <a:gridCol w="431800">
                  <a:extLst>
                    <a:ext uri="{9D8B030D-6E8A-4147-A177-3AD203B41FA5}">
                      <a16:colId xmlns:a16="http://schemas.microsoft.com/office/drawing/2014/main" val="1527503504"/>
                    </a:ext>
                  </a:extLst>
                </a:gridCol>
                <a:gridCol w="431800">
                  <a:extLst>
                    <a:ext uri="{9D8B030D-6E8A-4147-A177-3AD203B41FA5}">
                      <a16:colId xmlns:a16="http://schemas.microsoft.com/office/drawing/2014/main" val="3979971389"/>
                    </a:ext>
                  </a:extLst>
                </a:gridCol>
                <a:gridCol w="431800">
                  <a:extLst>
                    <a:ext uri="{9D8B030D-6E8A-4147-A177-3AD203B41FA5}">
                      <a16:colId xmlns:a16="http://schemas.microsoft.com/office/drawing/2014/main" val="921054403"/>
                    </a:ext>
                  </a:extLst>
                </a:gridCol>
                <a:gridCol w="431800">
                  <a:extLst>
                    <a:ext uri="{9D8B030D-6E8A-4147-A177-3AD203B41FA5}">
                      <a16:colId xmlns:a16="http://schemas.microsoft.com/office/drawing/2014/main" val="588084120"/>
                    </a:ext>
                  </a:extLst>
                </a:gridCol>
                <a:gridCol w="431800">
                  <a:extLst>
                    <a:ext uri="{9D8B030D-6E8A-4147-A177-3AD203B41FA5}">
                      <a16:colId xmlns:a16="http://schemas.microsoft.com/office/drawing/2014/main" val="2555043559"/>
                    </a:ext>
                  </a:extLst>
                </a:gridCol>
                <a:gridCol w="431800">
                  <a:extLst>
                    <a:ext uri="{9D8B030D-6E8A-4147-A177-3AD203B41FA5}">
                      <a16:colId xmlns:a16="http://schemas.microsoft.com/office/drawing/2014/main" val="3892327910"/>
                    </a:ext>
                  </a:extLst>
                </a:gridCol>
                <a:gridCol w="431800">
                  <a:extLst>
                    <a:ext uri="{9D8B030D-6E8A-4147-A177-3AD203B41FA5}">
                      <a16:colId xmlns:a16="http://schemas.microsoft.com/office/drawing/2014/main" val="317318907"/>
                    </a:ext>
                  </a:extLst>
                </a:gridCol>
                <a:gridCol w="431800">
                  <a:extLst>
                    <a:ext uri="{9D8B030D-6E8A-4147-A177-3AD203B41FA5}">
                      <a16:colId xmlns:a16="http://schemas.microsoft.com/office/drawing/2014/main" val="4263492927"/>
                    </a:ext>
                  </a:extLst>
                </a:gridCol>
                <a:gridCol w="431800">
                  <a:extLst>
                    <a:ext uri="{9D8B030D-6E8A-4147-A177-3AD203B41FA5}">
                      <a16:colId xmlns:a16="http://schemas.microsoft.com/office/drawing/2014/main" val="985233424"/>
                    </a:ext>
                  </a:extLst>
                </a:gridCol>
                <a:gridCol w="431800">
                  <a:extLst>
                    <a:ext uri="{9D8B030D-6E8A-4147-A177-3AD203B41FA5}">
                      <a16:colId xmlns:a16="http://schemas.microsoft.com/office/drawing/2014/main" val="2503999360"/>
                    </a:ext>
                  </a:extLst>
                </a:gridCol>
                <a:gridCol w="431800">
                  <a:extLst>
                    <a:ext uri="{9D8B030D-6E8A-4147-A177-3AD203B41FA5}">
                      <a16:colId xmlns:a16="http://schemas.microsoft.com/office/drawing/2014/main" val="708050331"/>
                    </a:ext>
                  </a:extLst>
                </a:gridCol>
                <a:gridCol w="431800">
                  <a:extLst>
                    <a:ext uri="{9D8B030D-6E8A-4147-A177-3AD203B41FA5}">
                      <a16:colId xmlns:a16="http://schemas.microsoft.com/office/drawing/2014/main" val="700249596"/>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1559505"/>
                  </a:ext>
                </a:extLst>
              </a:tr>
              <a:tr h="257175">
                <a:tc>
                  <a:txBody>
                    <a:bodyPr/>
                    <a:lstStyle/>
                    <a:p>
                      <a:pPr algn="ctr" fontAlgn="b"/>
                      <a:r>
                        <a:rPr lang="cs-CZ" sz="1600" b="1" i="0" u="none" strike="noStrike">
                          <a:solidFill>
                            <a:srgbClr val="000000"/>
                          </a:solidFill>
                          <a:effectLst/>
                          <a:latin typeface="Arial" panose="020B060402020202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dirty="0">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6170722"/>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3313158"/>
                  </a:ext>
                </a:extLst>
              </a:tr>
              <a:tr h="257175">
                <a:tc>
                  <a:txBody>
                    <a:bodyPr/>
                    <a:lstStyle/>
                    <a:p>
                      <a:pPr algn="ctr" fontAlgn="b"/>
                      <a:r>
                        <a:rPr lang="cs-CZ" sz="1600" b="1" i="0" u="none" strike="noStrike">
                          <a:solidFill>
                            <a:srgbClr val="000000"/>
                          </a:solidFill>
                          <a:effectLst/>
                          <a:latin typeface="Arial" panose="020B060402020202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453681"/>
                  </a:ext>
                </a:extLst>
              </a:tr>
              <a:tr h="257175">
                <a:tc>
                  <a:txBody>
                    <a:bodyPr/>
                    <a:lstStyle/>
                    <a:p>
                      <a:pPr algn="ctr" fontAlgn="b"/>
                      <a:r>
                        <a:rPr lang="cs-CZ" sz="1600" b="1" i="0" u="none" strike="noStrike">
                          <a:solidFill>
                            <a:srgbClr val="000000"/>
                          </a:solidFill>
                          <a:effectLst/>
                          <a:latin typeface="Arial" panose="020B060402020202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801956"/>
                  </a:ext>
                </a:extLst>
              </a:tr>
              <a:tr h="257175">
                <a:tc>
                  <a:txBody>
                    <a:bodyPr/>
                    <a:lstStyle/>
                    <a:p>
                      <a:pPr algn="ctr" fontAlgn="b"/>
                      <a:r>
                        <a:rPr lang="cs-CZ" sz="1600" b="1" i="0" u="none" strike="noStrike">
                          <a:solidFill>
                            <a:srgbClr val="000000"/>
                          </a:solidFill>
                          <a:effectLst/>
                          <a:latin typeface="Arial" panose="020B060402020202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864585"/>
                  </a:ext>
                </a:extLst>
              </a:tr>
              <a:tr h="257175">
                <a:tc>
                  <a:txBody>
                    <a:bodyPr/>
                    <a:lstStyle/>
                    <a:p>
                      <a:pPr algn="ctr" fontAlgn="b"/>
                      <a:r>
                        <a:rPr lang="cs-CZ" sz="1600" b="1" i="0" u="none" strike="noStrike">
                          <a:solidFill>
                            <a:srgbClr val="000000"/>
                          </a:solidFill>
                          <a:effectLst/>
                          <a:latin typeface="Arial" panose="020B060402020202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551965"/>
                  </a:ext>
                </a:extLst>
              </a:tr>
              <a:tr h="257175">
                <a:tc>
                  <a:txBody>
                    <a:bodyPr/>
                    <a:lstStyle/>
                    <a:p>
                      <a:pPr algn="ctr" fontAlgn="b"/>
                      <a:r>
                        <a:rPr lang="cs-CZ" sz="1600" b="1" i="0" u="none" strike="noStrike">
                          <a:solidFill>
                            <a:srgbClr val="000000"/>
                          </a:solidFill>
                          <a:effectLst/>
                          <a:latin typeface="Arial" panose="020B060402020202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456399"/>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197680"/>
                  </a:ext>
                </a:extLst>
              </a:tr>
              <a:tr h="257175">
                <a:tc>
                  <a:txBody>
                    <a:bodyPr/>
                    <a:lstStyle/>
                    <a:p>
                      <a:pPr algn="ctr" fontAlgn="b"/>
                      <a:r>
                        <a:rPr lang="cs-CZ" sz="16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157381"/>
                  </a:ext>
                </a:extLst>
              </a:tr>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8026974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2117849"/>
          </a:xfrm>
        </p:spPr>
        <p:txBody>
          <a:bodyPr/>
          <a:lstStyle/>
          <a:p>
            <a:pPr marL="0" indent="0">
              <a:buNone/>
              <a:defRPr/>
            </a:pPr>
            <a:r>
              <a:rPr lang="en-US" sz="2400" dirty="0"/>
              <a:t>We will create a chart (Gantt chart) by insertion of the relevant activities  it in while considering that all activities start at earliest possible start times.</a:t>
            </a:r>
          </a:p>
          <a:p>
            <a:pPr marL="0" indent="0">
              <a:buNone/>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3" name="Tabulka 2">
            <a:extLst>
              <a:ext uri="{FF2B5EF4-FFF2-40B4-BE49-F238E27FC236}">
                <a16:creationId xmlns:a16="http://schemas.microsoft.com/office/drawing/2014/main" id="{E26FD09B-0106-4EA8-9F2A-24F7AE5DA802}"/>
              </a:ext>
            </a:extLst>
          </p:cNvPr>
          <p:cNvGraphicFramePr>
            <a:graphicFrameLocks noGrp="1"/>
          </p:cNvGraphicFramePr>
          <p:nvPr>
            <p:extLst>
              <p:ext uri="{D42A27DB-BD31-4B8C-83A1-F6EECF244321}">
                <p14:modId xmlns:p14="http://schemas.microsoft.com/office/powerpoint/2010/main" val="2522663696"/>
              </p:ext>
            </p:extLst>
          </p:nvPr>
        </p:nvGraphicFramePr>
        <p:xfrm>
          <a:off x="1252537" y="2836986"/>
          <a:ext cx="6654800" cy="2695575"/>
        </p:xfrm>
        <a:graphic>
          <a:graphicData uri="http://schemas.openxmlformats.org/drawingml/2006/table">
            <a:tbl>
              <a:tblPr/>
              <a:tblGrid>
                <a:gridCol w="609600">
                  <a:extLst>
                    <a:ext uri="{9D8B030D-6E8A-4147-A177-3AD203B41FA5}">
                      <a16:colId xmlns:a16="http://schemas.microsoft.com/office/drawing/2014/main" val="705205049"/>
                    </a:ext>
                  </a:extLst>
                </a:gridCol>
                <a:gridCol w="431800">
                  <a:extLst>
                    <a:ext uri="{9D8B030D-6E8A-4147-A177-3AD203B41FA5}">
                      <a16:colId xmlns:a16="http://schemas.microsoft.com/office/drawing/2014/main" val="3587929368"/>
                    </a:ext>
                  </a:extLst>
                </a:gridCol>
                <a:gridCol w="431800">
                  <a:extLst>
                    <a:ext uri="{9D8B030D-6E8A-4147-A177-3AD203B41FA5}">
                      <a16:colId xmlns:a16="http://schemas.microsoft.com/office/drawing/2014/main" val="3081585574"/>
                    </a:ext>
                  </a:extLst>
                </a:gridCol>
                <a:gridCol w="431800">
                  <a:extLst>
                    <a:ext uri="{9D8B030D-6E8A-4147-A177-3AD203B41FA5}">
                      <a16:colId xmlns:a16="http://schemas.microsoft.com/office/drawing/2014/main" val="782469317"/>
                    </a:ext>
                  </a:extLst>
                </a:gridCol>
                <a:gridCol w="431800">
                  <a:extLst>
                    <a:ext uri="{9D8B030D-6E8A-4147-A177-3AD203B41FA5}">
                      <a16:colId xmlns:a16="http://schemas.microsoft.com/office/drawing/2014/main" val="2938890763"/>
                    </a:ext>
                  </a:extLst>
                </a:gridCol>
                <a:gridCol w="431800">
                  <a:extLst>
                    <a:ext uri="{9D8B030D-6E8A-4147-A177-3AD203B41FA5}">
                      <a16:colId xmlns:a16="http://schemas.microsoft.com/office/drawing/2014/main" val="2509546116"/>
                    </a:ext>
                  </a:extLst>
                </a:gridCol>
                <a:gridCol w="431800">
                  <a:extLst>
                    <a:ext uri="{9D8B030D-6E8A-4147-A177-3AD203B41FA5}">
                      <a16:colId xmlns:a16="http://schemas.microsoft.com/office/drawing/2014/main" val="857240026"/>
                    </a:ext>
                  </a:extLst>
                </a:gridCol>
                <a:gridCol w="431800">
                  <a:extLst>
                    <a:ext uri="{9D8B030D-6E8A-4147-A177-3AD203B41FA5}">
                      <a16:colId xmlns:a16="http://schemas.microsoft.com/office/drawing/2014/main" val="3781151187"/>
                    </a:ext>
                  </a:extLst>
                </a:gridCol>
                <a:gridCol w="431800">
                  <a:extLst>
                    <a:ext uri="{9D8B030D-6E8A-4147-A177-3AD203B41FA5}">
                      <a16:colId xmlns:a16="http://schemas.microsoft.com/office/drawing/2014/main" val="1013051043"/>
                    </a:ext>
                  </a:extLst>
                </a:gridCol>
                <a:gridCol w="431800">
                  <a:extLst>
                    <a:ext uri="{9D8B030D-6E8A-4147-A177-3AD203B41FA5}">
                      <a16:colId xmlns:a16="http://schemas.microsoft.com/office/drawing/2014/main" val="2192520348"/>
                    </a:ext>
                  </a:extLst>
                </a:gridCol>
                <a:gridCol w="431800">
                  <a:extLst>
                    <a:ext uri="{9D8B030D-6E8A-4147-A177-3AD203B41FA5}">
                      <a16:colId xmlns:a16="http://schemas.microsoft.com/office/drawing/2014/main" val="3678749850"/>
                    </a:ext>
                  </a:extLst>
                </a:gridCol>
                <a:gridCol w="431800">
                  <a:extLst>
                    <a:ext uri="{9D8B030D-6E8A-4147-A177-3AD203B41FA5}">
                      <a16:colId xmlns:a16="http://schemas.microsoft.com/office/drawing/2014/main" val="3112487093"/>
                    </a:ext>
                  </a:extLst>
                </a:gridCol>
                <a:gridCol w="431800">
                  <a:extLst>
                    <a:ext uri="{9D8B030D-6E8A-4147-A177-3AD203B41FA5}">
                      <a16:colId xmlns:a16="http://schemas.microsoft.com/office/drawing/2014/main" val="3473230686"/>
                    </a:ext>
                  </a:extLst>
                </a:gridCol>
                <a:gridCol w="431800">
                  <a:extLst>
                    <a:ext uri="{9D8B030D-6E8A-4147-A177-3AD203B41FA5}">
                      <a16:colId xmlns:a16="http://schemas.microsoft.com/office/drawing/2014/main" val="3970436653"/>
                    </a:ext>
                  </a:extLst>
                </a:gridCol>
                <a:gridCol w="431800">
                  <a:extLst>
                    <a:ext uri="{9D8B030D-6E8A-4147-A177-3AD203B41FA5}">
                      <a16:colId xmlns:a16="http://schemas.microsoft.com/office/drawing/2014/main" val="1465195984"/>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702581"/>
                  </a:ext>
                </a:extLst>
              </a:tr>
              <a:tr h="257175">
                <a:tc>
                  <a:txBody>
                    <a:bodyPr/>
                    <a:lstStyle/>
                    <a:p>
                      <a:pPr algn="ctr" fontAlgn="b"/>
                      <a:r>
                        <a:rPr lang="cs-CZ" sz="1600" b="1" i="0" u="none" strike="noStrike">
                          <a:solidFill>
                            <a:srgbClr val="000000"/>
                          </a:solidFill>
                          <a:effectLst/>
                          <a:latin typeface="Arial" panose="020B060402020202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856649"/>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2225709"/>
                  </a:ext>
                </a:extLst>
              </a:tr>
              <a:tr h="257175">
                <a:tc>
                  <a:txBody>
                    <a:bodyPr/>
                    <a:lstStyle/>
                    <a:p>
                      <a:pPr algn="ctr" fontAlgn="b"/>
                      <a:r>
                        <a:rPr lang="cs-CZ" sz="1600" b="1" i="0" u="none" strike="noStrike">
                          <a:solidFill>
                            <a:srgbClr val="000000"/>
                          </a:solidFill>
                          <a:effectLst/>
                          <a:latin typeface="Arial" panose="020B060402020202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dirty="0">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600" b="1" i="0" u="none" strike="noStrike" dirty="0">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47959"/>
                  </a:ext>
                </a:extLst>
              </a:tr>
              <a:tr h="257175">
                <a:tc>
                  <a:txBody>
                    <a:bodyPr/>
                    <a:lstStyle/>
                    <a:p>
                      <a:pPr algn="ctr" fontAlgn="b"/>
                      <a:r>
                        <a:rPr lang="cs-CZ" sz="1600" b="1" i="0" u="none" strike="noStrike">
                          <a:solidFill>
                            <a:srgbClr val="000000"/>
                          </a:solidFill>
                          <a:effectLst/>
                          <a:latin typeface="Arial" panose="020B060402020202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904136"/>
                  </a:ext>
                </a:extLst>
              </a:tr>
              <a:tr h="257175">
                <a:tc>
                  <a:txBody>
                    <a:bodyPr/>
                    <a:lstStyle/>
                    <a:p>
                      <a:pPr algn="ctr" fontAlgn="b"/>
                      <a:r>
                        <a:rPr lang="cs-CZ" sz="1600" b="1" i="0" u="none" strike="noStrike">
                          <a:solidFill>
                            <a:srgbClr val="000000"/>
                          </a:solidFill>
                          <a:effectLst/>
                          <a:latin typeface="Arial" panose="020B060402020202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056236"/>
                  </a:ext>
                </a:extLst>
              </a:tr>
              <a:tr h="257175">
                <a:tc>
                  <a:txBody>
                    <a:bodyPr/>
                    <a:lstStyle/>
                    <a:p>
                      <a:pPr algn="ctr" fontAlgn="b"/>
                      <a:r>
                        <a:rPr lang="cs-CZ" sz="1600" b="1" i="0" u="none" strike="noStrike">
                          <a:solidFill>
                            <a:srgbClr val="000000"/>
                          </a:solidFill>
                          <a:effectLst/>
                          <a:latin typeface="Arial" panose="020B060402020202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9679239"/>
                  </a:ext>
                </a:extLst>
              </a:tr>
              <a:tr h="257175">
                <a:tc>
                  <a:txBody>
                    <a:bodyPr/>
                    <a:lstStyle/>
                    <a:p>
                      <a:pPr algn="ctr" fontAlgn="b"/>
                      <a:r>
                        <a:rPr lang="cs-CZ" sz="1600" b="1" i="0" u="none" strike="noStrike">
                          <a:solidFill>
                            <a:srgbClr val="000000"/>
                          </a:solidFill>
                          <a:effectLst/>
                          <a:latin typeface="Arial" panose="020B060402020202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37817"/>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087804"/>
                  </a:ext>
                </a:extLst>
              </a:tr>
              <a:tr h="257175">
                <a:tc>
                  <a:txBody>
                    <a:bodyPr/>
                    <a:lstStyle/>
                    <a:p>
                      <a:pPr algn="ctr" fontAlgn="b"/>
                      <a:r>
                        <a:rPr lang="cs-CZ" sz="16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135218"/>
                  </a:ext>
                </a:extLst>
              </a:tr>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38557598"/>
                  </a:ext>
                </a:extLst>
              </a:tr>
            </a:tbl>
          </a:graphicData>
        </a:graphic>
      </p:graphicFrame>
    </p:spTree>
    <p:extLst>
      <p:ext uri="{BB962C8B-B14F-4D97-AF65-F5344CB8AC3E}">
        <p14:creationId xmlns:p14="http://schemas.microsoft.com/office/powerpoint/2010/main" val="2674411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2117849"/>
          </a:xfrm>
        </p:spPr>
        <p:txBody>
          <a:bodyPr/>
          <a:lstStyle/>
          <a:p>
            <a:pPr marL="0" indent="0">
              <a:buNone/>
              <a:defRPr/>
            </a:pPr>
            <a:r>
              <a:rPr lang="en-US" sz="2400" dirty="0"/>
              <a:t>We will create a chart (Gantt chart) by insertion of the relevant activities  it in while considering that all activities start at earliest possible start times.</a:t>
            </a:r>
          </a:p>
          <a:p>
            <a:pPr marL="0" indent="0">
              <a:buNone/>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2" name="Tabulka 1">
            <a:extLst>
              <a:ext uri="{FF2B5EF4-FFF2-40B4-BE49-F238E27FC236}">
                <a16:creationId xmlns:a16="http://schemas.microsoft.com/office/drawing/2014/main" id="{7BF16B65-A81A-4C66-BF76-11C1B5EC1936}"/>
              </a:ext>
            </a:extLst>
          </p:cNvPr>
          <p:cNvGraphicFramePr>
            <a:graphicFrameLocks noGrp="1"/>
          </p:cNvGraphicFramePr>
          <p:nvPr>
            <p:extLst>
              <p:ext uri="{D42A27DB-BD31-4B8C-83A1-F6EECF244321}">
                <p14:modId xmlns:p14="http://schemas.microsoft.com/office/powerpoint/2010/main" val="3704488981"/>
              </p:ext>
            </p:extLst>
          </p:nvPr>
        </p:nvGraphicFramePr>
        <p:xfrm>
          <a:off x="1331640" y="2996952"/>
          <a:ext cx="6654800" cy="2695575"/>
        </p:xfrm>
        <a:graphic>
          <a:graphicData uri="http://schemas.openxmlformats.org/drawingml/2006/table">
            <a:tbl>
              <a:tblPr/>
              <a:tblGrid>
                <a:gridCol w="609600">
                  <a:extLst>
                    <a:ext uri="{9D8B030D-6E8A-4147-A177-3AD203B41FA5}">
                      <a16:colId xmlns:a16="http://schemas.microsoft.com/office/drawing/2014/main" val="3348633344"/>
                    </a:ext>
                  </a:extLst>
                </a:gridCol>
                <a:gridCol w="431800">
                  <a:extLst>
                    <a:ext uri="{9D8B030D-6E8A-4147-A177-3AD203B41FA5}">
                      <a16:colId xmlns:a16="http://schemas.microsoft.com/office/drawing/2014/main" val="2338811336"/>
                    </a:ext>
                  </a:extLst>
                </a:gridCol>
                <a:gridCol w="431800">
                  <a:extLst>
                    <a:ext uri="{9D8B030D-6E8A-4147-A177-3AD203B41FA5}">
                      <a16:colId xmlns:a16="http://schemas.microsoft.com/office/drawing/2014/main" val="979257990"/>
                    </a:ext>
                  </a:extLst>
                </a:gridCol>
                <a:gridCol w="431800">
                  <a:extLst>
                    <a:ext uri="{9D8B030D-6E8A-4147-A177-3AD203B41FA5}">
                      <a16:colId xmlns:a16="http://schemas.microsoft.com/office/drawing/2014/main" val="1677962692"/>
                    </a:ext>
                  </a:extLst>
                </a:gridCol>
                <a:gridCol w="431800">
                  <a:extLst>
                    <a:ext uri="{9D8B030D-6E8A-4147-A177-3AD203B41FA5}">
                      <a16:colId xmlns:a16="http://schemas.microsoft.com/office/drawing/2014/main" val="1793167287"/>
                    </a:ext>
                  </a:extLst>
                </a:gridCol>
                <a:gridCol w="431800">
                  <a:extLst>
                    <a:ext uri="{9D8B030D-6E8A-4147-A177-3AD203B41FA5}">
                      <a16:colId xmlns:a16="http://schemas.microsoft.com/office/drawing/2014/main" val="3122171757"/>
                    </a:ext>
                  </a:extLst>
                </a:gridCol>
                <a:gridCol w="431800">
                  <a:extLst>
                    <a:ext uri="{9D8B030D-6E8A-4147-A177-3AD203B41FA5}">
                      <a16:colId xmlns:a16="http://schemas.microsoft.com/office/drawing/2014/main" val="1922052876"/>
                    </a:ext>
                  </a:extLst>
                </a:gridCol>
                <a:gridCol w="431800">
                  <a:extLst>
                    <a:ext uri="{9D8B030D-6E8A-4147-A177-3AD203B41FA5}">
                      <a16:colId xmlns:a16="http://schemas.microsoft.com/office/drawing/2014/main" val="1904864422"/>
                    </a:ext>
                  </a:extLst>
                </a:gridCol>
                <a:gridCol w="431800">
                  <a:extLst>
                    <a:ext uri="{9D8B030D-6E8A-4147-A177-3AD203B41FA5}">
                      <a16:colId xmlns:a16="http://schemas.microsoft.com/office/drawing/2014/main" val="1495175699"/>
                    </a:ext>
                  </a:extLst>
                </a:gridCol>
                <a:gridCol w="431800">
                  <a:extLst>
                    <a:ext uri="{9D8B030D-6E8A-4147-A177-3AD203B41FA5}">
                      <a16:colId xmlns:a16="http://schemas.microsoft.com/office/drawing/2014/main" val="2399426907"/>
                    </a:ext>
                  </a:extLst>
                </a:gridCol>
                <a:gridCol w="431800">
                  <a:extLst>
                    <a:ext uri="{9D8B030D-6E8A-4147-A177-3AD203B41FA5}">
                      <a16:colId xmlns:a16="http://schemas.microsoft.com/office/drawing/2014/main" val="3689395772"/>
                    </a:ext>
                  </a:extLst>
                </a:gridCol>
                <a:gridCol w="431800">
                  <a:extLst>
                    <a:ext uri="{9D8B030D-6E8A-4147-A177-3AD203B41FA5}">
                      <a16:colId xmlns:a16="http://schemas.microsoft.com/office/drawing/2014/main" val="585074301"/>
                    </a:ext>
                  </a:extLst>
                </a:gridCol>
                <a:gridCol w="431800">
                  <a:extLst>
                    <a:ext uri="{9D8B030D-6E8A-4147-A177-3AD203B41FA5}">
                      <a16:colId xmlns:a16="http://schemas.microsoft.com/office/drawing/2014/main" val="3205274816"/>
                    </a:ext>
                  </a:extLst>
                </a:gridCol>
                <a:gridCol w="431800">
                  <a:extLst>
                    <a:ext uri="{9D8B030D-6E8A-4147-A177-3AD203B41FA5}">
                      <a16:colId xmlns:a16="http://schemas.microsoft.com/office/drawing/2014/main" val="1724377961"/>
                    </a:ext>
                  </a:extLst>
                </a:gridCol>
                <a:gridCol w="431800">
                  <a:extLst>
                    <a:ext uri="{9D8B030D-6E8A-4147-A177-3AD203B41FA5}">
                      <a16:colId xmlns:a16="http://schemas.microsoft.com/office/drawing/2014/main" val="2627947210"/>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680616"/>
                  </a:ext>
                </a:extLst>
              </a:tr>
              <a:tr h="257175">
                <a:tc>
                  <a:txBody>
                    <a:bodyPr/>
                    <a:lstStyle/>
                    <a:p>
                      <a:pPr algn="ctr" fontAlgn="b"/>
                      <a:r>
                        <a:rPr lang="cs-CZ" sz="1600" b="1" i="0" u="none" strike="noStrike">
                          <a:solidFill>
                            <a:srgbClr val="000000"/>
                          </a:solidFill>
                          <a:effectLst/>
                          <a:latin typeface="Arial" panose="020B060402020202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8559275"/>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8367346"/>
                  </a:ext>
                </a:extLst>
              </a:tr>
              <a:tr h="257175">
                <a:tc>
                  <a:txBody>
                    <a:bodyPr/>
                    <a:lstStyle/>
                    <a:p>
                      <a:pPr algn="ctr" fontAlgn="b"/>
                      <a:r>
                        <a:rPr lang="cs-CZ" sz="1600" b="1" i="0" u="none" strike="noStrike">
                          <a:solidFill>
                            <a:srgbClr val="000000"/>
                          </a:solidFill>
                          <a:effectLst/>
                          <a:latin typeface="Arial" panose="020B060402020202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395193"/>
                  </a:ext>
                </a:extLst>
              </a:tr>
              <a:tr h="257175">
                <a:tc>
                  <a:txBody>
                    <a:bodyPr/>
                    <a:lstStyle/>
                    <a:p>
                      <a:pPr algn="ctr" fontAlgn="b"/>
                      <a:r>
                        <a:rPr lang="cs-CZ" sz="1600" b="1" i="0" u="none" strike="noStrike">
                          <a:solidFill>
                            <a:srgbClr val="000000"/>
                          </a:solidFill>
                          <a:effectLst/>
                          <a:latin typeface="Arial" panose="020B060402020202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2019801"/>
                  </a:ext>
                </a:extLst>
              </a:tr>
              <a:tr h="257175">
                <a:tc>
                  <a:txBody>
                    <a:bodyPr/>
                    <a:lstStyle/>
                    <a:p>
                      <a:pPr algn="ctr" fontAlgn="b"/>
                      <a:r>
                        <a:rPr lang="cs-CZ" sz="1600" b="1" i="0" u="none" strike="noStrike">
                          <a:solidFill>
                            <a:srgbClr val="000000"/>
                          </a:solidFill>
                          <a:effectLst/>
                          <a:latin typeface="Arial" panose="020B060402020202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003016"/>
                  </a:ext>
                </a:extLst>
              </a:tr>
              <a:tr h="257175">
                <a:tc>
                  <a:txBody>
                    <a:bodyPr/>
                    <a:lstStyle/>
                    <a:p>
                      <a:pPr algn="ctr" fontAlgn="b"/>
                      <a:r>
                        <a:rPr lang="cs-CZ" sz="1600" b="1" i="0" u="none" strike="noStrike">
                          <a:solidFill>
                            <a:srgbClr val="000000"/>
                          </a:solidFill>
                          <a:effectLst/>
                          <a:latin typeface="Arial" panose="020B060402020202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798628"/>
                  </a:ext>
                </a:extLst>
              </a:tr>
              <a:tr h="257175">
                <a:tc>
                  <a:txBody>
                    <a:bodyPr/>
                    <a:lstStyle/>
                    <a:p>
                      <a:pPr algn="ctr" fontAlgn="b"/>
                      <a:r>
                        <a:rPr lang="cs-CZ" sz="1600" b="1" i="0" u="none" strike="noStrike">
                          <a:solidFill>
                            <a:srgbClr val="000000"/>
                          </a:solidFill>
                          <a:effectLst/>
                          <a:latin typeface="Arial" panose="020B060402020202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207461"/>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074852"/>
                  </a:ext>
                </a:extLst>
              </a:tr>
              <a:tr h="257175">
                <a:tc>
                  <a:txBody>
                    <a:bodyPr/>
                    <a:lstStyle/>
                    <a:p>
                      <a:pPr algn="ctr" fontAlgn="b"/>
                      <a:r>
                        <a:rPr lang="cs-CZ" sz="16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8295583"/>
                  </a:ext>
                </a:extLst>
              </a:tr>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88374892"/>
                  </a:ext>
                </a:extLst>
              </a:tr>
            </a:tbl>
          </a:graphicData>
        </a:graphic>
      </p:graphicFrame>
    </p:spTree>
    <p:extLst>
      <p:ext uri="{BB962C8B-B14F-4D97-AF65-F5344CB8AC3E}">
        <p14:creationId xmlns:p14="http://schemas.microsoft.com/office/powerpoint/2010/main" val="179084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2117849"/>
          </a:xfrm>
        </p:spPr>
        <p:txBody>
          <a:bodyPr/>
          <a:lstStyle/>
          <a:p>
            <a:pPr marL="0" indent="0">
              <a:buNone/>
              <a:defRPr/>
            </a:pPr>
            <a:r>
              <a:rPr lang="en-US" sz="2400" dirty="0"/>
              <a:t>We will create a chart (Gantt chart) by insertion of the relevant activities  it in while considering that all activities start at earliest possible start times.</a:t>
            </a:r>
          </a:p>
          <a:p>
            <a:pPr marL="0" indent="0">
              <a:buNone/>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3" name="Tabulka 2">
            <a:extLst>
              <a:ext uri="{FF2B5EF4-FFF2-40B4-BE49-F238E27FC236}">
                <a16:creationId xmlns:a16="http://schemas.microsoft.com/office/drawing/2014/main" id="{72086C9D-00B6-4603-86E2-F05AD874E7C5}"/>
              </a:ext>
            </a:extLst>
          </p:cNvPr>
          <p:cNvGraphicFramePr>
            <a:graphicFrameLocks noGrp="1"/>
          </p:cNvGraphicFramePr>
          <p:nvPr>
            <p:extLst>
              <p:ext uri="{D42A27DB-BD31-4B8C-83A1-F6EECF244321}">
                <p14:modId xmlns:p14="http://schemas.microsoft.com/office/powerpoint/2010/main" val="1081293919"/>
              </p:ext>
            </p:extLst>
          </p:nvPr>
        </p:nvGraphicFramePr>
        <p:xfrm>
          <a:off x="1241425" y="2996952"/>
          <a:ext cx="6654800" cy="2695575"/>
        </p:xfrm>
        <a:graphic>
          <a:graphicData uri="http://schemas.openxmlformats.org/drawingml/2006/table">
            <a:tbl>
              <a:tblPr/>
              <a:tblGrid>
                <a:gridCol w="609600">
                  <a:extLst>
                    <a:ext uri="{9D8B030D-6E8A-4147-A177-3AD203B41FA5}">
                      <a16:colId xmlns:a16="http://schemas.microsoft.com/office/drawing/2014/main" val="4289686636"/>
                    </a:ext>
                  </a:extLst>
                </a:gridCol>
                <a:gridCol w="431800">
                  <a:extLst>
                    <a:ext uri="{9D8B030D-6E8A-4147-A177-3AD203B41FA5}">
                      <a16:colId xmlns:a16="http://schemas.microsoft.com/office/drawing/2014/main" val="2891314950"/>
                    </a:ext>
                  </a:extLst>
                </a:gridCol>
                <a:gridCol w="431800">
                  <a:extLst>
                    <a:ext uri="{9D8B030D-6E8A-4147-A177-3AD203B41FA5}">
                      <a16:colId xmlns:a16="http://schemas.microsoft.com/office/drawing/2014/main" val="3207370794"/>
                    </a:ext>
                  </a:extLst>
                </a:gridCol>
                <a:gridCol w="431800">
                  <a:extLst>
                    <a:ext uri="{9D8B030D-6E8A-4147-A177-3AD203B41FA5}">
                      <a16:colId xmlns:a16="http://schemas.microsoft.com/office/drawing/2014/main" val="3300199483"/>
                    </a:ext>
                  </a:extLst>
                </a:gridCol>
                <a:gridCol w="431800">
                  <a:extLst>
                    <a:ext uri="{9D8B030D-6E8A-4147-A177-3AD203B41FA5}">
                      <a16:colId xmlns:a16="http://schemas.microsoft.com/office/drawing/2014/main" val="1257533342"/>
                    </a:ext>
                  </a:extLst>
                </a:gridCol>
                <a:gridCol w="431800">
                  <a:extLst>
                    <a:ext uri="{9D8B030D-6E8A-4147-A177-3AD203B41FA5}">
                      <a16:colId xmlns:a16="http://schemas.microsoft.com/office/drawing/2014/main" val="1143818515"/>
                    </a:ext>
                  </a:extLst>
                </a:gridCol>
                <a:gridCol w="431800">
                  <a:extLst>
                    <a:ext uri="{9D8B030D-6E8A-4147-A177-3AD203B41FA5}">
                      <a16:colId xmlns:a16="http://schemas.microsoft.com/office/drawing/2014/main" val="4239685826"/>
                    </a:ext>
                  </a:extLst>
                </a:gridCol>
                <a:gridCol w="431800">
                  <a:extLst>
                    <a:ext uri="{9D8B030D-6E8A-4147-A177-3AD203B41FA5}">
                      <a16:colId xmlns:a16="http://schemas.microsoft.com/office/drawing/2014/main" val="1771147371"/>
                    </a:ext>
                  </a:extLst>
                </a:gridCol>
                <a:gridCol w="431800">
                  <a:extLst>
                    <a:ext uri="{9D8B030D-6E8A-4147-A177-3AD203B41FA5}">
                      <a16:colId xmlns:a16="http://schemas.microsoft.com/office/drawing/2014/main" val="958674088"/>
                    </a:ext>
                  </a:extLst>
                </a:gridCol>
                <a:gridCol w="431800">
                  <a:extLst>
                    <a:ext uri="{9D8B030D-6E8A-4147-A177-3AD203B41FA5}">
                      <a16:colId xmlns:a16="http://schemas.microsoft.com/office/drawing/2014/main" val="3073266498"/>
                    </a:ext>
                  </a:extLst>
                </a:gridCol>
                <a:gridCol w="431800">
                  <a:extLst>
                    <a:ext uri="{9D8B030D-6E8A-4147-A177-3AD203B41FA5}">
                      <a16:colId xmlns:a16="http://schemas.microsoft.com/office/drawing/2014/main" val="680666140"/>
                    </a:ext>
                  </a:extLst>
                </a:gridCol>
                <a:gridCol w="431800">
                  <a:extLst>
                    <a:ext uri="{9D8B030D-6E8A-4147-A177-3AD203B41FA5}">
                      <a16:colId xmlns:a16="http://schemas.microsoft.com/office/drawing/2014/main" val="3052922330"/>
                    </a:ext>
                  </a:extLst>
                </a:gridCol>
                <a:gridCol w="431800">
                  <a:extLst>
                    <a:ext uri="{9D8B030D-6E8A-4147-A177-3AD203B41FA5}">
                      <a16:colId xmlns:a16="http://schemas.microsoft.com/office/drawing/2014/main" val="657286053"/>
                    </a:ext>
                  </a:extLst>
                </a:gridCol>
                <a:gridCol w="431800">
                  <a:extLst>
                    <a:ext uri="{9D8B030D-6E8A-4147-A177-3AD203B41FA5}">
                      <a16:colId xmlns:a16="http://schemas.microsoft.com/office/drawing/2014/main" val="996098949"/>
                    </a:ext>
                  </a:extLst>
                </a:gridCol>
                <a:gridCol w="431800">
                  <a:extLst>
                    <a:ext uri="{9D8B030D-6E8A-4147-A177-3AD203B41FA5}">
                      <a16:colId xmlns:a16="http://schemas.microsoft.com/office/drawing/2014/main" val="2307500703"/>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45781"/>
                  </a:ext>
                </a:extLst>
              </a:tr>
              <a:tr h="257175">
                <a:tc>
                  <a:txBody>
                    <a:bodyPr/>
                    <a:lstStyle/>
                    <a:p>
                      <a:pPr algn="ctr" fontAlgn="b"/>
                      <a:r>
                        <a:rPr lang="cs-CZ" sz="1600" b="1" i="0" u="none" strike="noStrike">
                          <a:solidFill>
                            <a:srgbClr val="000000"/>
                          </a:solidFill>
                          <a:effectLst/>
                          <a:latin typeface="Arial" panose="020B060402020202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361732"/>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9257675"/>
                  </a:ext>
                </a:extLst>
              </a:tr>
              <a:tr h="257175">
                <a:tc>
                  <a:txBody>
                    <a:bodyPr/>
                    <a:lstStyle/>
                    <a:p>
                      <a:pPr algn="ctr" fontAlgn="b"/>
                      <a:r>
                        <a:rPr lang="cs-CZ" sz="1600" b="1" i="0" u="none" strike="noStrike">
                          <a:solidFill>
                            <a:srgbClr val="000000"/>
                          </a:solidFill>
                          <a:effectLst/>
                          <a:latin typeface="Arial" panose="020B060402020202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970714"/>
                  </a:ext>
                </a:extLst>
              </a:tr>
              <a:tr h="257175">
                <a:tc>
                  <a:txBody>
                    <a:bodyPr/>
                    <a:lstStyle/>
                    <a:p>
                      <a:pPr algn="ctr" fontAlgn="b"/>
                      <a:r>
                        <a:rPr lang="cs-CZ" sz="1600" b="1" i="0" u="none" strike="noStrike">
                          <a:solidFill>
                            <a:srgbClr val="000000"/>
                          </a:solidFill>
                          <a:effectLst/>
                          <a:latin typeface="Arial" panose="020B060402020202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191202"/>
                  </a:ext>
                </a:extLst>
              </a:tr>
              <a:tr h="257175">
                <a:tc>
                  <a:txBody>
                    <a:bodyPr/>
                    <a:lstStyle/>
                    <a:p>
                      <a:pPr algn="ctr" fontAlgn="b"/>
                      <a:r>
                        <a:rPr lang="cs-CZ" sz="1600" b="1" i="0" u="none" strike="noStrike">
                          <a:solidFill>
                            <a:srgbClr val="000000"/>
                          </a:solidFill>
                          <a:effectLst/>
                          <a:latin typeface="Arial" panose="020B060402020202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673053"/>
                  </a:ext>
                </a:extLst>
              </a:tr>
              <a:tr h="257175">
                <a:tc>
                  <a:txBody>
                    <a:bodyPr/>
                    <a:lstStyle/>
                    <a:p>
                      <a:pPr algn="ctr" fontAlgn="b"/>
                      <a:r>
                        <a:rPr lang="cs-CZ" sz="1600" b="1" i="0" u="none" strike="noStrike">
                          <a:solidFill>
                            <a:srgbClr val="000000"/>
                          </a:solidFill>
                          <a:effectLst/>
                          <a:latin typeface="Arial" panose="020B060402020202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882439"/>
                  </a:ext>
                </a:extLst>
              </a:tr>
              <a:tr h="257175">
                <a:tc>
                  <a:txBody>
                    <a:bodyPr/>
                    <a:lstStyle/>
                    <a:p>
                      <a:pPr algn="ctr" fontAlgn="b"/>
                      <a:r>
                        <a:rPr lang="cs-CZ" sz="1600" b="1" i="0" u="none" strike="noStrike">
                          <a:solidFill>
                            <a:srgbClr val="000000"/>
                          </a:solidFill>
                          <a:effectLst/>
                          <a:latin typeface="Arial" panose="020B060402020202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323847"/>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368540"/>
                  </a:ext>
                </a:extLst>
              </a:tr>
              <a:tr h="257175">
                <a:tc>
                  <a:txBody>
                    <a:bodyPr/>
                    <a:lstStyle/>
                    <a:p>
                      <a:pPr algn="ctr" fontAlgn="b"/>
                      <a:r>
                        <a:rPr lang="cs-CZ" sz="16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1555595"/>
                  </a:ext>
                </a:extLst>
              </a:tr>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1880711"/>
                  </a:ext>
                </a:extLst>
              </a:tr>
            </a:tbl>
          </a:graphicData>
        </a:graphic>
      </p:graphicFrame>
    </p:spTree>
    <p:extLst>
      <p:ext uri="{BB962C8B-B14F-4D97-AF65-F5344CB8AC3E}">
        <p14:creationId xmlns:p14="http://schemas.microsoft.com/office/powerpoint/2010/main" val="3456531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2117849"/>
          </a:xfrm>
        </p:spPr>
        <p:txBody>
          <a:bodyPr/>
          <a:lstStyle/>
          <a:p>
            <a:pPr marL="0" indent="0">
              <a:buNone/>
              <a:defRPr/>
            </a:pPr>
            <a:r>
              <a:rPr lang="en-US" sz="2400" dirty="0"/>
              <a:t>We will create a chart (Gantt chart) by insertion of the relevant activities  it in while considering that all activities start at earliest possible start times.</a:t>
            </a:r>
          </a:p>
          <a:p>
            <a:pPr marL="0" indent="0">
              <a:buNone/>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2" name="Tabulka 1">
            <a:extLst>
              <a:ext uri="{FF2B5EF4-FFF2-40B4-BE49-F238E27FC236}">
                <a16:creationId xmlns:a16="http://schemas.microsoft.com/office/drawing/2014/main" id="{3C4C3F7A-61A9-41D1-B665-E1CFFF669A80}"/>
              </a:ext>
            </a:extLst>
          </p:cNvPr>
          <p:cNvGraphicFramePr>
            <a:graphicFrameLocks noGrp="1"/>
          </p:cNvGraphicFramePr>
          <p:nvPr>
            <p:extLst>
              <p:ext uri="{D42A27DB-BD31-4B8C-83A1-F6EECF244321}">
                <p14:modId xmlns:p14="http://schemas.microsoft.com/office/powerpoint/2010/main" val="625838294"/>
              </p:ext>
            </p:extLst>
          </p:nvPr>
        </p:nvGraphicFramePr>
        <p:xfrm>
          <a:off x="1252537" y="3068960"/>
          <a:ext cx="6654800" cy="2695575"/>
        </p:xfrm>
        <a:graphic>
          <a:graphicData uri="http://schemas.openxmlformats.org/drawingml/2006/table">
            <a:tbl>
              <a:tblPr/>
              <a:tblGrid>
                <a:gridCol w="609600">
                  <a:extLst>
                    <a:ext uri="{9D8B030D-6E8A-4147-A177-3AD203B41FA5}">
                      <a16:colId xmlns:a16="http://schemas.microsoft.com/office/drawing/2014/main" val="3369198098"/>
                    </a:ext>
                  </a:extLst>
                </a:gridCol>
                <a:gridCol w="431800">
                  <a:extLst>
                    <a:ext uri="{9D8B030D-6E8A-4147-A177-3AD203B41FA5}">
                      <a16:colId xmlns:a16="http://schemas.microsoft.com/office/drawing/2014/main" val="1810467333"/>
                    </a:ext>
                  </a:extLst>
                </a:gridCol>
                <a:gridCol w="431800">
                  <a:extLst>
                    <a:ext uri="{9D8B030D-6E8A-4147-A177-3AD203B41FA5}">
                      <a16:colId xmlns:a16="http://schemas.microsoft.com/office/drawing/2014/main" val="3490370756"/>
                    </a:ext>
                  </a:extLst>
                </a:gridCol>
                <a:gridCol w="431800">
                  <a:extLst>
                    <a:ext uri="{9D8B030D-6E8A-4147-A177-3AD203B41FA5}">
                      <a16:colId xmlns:a16="http://schemas.microsoft.com/office/drawing/2014/main" val="2670089533"/>
                    </a:ext>
                  </a:extLst>
                </a:gridCol>
                <a:gridCol w="431800">
                  <a:extLst>
                    <a:ext uri="{9D8B030D-6E8A-4147-A177-3AD203B41FA5}">
                      <a16:colId xmlns:a16="http://schemas.microsoft.com/office/drawing/2014/main" val="1504680700"/>
                    </a:ext>
                  </a:extLst>
                </a:gridCol>
                <a:gridCol w="431800">
                  <a:extLst>
                    <a:ext uri="{9D8B030D-6E8A-4147-A177-3AD203B41FA5}">
                      <a16:colId xmlns:a16="http://schemas.microsoft.com/office/drawing/2014/main" val="319003684"/>
                    </a:ext>
                  </a:extLst>
                </a:gridCol>
                <a:gridCol w="431800">
                  <a:extLst>
                    <a:ext uri="{9D8B030D-6E8A-4147-A177-3AD203B41FA5}">
                      <a16:colId xmlns:a16="http://schemas.microsoft.com/office/drawing/2014/main" val="3981567738"/>
                    </a:ext>
                  </a:extLst>
                </a:gridCol>
                <a:gridCol w="431800">
                  <a:extLst>
                    <a:ext uri="{9D8B030D-6E8A-4147-A177-3AD203B41FA5}">
                      <a16:colId xmlns:a16="http://schemas.microsoft.com/office/drawing/2014/main" val="684273492"/>
                    </a:ext>
                  </a:extLst>
                </a:gridCol>
                <a:gridCol w="431800">
                  <a:extLst>
                    <a:ext uri="{9D8B030D-6E8A-4147-A177-3AD203B41FA5}">
                      <a16:colId xmlns:a16="http://schemas.microsoft.com/office/drawing/2014/main" val="3354288863"/>
                    </a:ext>
                  </a:extLst>
                </a:gridCol>
                <a:gridCol w="431800">
                  <a:extLst>
                    <a:ext uri="{9D8B030D-6E8A-4147-A177-3AD203B41FA5}">
                      <a16:colId xmlns:a16="http://schemas.microsoft.com/office/drawing/2014/main" val="22520913"/>
                    </a:ext>
                  </a:extLst>
                </a:gridCol>
                <a:gridCol w="431800">
                  <a:extLst>
                    <a:ext uri="{9D8B030D-6E8A-4147-A177-3AD203B41FA5}">
                      <a16:colId xmlns:a16="http://schemas.microsoft.com/office/drawing/2014/main" val="2368799011"/>
                    </a:ext>
                  </a:extLst>
                </a:gridCol>
                <a:gridCol w="431800">
                  <a:extLst>
                    <a:ext uri="{9D8B030D-6E8A-4147-A177-3AD203B41FA5}">
                      <a16:colId xmlns:a16="http://schemas.microsoft.com/office/drawing/2014/main" val="3173417856"/>
                    </a:ext>
                  </a:extLst>
                </a:gridCol>
                <a:gridCol w="431800">
                  <a:extLst>
                    <a:ext uri="{9D8B030D-6E8A-4147-A177-3AD203B41FA5}">
                      <a16:colId xmlns:a16="http://schemas.microsoft.com/office/drawing/2014/main" val="3965658306"/>
                    </a:ext>
                  </a:extLst>
                </a:gridCol>
                <a:gridCol w="431800">
                  <a:extLst>
                    <a:ext uri="{9D8B030D-6E8A-4147-A177-3AD203B41FA5}">
                      <a16:colId xmlns:a16="http://schemas.microsoft.com/office/drawing/2014/main" val="3292190865"/>
                    </a:ext>
                  </a:extLst>
                </a:gridCol>
                <a:gridCol w="431800">
                  <a:extLst>
                    <a:ext uri="{9D8B030D-6E8A-4147-A177-3AD203B41FA5}">
                      <a16:colId xmlns:a16="http://schemas.microsoft.com/office/drawing/2014/main" val="376323279"/>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4420123"/>
                  </a:ext>
                </a:extLst>
              </a:tr>
              <a:tr h="257175">
                <a:tc>
                  <a:txBody>
                    <a:bodyPr/>
                    <a:lstStyle/>
                    <a:p>
                      <a:pPr algn="ctr" fontAlgn="b"/>
                      <a:r>
                        <a:rPr lang="cs-CZ" sz="1600" b="1" i="0" u="none" strike="noStrike">
                          <a:solidFill>
                            <a:srgbClr val="000000"/>
                          </a:solidFill>
                          <a:effectLst/>
                          <a:latin typeface="Arial" panose="020B060402020202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9261221"/>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010240"/>
                  </a:ext>
                </a:extLst>
              </a:tr>
              <a:tr h="257175">
                <a:tc>
                  <a:txBody>
                    <a:bodyPr/>
                    <a:lstStyle/>
                    <a:p>
                      <a:pPr algn="ctr" fontAlgn="b"/>
                      <a:r>
                        <a:rPr lang="cs-CZ" sz="1600" b="1" i="0" u="none" strike="noStrike">
                          <a:solidFill>
                            <a:srgbClr val="000000"/>
                          </a:solidFill>
                          <a:effectLst/>
                          <a:latin typeface="Arial" panose="020B060402020202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824104"/>
                  </a:ext>
                </a:extLst>
              </a:tr>
              <a:tr h="257175">
                <a:tc>
                  <a:txBody>
                    <a:bodyPr/>
                    <a:lstStyle/>
                    <a:p>
                      <a:pPr algn="ctr" fontAlgn="b"/>
                      <a:r>
                        <a:rPr lang="cs-CZ" sz="1600" b="1" i="0" u="none" strike="noStrike">
                          <a:solidFill>
                            <a:srgbClr val="000000"/>
                          </a:solidFill>
                          <a:effectLst/>
                          <a:latin typeface="Arial" panose="020B060402020202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331643"/>
                  </a:ext>
                </a:extLst>
              </a:tr>
              <a:tr h="257175">
                <a:tc>
                  <a:txBody>
                    <a:bodyPr/>
                    <a:lstStyle/>
                    <a:p>
                      <a:pPr algn="ctr" fontAlgn="b"/>
                      <a:r>
                        <a:rPr lang="cs-CZ" sz="1600" b="1" i="0" u="none" strike="noStrike">
                          <a:solidFill>
                            <a:srgbClr val="000000"/>
                          </a:solidFill>
                          <a:effectLst/>
                          <a:latin typeface="Arial" panose="020B060402020202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153201"/>
                  </a:ext>
                </a:extLst>
              </a:tr>
              <a:tr h="257175">
                <a:tc>
                  <a:txBody>
                    <a:bodyPr/>
                    <a:lstStyle/>
                    <a:p>
                      <a:pPr algn="ctr" fontAlgn="b"/>
                      <a:r>
                        <a:rPr lang="cs-CZ" sz="1600" b="1" i="0" u="none" strike="noStrike">
                          <a:solidFill>
                            <a:srgbClr val="000000"/>
                          </a:solidFill>
                          <a:effectLst/>
                          <a:latin typeface="Arial" panose="020B060402020202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844354"/>
                  </a:ext>
                </a:extLst>
              </a:tr>
              <a:tr h="257175">
                <a:tc>
                  <a:txBody>
                    <a:bodyPr/>
                    <a:lstStyle/>
                    <a:p>
                      <a:pPr algn="ctr" fontAlgn="b"/>
                      <a:r>
                        <a:rPr lang="cs-CZ" sz="1600" b="1" i="0" u="none" strike="noStrike">
                          <a:solidFill>
                            <a:srgbClr val="000000"/>
                          </a:solidFill>
                          <a:effectLst/>
                          <a:latin typeface="Arial" panose="020B060402020202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77720185"/>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184803"/>
                  </a:ext>
                </a:extLst>
              </a:tr>
              <a:tr h="257175">
                <a:tc>
                  <a:txBody>
                    <a:bodyPr/>
                    <a:lstStyle/>
                    <a:p>
                      <a:pPr algn="ctr" fontAlgn="b"/>
                      <a:r>
                        <a:rPr lang="cs-CZ" sz="16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1023453"/>
                  </a:ext>
                </a:extLst>
              </a:tr>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9970396"/>
                  </a:ext>
                </a:extLst>
              </a:tr>
            </a:tbl>
          </a:graphicData>
        </a:graphic>
      </p:graphicFrame>
    </p:spTree>
    <p:extLst>
      <p:ext uri="{BB962C8B-B14F-4D97-AF65-F5344CB8AC3E}">
        <p14:creationId xmlns:p14="http://schemas.microsoft.com/office/powerpoint/2010/main" val="2587472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2117849"/>
          </a:xfrm>
        </p:spPr>
        <p:txBody>
          <a:bodyPr/>
          <a:lstStyle/>
          <a:p>
            <a:pPr marL="0" indent="0">
              <a:buNone/>
              <a:defRPr/>
            </a:pPr>
            <a:r>
              <a:rPr lang="en-US" sz="2400" dirty="0"/>
              <a:t>We will add the number of workers (resources) needed per each a</a:t>
            </a:r>
            <a:r>
              <a:rPr lang="cs-CZ" sz="2400" dirty="0"/>
              <a:t>c</a:t>
            </a:r>
            <a:r>
              <a:rPr lang="en-US" sz="2400" dirty="0" err="1"/>
              <a:t>tivity</a:t>
            </a:r>
            <a:r>
              <a:rPr lang="en-US" sz="2400" dirty="0"/>
              <a:t> and the period of time into our Gantt chart.</a:t>
            </a:r>
          </a:p>
          <a:p>
            <a:pPr marL="0" indent="0">
              <a:buNone/>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3" name="Tabulka 2">
            <a:extLst>
              <a:ext uri="{FF2B5EF4-FFF2-40B4-BE49-F238E27FC236}">
                <a16:creationId xmlns:a16="http://schemas.microsoft.com/office/drawing/2014/main" id="{E6682EAF-374C-4D67-9F8F-2166398EAE73}"/>
              </a:ext>
            </a:extLst>
          </p:cNvPr>
          <p:cNvGraphicFramePr>
            <a:graphicFrameLocks noGrp="1"/>
          </p:cNvGraphicFramePr>
          <p:nvPr>
            <p:extLst>
              <p:ext uri="{D42A27DB-BD31-4B8C-83A1-F6EECF244321}">
                <p14:modId xmlns:p14="http://schemas.microsoft.com/office/powerpoint/2010/main" val="3687977783"/>
              </p:ext>
            </p:extLst>
          </p:nvPr>
        </p:nvGraphicFramePr>
        <p:xfrm>
          <a:off x="1241425" y="2836986"/>
          <a:ext cx="6654800" cy="2695575"/>
        </p:xfrm>
        <a:graphic>
          <a:graphicData uri="http://schemas.openxmlformats.org/drawingml/2006/table">
            <a:tbl>
              <a:tblPr/>
              <a:tblGrid>
                <a:gridCol w="609600">
                  <a:extLst>
                    <a:ext uri="{9D8B030D-6E8A-4147-A177-3AD203B41FA5}">
                      <a16:colId xmlns:a16="http://schemas.microsoft.com/office/drawing/2014/main" val="183124657"/>
                    </a:ext>
                  </a:extLst>
                </a:gridCol>
                <a:gridCol w="431800">
                  <a:extLst>
                    <a:ext uri="{9D8B030D-6E8A-4147-A177-3AD203B41FA5}">
                      <a16:colId xmlns:a16="http://schemas.microsoft.com/office/drawing/2014/main" val="2099352433"/>
                    </a:ext>
                  </a:extLst>
                </a:gridCol>
                <a:gridCol w="431800">
                  <a:extLst>
                    <a:ext uri="{9D8B030D-6E8A-4147-A177-3AD203B41FA5}">
                      <a16:colId xmlns:a16="http://schemas.microsoft.com/office/drawing/2014/main" val="1210429377"/>
                    </a:ext>
                  </a:extLst>
                </a:gridCol>
                <a:gridCol w="431800">
                  <a:extLst>
                    <a:ext uri="{9D8B030D-6E8A-4147-A177-3AD203B41FA5}">
                      <a16:colId xmlns:a16="http://schemas.microsoft.com/office/drawing/2014/main" val="1551727731"/>
                    </a:ext>
                  </a:extLst>
                </a:gridCol>
                <a:gridCol w="431800">
                  <a:extLst>
                    <a:ext uri="{9D8B030D-6E8A-4147-A177-3AD203B41FA5}">
                      <a16:colId xmlns:a16="http://schemas.microsoft.com/office/drawing/2014/main" val="845350613"/>
                    </a:ext>
                  </a:extLst>
                </a:gridCol>
                <a:gridCol w="431800">
                  <a:extLst>
                    <a:ext uri="{9D8B030D-6E8A-4147-A177-3AD203B41FA5}">
                      <a16:colId xmlns:a16="http://schemas.microsoft.com/office/drawing/2014/main" val="116910773"/>
                    </a:ext>
                  </a:extLst>
                </a:gridCol>
                <a:gridCol w="431800">
                  <a:extLst>
                    <a:ext uri="{9D8B030D-6E8A-4147-A177-3AD203B41FA5}">
                      <a16:colId xmlns:a16="http://schemas.microsoft.com/office/drawing/2014/main" val="887395913"/>
                    </a:ext>
                  </a:extLst>
                </a:gridCol>
                <a:gridCol w="431800">
                  <a:extLst>
                    <a:ext uri="{9D8B030D-6E8A-4147-A177-3AD203B41FA5}">
                      <a16:colId xmlns:a16="http://schemas.microsoft.com/office/drawing/2014/main" val="16737412"/>
                    </a:ext>
                  </a:extLst>
                </a:gridCol>
                <a:gridCol w="431800">
                  <a:extLst>
                    <a:ext uri="{9D8B030D-6E8A-4147-A177-3AD203B41FA5}">
                      <a16:colId xmlns:a16="http://schemas.microsoft.com/office/drawing/2014/main" val="296907862"/>
                    </a:ext>
                  </a:extLst>
                </a:gridCol>
                <a:gridCol w="431800">
                  <a:extLst>
                    <a:ext uri="{9D8B030D-6E8A-4147-A177-3AD203B41FA5}">
                      <a16:colId xmlns:a16="http://schemas.microsoft.com/office/drawing/2014/main" val="635431437"/>
                    </a:ext>
                  </a:extLst>
                </a:gridCol>
                <a:gridCol w="431800">
                  <a:extLst>
                    <a:ext uri="{9D8B030D-6E8A-4147-A177-3AD203B41FA5}">
                      <a16:colId xmlns:a16="http://schemas.microsoft.com/office/drawing/2014/main" val="3337942130"/>
                    </a:ext>
                  </a:extLst>
                </a:gridCol>
                <a:gridCol w="431800">
                  <a:extLst>
                    <a:ext uri="{9D8B030D-6E8A-4147-A177-3AD203B41FA5}">
                      <a16:colId xmlns:a16="http://schemas.microsoft.com/office/drawing/2014/main" val="2098307429"/>
                    </a:ext>
                  </a:extLst>
                </a:gridCol>
                <a:gridCol w="431800">
                  <a:extLst>
                    <a:ext uri="{9D8B030D-6E8A-4147-A177-3AD203B41FA5}">
                      <a16:colId xmlns:a16="http://schemas.microsoft.com/office/drawing/2014/main" val="3517107310"/>
                    </a:ext>
                  </a:extLst>
                </a:gridCol>
                <a:gridCol w="431800">
                  <a:extLst>
                    <a:ext uri="{9D8B030D-6E8A-4147-A177-3AD203B41FA5}">
                      <a16:colId xmlns:a16="http://schemas.microsoft.com/office/drawing/2014/main" val="1953927359"/>
                    </a:ext>
                  </a:extLst>
                </a:gridCol>
                <a:gridCol w="431800">
                  <a:extLst>
                    <a:ext uri="{9D8B030D-6E8A-4147-A177-3AD203B41FA5}">
                      <a16:colId xmlns:a16="http://schemas.microsoft.com/office/drawing/2014/main" val="540871988"/>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560498"/>
                  </a:ext>
                </a:extLst>
              </a:tr>
              <a:tr h="257175">
                <a:tc>
                  <a:txBody>
                    <a:bodyPr/>
                    <a:lstStyle/>
                    <a:p>
                      <a:pPr algn="ctr" fontAlgn="b"/>
                      <a:r>
                        <a:rPr lang="cs-CZ" sz="1600" b="1" i="0" u="none" strike="noStrike">
                          <a:solidFill>
                            <a:srgbClr val="000000"/>
                          </a:solidFill>
                          <a:effectLst/>
                          <a:latin typeface="Arial" panose="020B060402020202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127339"/>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9191320"/>
                  </a:ext>
                </a:extLst>
              </a:tr>
              <a:tr h="257175">
                <a:tc>
                  <a:txBody>
                    <a:bodyPr/>
                    <a:lstStyle/>
                    <a:p>
                      <a:pPr algn="ctr" fontAlgn="b"/>
                      <a:r>
                        <a:rPr lang="cs-CZ" sz="1600" b="1" i="0" u="none" strike="noStrike">
                          <a:solidFill>
                            <a:srgbClr val="000000"/>
                          </a:solidFill>
                          <a:effectLst/>
                          <a:latin typeface="Arial" panose="020B060402020202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0473773"/>
                  </a:ext>
                </a:extLst>
              </a:tr>
              <a:tr h="257175">
                <a:tc>
                  <a:txBody>
                    <a:bodyPr/>
                    <a:lstStyle/>
                    <a:p>
                      <a:pPr algn="ctr" fontAlgn="b"/>
                      <a:r>
                        <a:rPr lang="cs-CZ" sz="1600" b="1" i="0" u="none" strike="noStrike">
                          <a:solidFill>
                            <a:srgbClr val="000000"/>
                          </a:solidFill>
                          <a:effectLst/>
                          <a:latin typeface="Arial" panose="020B060402020202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406685"/>
                  </a:ext>
                </a:extLst>
              </a:tr>
              <a:tr h="257175">
                <a:tc>
                  <a:txBody>
                    <a:bodyPr/>
                    <a:lstStyle/>
                    <a:p>
                      <a:pPr algn="ctr" fontAlgn="b"/>
                      <a:r>
                        <a:rPr lang="cs-CZ" sz="1600" b="1" i="0" u="none" strike="noStrike">
                          <a:solidFill>
                            <a:srgbClr val="000000"/>
                          </a:solidFill>
                          <a:effectLst/>
                          <a:latin typeface="Arial" panose="020B060402020202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40509"/>
                  </a:ext>
                </a:extLst>
              </a:tr>
              <a:tr h="257175">
                <a:tc>
                  <a:txBody>
                    <a:bodyPr/>
                    <a:lstStyle/>
                    <a:p>
                      <a:pPr algn="ctr" fontAlgn="b"/>
                      <a:r>
                        <a:rPr lang="cs-CZ" sz="1600" b="1" i="0" u="none" strike="noStrike">
                          <a:solidFill>
                            <a:srgbClr val="000000"/>
                          </a:solidFill>
                          <a:effectLst/>
                          <a:latin typeface="Arial" panose="020B060402020202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637159"/>
                  </a:ext>
                </a:extLst>
              </a:tr>
              <a:tr h="257175">
                <a:tc>
                  <a:txBody>
                    <a:bodyPr/>
                    <a:lstStyle/>
                    <a:p>
                      <a:pPr algn="ctr" fontAlgn="b"/>
                      <a:r>
                        <a:rPr lang="cs-CZ" sz="1600" b="1" i="0" u="none" strike="noStrike">
                          <a:solidFill>
                            <a:srgbClr val="000000"/>
                          </a:solidFill>
                          <a:effectLst/>
                          <a:latin typeface="Arial" panose="020B060402020202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989099214"/>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788239"/>
                  </a:ext>
                </a:extLst>
              </a:tr>
              <a:tr h="257175">
                <a:tc>
                  <a:txBody>
                    <a:bodyPr/>
                    <a:lstStyle/>
                    <a:p>
                      <a:pPr algn="ctr" fontAlgn="b"/>
                      <a:r>
                        <a:rPr lang="cs-CZ" sz="16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02582"/>
                  </a:ext>
                </a:extLst>
              </a:tr>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53536743"/>
                  </a:ext>
                </a:extLst>
              </a:tr>
            </a:tbl>
          </a:graphicData>
        </a:graphic>
      </p:graphicFrame>
    </p:spTree>
    <p:extLst>
      <p:ext uri="{BB962C8B-B14F-4D97-AF65-F5344CB8AC3E}">
        <p14:creationId xmlns:p14="http://schemas.microsoft.com/office/powerpoint/2010/main" val="1397126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2117849"/>
          </a:xfrm>
        </p:spPr>
        <p:txBody>
          <a:bodyPr/>
          <a:lstStyle/>
          <a:p>
            <a:pPr marL="0" indent="0">
              <a:buNone/>
              <a:defRPr/>
            </a:pPr>
            <a:r>
              <a:rPr lang="en-US" sz="2400" dirty="0"/>
              <a:t>Finally, we have to calculate the total number of workers (resources) needed per day over all the activities scheduled.</a:t>
            </a:r>
          </a:p>
          <a:p>
            <a:pPr marL="0" indent="0">
              <a:buNone/>
              <a:defRPr/>
            </a:pPr>
            <a:endParaRPr lang="en-US" sz="2400" dirty="0"/>
          </a:p>
          <a:p>
            <a:pPr marL="0" indent="0">
              <a:buFont typeface="Wingdings 2" panose="05020102010507070707" pitchFamily="18" charset="2"/>
              <a:buNone/>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2" name="Tabulka 1">
            <a:extLst>
              <a:ext uri="{FF2B5EF4-FFF2-40B4-BE49-F238E27FC236}">
                <a16:creationId xmlns:a16="http://schemas.microsoft.com/office/drawing/2014/main" id="{6747966E-224C-4BE2-9F4F-9B339330A92D}"/>
              </a:ext>
            </a:extLst>
          </p:cNvPr>
          <p:cNvGraphicFramePr>
            <a:graphicFrameLocks noGrp="1"/>
          </p:cNvGraphicFramePr>
          <p:nvPr>
            <p:extLst>
              <p:ext uri="{D42A27DB-BD31-4B8C-83A1-F6EECF244321}">
                <p14:modId xmlns:p14="http://schemas.microsoft.com/office/powerpoint/2010/main" val="900692025"/>
              </p:ext>
            </p:extLst>
          </p:nvPr>
        </p:nvGraphicFramePr>
        <p:xfrm>
          <a:off x="1241425" y="2924944"/>
          <a:ext cx="6654800" cy="2695575"/>
        </p:xfrm>
        <a:graphic>
          <a:graphicData uri="http://schemas.openxmlformats.org/drawingml/2006/table">
            <a:tbl>
              <a:tblPr/>
              <a:tblGrid>
                <a:gridCol w="609600">
                  <a:extLst>
                    <a:ext uri="{9D8B030D-6E8A-4147-A177-3AD203B41FA5}">
                      <a16:colId xmlns:a16="http://schemas.microsoft.com/office/drawing/2014/main" val="967298262"/>
                    </a:ext>
                  </a:extLst>
                </a:gridCol>
                <a:gridCol w="431800">
                  <a:extLst>
                    <a:ext uri="{9D8B030D-6E8A-4147-A177-3AD203B41FA5}">
                      <a16:colId xmlns:a16="http://schemas.microsoft.com/office/drawing/2014/main" val="1055295199"/>
                    </a:ext>
                  </a:extLst>
                </a:gridCol>
                <a:gridCol w="431800">
                  <a:extLst>
                    <a:ext uri="{9D8B030D-6E8A-4147-A177-3AD203B41FA5}">
                      <a16:colId xmlns:a16="http://schemas.microsoft.com/office/drawing/2014/main" val="3277212803"/>
                    </a:ext>
                  </a:extLst>
                </a:gridCol>
                <a:gridCol w="431800">
                  <a:extLst>
                    <a:ext uri="{9D8B030D-6E8A-4147-A177-3AD203B41FA5}">
                      <a16:colId xmlns:a16="http://schemas.microsoft.com/office/drawing/2014/main" val="777645432"/>
                    </a:ext>
                  </a:extLst>
                </a:gridCol>
                <a:gridCol w="431800">
                  <a:extLst>
                    <a:ext uri="{9D8B030D-6E8A-4147-A177-3AD203B41FA5}">
                      <a16:colId xmlns:a16="http://schemas.microsoft.com/office/drawing/2014/main" val="3184422549"/>
                    </a:ext>
                  </a:extLst>
                </a:gridCol>
                <a:gridCol w="431800">
                  <a:extLst>
                    <a:ext uri="{9D8B030D-6E8A-4147-A177-3AD203B41FA5}">
                      <a16:colId xmlns:a16="http://schemas.microsoft.com/office/drawing/2014/main" val="3710315481"/>
                    </a:ext>
                  </a:extLst>
                </a:gridCol>
                <a:gridCol w="431800">
                  <a:extLst>
                    <a:ext uri="{9D8B030D-6E8A-4147-A177-3AD203B41FA5}">
                      <a16:colId xmlns:a16="http://schemas.microsoft.com/office/drawing/2014/main" val="176308721"/>
                    </a:ext>
                  </a:extLst>
                </a:gridCol>
                <a:gridCol w="431800">
                  <a:extLst>
                    <a:ext uri="{9D8B030D-6E8A-4147-A177-3AD203B41FA5}">
                      <a16:colId xmlns:a16="http://schemas.microsoft.com/office/drawing/2014/main" val="2458849376"/>
                    </a:ext>
                  </a:extLst>
                </a:gridCol>
                <a:gridCol w="431800">
                  <a:extLst>
                    <a:ext uri="{9D8B030D-6E8A-4147-A177-3AD203B41FA5}">
                      <a16:colId xmlns:a16="http://schemas.microsoft.com/office/drawing/2014/main" val="692588613"/>
                    </a:ext>
                  </a:extLst>
                </a:gridCol>
                <a:gridCol w="431800">
                  <a:extLst>
                    <a:ext uri="{9D8B030D-6E8A-4147-A177-3AD203B41FA5}">
                      <a16:colId xmlns:a16="http://schemas.microsoft.com/office/drawing/2014/main" val="4061750677"/>
                    </a:ext>
                  </a:extLst>
                </a:gridCol>
                <a:gridCol w="431800">
                  <a:extLst>
                    <a:ext uri="{9D8B030D-6E8A-4147-A177-3AD203B41FA5}">
                      <a16:colId xmlns:a16="http://schemas.microsoft.com/office/drawing/2014/main" val="2765696804"/>
                    </a:ext>
                  </a:extLst>
                </a:gridCol>
                <a:gridCol w="431800">
                  <a:extLst>
                    <a:ext uri="{9D8B030D-6E8A-4147-A177-3AD203B41FA5}">
                      <a16:colId xmlns:a16="http://schemas.microsoft.com/office/drawing/2014/main" val="3205560649"/>
                    </a:ext>
                  </a:extLst>
                </a:gridCol>
                <a:gridCol w="431800">
                  <a:extLst>
                    <a:ext uri="{9D8B030D-6E8A-4147-A177-3AD203B41FA5}">
                      <a16:colId xmlns:a16="http://schemas.microsoft.com/office/drawing/2014/main" val="1589168779"/>
                    </a:ext>
                  </a:extLst>
                </a:gridCol>
                <a:gridCol w="431800">
                  <a:extLst>
                    <a:ext uri="{9D8B030D-6E8A-4147-A177-3AD203B41FA5}">
                      <a16:colId xmlns:a16="http://schemas.microsoft.com/office/drawing/2014/main" val="3206330871"/>
                    </a:ext>
                  </a:extLst>
                </a:gridCol>
                <a:gridCol w="431800">
                  <a:extLst>
                    <a:ext uri="{9D8B030D-6E8A-4147-A177-3AD203B41FA5}">
                      <a16:colId xmlns:a16="http://schemas.microsoft.com/office/drawing/2014/main" val="3466869449"/>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65452"/>
                  </a:ext>
                </a:extLst>
              </a:tr>
              <a:tr h="257175">
                <a:tc>
                  <a:txBody>
                    <a:bodyPr/>
                    <a:lstStyle/>
                    <a:p>
                      <a:pPr algn="ctr" fontAlgn="b"/>
                      <a:r>
                        <a:rPr lang="cs-CZ" sz="1600" b="1" i="0" u="none" strike="noStrike">
                          <a:solidFill>
                            <a:srgbClr val="000000"/>
                          </a:solidFill>
                          <a:effectLst/>
                          <a:latin typeface="Arial" panose="020B060402020202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8022075"/>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767986"/>
                  </a:ext>
                </a:extLst>
              </a:tr>
              <a:tr h="257175">
                <a:tc>
                  <a:txBody>
                    <a:bodyPr/>
                    <a:lstStyle/>
                    <a:p>
                      <a:pPr algn="ctr" fontAlgn="b"/>
                      <a:r>
                        <a:rPr lang="cs-CZ" sz="1600" b="1" i="0" u="none" strike="noStrike">
                          <a:solidFill>
                            <a:srgbClr val="000000"/>
                          </a:solidFill>
                          <a:effectLst/>
                          <a:latin typeface="Arial" panose="020B060402020202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208369"/>
                  </a:ext>
                </a:extLst>
              </a:tr>
              <a:tr h="257175">
                <a:tc>
                  <a:txBody>
                    <a:bodyPr/>
                    <a:lstStyle/>
                    <a:p>
                      <a:pPr algn="ctr" fontAlgn="b"/>
                      <a:r>
                        <a:rPr lang="cs-CZ" sz="1600" b="1" i="0" u="none" strike="noStrike">
                          <a:solidFill>
                            <a:srgbClr val="000000"/>
                          </a:solidFill>
                          <a:effectLst/>
                          <a:latin typeface="Arial" panose="020B060402020202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065986"/>
                  </a:ext>
                </a:extLst>
              </a:tr>
              <a:tr h="257175">
                <a:tc>
                  <a:txBody>
                    <a:bodyPr/>
                    <a:lstStyle/>
                    <a:p>
                      <a:pPr algn="ctr" fontAlgn="b"/>
                      <a:r>
                        <a:rPr lang="cs-CZ" sz="1600" b="1" i="0" u="none" strike="noStrike">
                          <a:solidFill>
                            <a:srgbClr val="000000"/>
                          </a:solidFill>
                          <a:effectLst/>
                          <a:latin typeface="Arial" panose="020B060402020202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530909"/>
                  </a:ext>
                </a:extLst>
              </a:tr>
              <a:tr h="257175">
                <a:tc>
                  <a:txBody>
                    <a:bodyPr/>
                    <a:lstStyle/>
                    <a:p>
                      <a:pPr algn="ctr" fontAlgn="b"/>
                      <a:r>
                        <a:rPr lang="cs-CZ" sz="1600" b="1" i="0" u="none" strike="noStrike">
                          <a:solidFill>
                            <a:srgbClr val="000000"/>
                          </a:solidFill>
                          <a:effectLst/>
                          <a:latin typeface="Arial" panose="020B060402020202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564325"/>
                  </a:ext>
                </a:extLst>
              </a:tr>
              <a:tr h="257175">
                <a:tc>
                  <a:txBody>
                    <a:bodyPr/>
                    <a:lstStyle/>
                    <a:p>
                      <a:pPr algn="ctr" fontAlgn="b"/>
                      <a:r>
                        <a:rPr lang="cs-CZ" sz="1600" b="1" i="0" u="none" strike="noStrike">
                          <a:solidFill>
                            <a:srgbClr val="000000"/>
                          </a:solidFill>
                          <a:effectLst/>
                          <a:latin typeface="Arial" panose="020B060402020202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66051211"/>
                  </a:ext>
                </a:extLst>
              </a:tr>
              <a:tr h="257175">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265106"/>
                  </a:ext>
                </a:extLst>
              </a:tr>
              <a:tr h="257175">
                <a:tc>
                  <a:txBody>
                    <a:bodyPr/>
                    <a:lstStyle/>
                    <a:p>
                      <a:pPr algn="ctr" fontAlgn="b"/>
                      <a:r>
                        <a:rPr lang="cs-CZ" sz="16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236550"/>
                  </a:ext>
                </a:extLst>
              </a:tr>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1184307"/>
                  </a:ext>
                </a:extLst>
              </a:tr>
            </a:tbl>
          </a:graphicData>
        </a:graphic>
      </p:graphicFrame>
    </p:spTree>
    <p:extLst>
      <p:ext uri="{BB962C8B-B14F-4D97-AF65-F5344CB8AC3E}">
        <p14:creationId xmlns:p14="http://schemas.microsoft.com/office/powerpoint/2010/main" val="281901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endParaRPr lang="cs-CZ" altLang="cs-CZ" sz="3200" b="1">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cs-CZ" sz="2800" b="1" dirty="0" err="1"/>
              <a:t>Revision</a:t>
            </a:r>
            <a:r>
              <a:rPr lang="cs-CZ" sz="2800" b="1" dirty="0"/>
              <a:t> </a:t>
            </a:r>
            <a:r>
              <a:rPr lang="cs-CZ" sz="2800" b="1" dirty="0" err="1"/>
              <a:t>Example</a:t>
            </a:r>
            <a:endParaRPr lang="cs-CZ" sz="2800" b="1" dirty="0"/>
          </a:p>
          <a:p>
            <a:pPr>
              <a:defRPr/>
            </a:pPr>
            <a:r>
              <a:rPr lang="en-US" sz="2800" u="sng" dirty="0"/>
              <a:t>Western Hills Shopping Center</a:t>
            </a:r>
          </a:p>
          <a:p>
            <a:pPr lvl="1">
              <a:spcAft>
                <a:spcPts val="600"/>
              </a:spcAft>
              <a:defRPr/>
            </a:pPr>
            <a:r>
              <a:rPr lang="en-US" sz="2400" dirty="0">
                <a:solidFill>
                  <a:schemeClr val="tx1"/>
                </a:solidFill>
              </a:rPr>
              <a:t>The owner of the Western Hills Shopping Center is considering </a:t>
            </a:r>
            <a:r>
              <a:rPr lang="en-US" sz="2400" dirty="0" err="1">
                <a:solidFill>
                  <a:schemeClr val="tx1"/>
                </a:solidFill>
              </a:rPr>
              <a:t>modernising</a:t>
            </a:r>
            <a:r>
              <a:rPr lang="en-US" sz="2400" dirty="0">
                <a:solidFill>
                  <a:schemeClr val="tx1"/>
                </a:solidFill>
              </a:rPr>
              <a:t> and expanding the current 32-business shopping complex. </a:t>
            </a:r>
            <a:endParaRPr lang="cs-CZ" sz="2400" dirty="0">
              <a:solidFill>
                <a:schemeClr val="tx1"/>
              </a:solidFill>
            </a:endParaRPr>
          </a:p>
          <a:p>
            <a:pPr lvl="1">
              <a:spcAft>
                <a:spcPts val="600"/>
              </a:spcAft>
              <a:defRPr/>
            </a:pPr>
            <a:r>
              <a:rPr lang="en-US" sz="2400" dirty="0">
                <a:solidFill>
                  <a:schemeClr val="tx1"/>
                </a:solidFill>
              </a:rPr>
              <a:t>Financing for the expansion has been arranged through a private investor. </a:t>
            </a:r>
            <a:endParaRPr lang="cs-CZ" sz="2400" dirty="0">
              <a:solidFill>
                <a:schemeClr val="tx1"/>
              </a:solidFill>
            </a:endParaRPr>
          </a:p>
          <a:p>
            <a:pPr lvl="1">
              <a:spcAft>
                <a:spcPts val="600"/>
              </a:spcAft>
              <a:defRPr/>
            </a:pPr>
            <a:r>
              <a:rPr lang="en-US" sz="2400" dirty="0">
                <a:solidFill>
                  <a:schemeClr val="tx1"/>
                </a:solidFill>
              </a:rPr>
              <a:t>If the expansion project is undertaken, the owner hopes to add 8 to 10 new businesses to the shopping center.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4572000"/>
          </a:xfrm>
        </p:spPr>
        <p:txBody>
          <a:bodyPr/>
          <a:lstStyle/>
          <a:p>
            <a:pPr marL="457200" indent="-457200">
              <a:buFont typeface="+mj-lt"/>
              <a:buAutoNum type="arabicPeriod" startAt="2"/>
              <a:defRPr/>
            </a:pPr>
            <a:r>
              <a:rPr lang="en-US" sz="2400" b="1" dirty="0"/>
              <a:t> </a:t>
            </a:r>
            <a:r>
              <a:rPr lang="en-US" sz="2400" dirty="0"/>
              <a:t>We can see that the workload is rather unfortunate and uneven.</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28676" name="Objekt 2"/>
          <p:cNvGraphicFramePr>
            <a:graphicFrameLocks noChangeAspect="1"/>
          </p:cNvGraphicFramePr>
          <p:nvPr/>
        </p:nvGraphicFramePr>
        <p:xfrm>
          <a:off x="1619250" y="2474913"/>
          <a:ext cx="6048375" cy="3379787"/>
        </p:xfrm>
        <a:graphic>
          <a:graphicData uri="http://schemas.openxmlformats.org/presentationml/2006/ole">
            <mc:AlternateContent xmlns:mc="http://schemas.openxmlformats.org/markup-compatibility/2006">
              <mc:Choice xmlns:v="urn:schemas-microsoft-com:vml" Requires="v">
                <p:oleObj spid="_x0000_s28691" name="List" r:id="rId3" imgW="5048351" imgH="2819358" progId="Excel.Sheet.8">
                  <p:embed/>
                </p:oleObj>
              </mc:Choice>
              <mc:Fallback>
                <p:oleObj name="List" r:id="rId3" imgW="5048351" imgH="2819358" progId="Excel.Sheet.8">
                  <p:embed/>
                  <p:pic>
                    <p:nvPicPr>
                      <p:cNvPr id="0" name="Objek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2474913"/>
                        <a:ext cx="6048375" cy="337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4572000"/>
          </a:xfrm>
        </p:spPr>
        <p:txBody>
          <a:bodyPr/>
          <a:lstStyle/>
          <a:p>
            <a:pPr marL="457200" indent="-457200">
              <a:buFont typeface="+mj-lt"/>
              <a:buAutoNum type="arabicPeriod" startAt="2"/>
              <a:defRPr/>
            </a:pPr>
            <a:r>
              <a:rPr lang="en-US" sz="2400" b="1" dirty="0"/>
              <a:t> </a:t>
            </a:r>
            <a:r>
              <a:rPr lang="en-US" sz="2400" dirty="0"/>
              <a:t>We will redraw it in a for of Gantt chart considering that all activities start at earliest start times.</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827088" y="2565400"/>
          <a:ext cx="7489825" cy="3028953"/>
        </p:xfrm>
        <a:graphic>
          <a:graphicData uri="http://schemas.openxmlformats.org/drawingml/2006/table">
            <a:tbl>
              <a:tblPr/>
              <a:tblGrid>
                <a:gridCol w="493723">
                  <a:extLst>
                    <a:ext uri="{9D8B030D-6E8A-4147-A177-3AD203B41FA5}">
                      <a16:colId xmlns:a16="http://schemas.microsoft.com/office/drawing/2014/main" val="20000"/>
                    </a:ext>
                  </a:extLst>
                </a:gridCol>
                <a:gridCol w="952907">
                  <a:extLst>
                    <a:ext uri="{9D8B030D-6E8A-4147-A177-3AD203B41FA5}">
                      <a16:colId xmlns:a16="http://schemas.microsoft.com/office/drawing/2014/main" val="20001"/>
                    </a:ext>
                  </a:extLst>
                </a:gridCol>
                <a:gridCol w="407380">
                  <a:extLst>
                    <a:ext uri="{9D8B030D-6E8A-4147-A177-3AD203B41FA5}">
                      <a16:colId xmlns:a16="http://schemas.microsoft.com/office/drawing/2014/main" val="20002"/>
                    </a:ext>
                  </a:extLst>
                </a:gridCol>
                <a:gridCol w="406595">
                  <a:extLst>
                    <a:ext uri="{9D8B030D-6E8A-4147-A177-3AD203B41FA5}">
                      <a16:colId xmlns:a16="http://schemas.microsoft.com/office/drawing/2014/main" val="20003"/>
                    </a:ext>
                  </a:extLst>
                </a:gridCol>
                <a:gridCol w="406595">
                  <a:extLst>
                    <a:ext uri="{9D8B030D-6E8A-4147-A177-3AD203B41FA5}">
                      <a16:colId xmlns:a16="http://schemas.microsoft.com/office/drawing/2014/main" val="20004"/>
                    </a:ext>
                  </a:extLst>
                </a:gridCol>
                <a:gridCol w="407380">
                  <a:extLst>
                    <a:ext uri="{9D8B030D-6E8A-4147-A177-3AD203B41FA5}">
                      <a16:colId xmlns:a16="http://schemas.microsoft.com/office/drawing/2014/main" val="20005"/>
                    </a:ext>
                  </a:extLst>
                </a:gridCol>
                <a:gridCol w="406595">
                  <a:extLst>
                    <a:ext uri="{9D8B030D-6E8A-4147-A177-3AD203B41FA5}">
                      <a16:colId xmlns:a16="http://schemas.microsoft.com/office/drawing/2014/main" val="20006"/>
                    </a:ext>
                  </a:extLst>
                </a:gridCol>
                <a:gridCol w="407380">
                  <a:extLst>
                    <a:ext uri="{9D8B030D-6E8A-4147-A177-3AD203B41FA5}">
                      <a16:colId xmlns:a16="http://schemas.microsoft.com/office/drawing/2014/main" val="20007"/>
                    </a:ext>
                  </a:extLst>
                </a:gridCol>
                <a:gridCol w="406595">
                  <a:extLst>
                    <a:ext uri="{9D8B030D-6E8A-4147-A177-3AD203B41FA5}">
                      <a16:colId xmlns:a16="http://schemas.microsoft.com/office/drawing/2014/main" val="20008"/>
                    </a:ext>
                  </a:extLst>
                </a:gridCol>
                <a:gridCol w="406595">
                  <a:extLst>
                    <a:ext uri="{9D8B030D-6E8A-4147-A177-3AD203B41FA5}">
                      <a16:colId xmlns:a16="http://schemas.microsoft.com/office/drawing/2014/main" val="20009"/>
                    </a:ext>
                  </a:extLst>
                </a:gridCol>
                <a:gridCol w="407380">
                  <a:extLst>
                    <a:ext uri="{9D8B030D-6E8A-4147-A177-3AD203B41FA5}">
                      <a16:colId xmlns:a16="http://schemas.microsoft.com/office/drawing/2014/main" val="20010"/>
                    </a:ext>
                  </a:extLst>
                </a:gridCol>
                <a:gridCol w="406595">
                  <a:extLst>
                    <a:ext uri="{9D8B030D-6E8A-4147-A177-3AD203B41FA5}">
                      <a16:colId xmlns:a16="http://schemas.microsoft.com/office/drawing/2014/main" val="20011"/>
                    </a:ext>
                  </a:extLst>
                </a:gridCol>
                <a:gridCol w="407380">
                  <a:extLst>
                    <a:ext uri="{9D8B030D-6E8A-4147-A177-3AD203B41FA5}">
                      <a16:colId xmlns:a16="http://schemas.microsoft.com/office/drawing/2014/main" val="20012"/>
                    </a:ext>
                  </a:extLst>
                </a:gridCol>
                <a:gridCol w="406595">
                  <a:extLst>
                    <a:ext uri="{9D8B030D-6E8A-4147-A177-3AD203B41FA5}">
                      <a16:colId xmlns:a16="http://schemas.microsoft.com/office/drawing/2014/main" val="20013"/>
                    </a:ext>
                  </a:extLst>
                </a:gridCol>
                <a:gridCol w="406595">
                  <a:extLst>
                    <a:ext uri="{9D8B030D-6E8A-4147-A177-3AD203B41FA5}">
                      <a16:colId xmlns:a16="http://schemas.microsoft.com/office/drawing/2014/main" val="20014"/>
                    </a:ext>
                  </a:extLst>
                </a:gridCol>
                <a:gridCol w="407380">
                  <a:extLst>
                    <a:ext uri="{9D8B030D-6E8A-4147-A177-3AD203B41FA5}">
                      <a16:colId xmlns:a16="http://schemas.microsoft.com/office/drawing/2014/main" val="20015"/>
                    </a:ext>
                  </a:extLst>
                </a:gridCol>
                <a:gridCol w="346155">
                  <a:extLst>
                    <a:ext uri="{9D8B030D-6E8A-4147-A177-3AD203B41FA5}">
                      <a16:colId xmlns:a16="http://schemas.microsoft.com/office/drawing/2014/main" val="20016"/>
                    </a:ext>
                  </a:extLst>
                </a:gridCol>
              </a:tblGrid>
              <a:tr h="260301">
                <a:tc>
                  <a:txBody>
                    <a:bodyPr/>
                    <a:lstStyle/>
                    <a:p>
                      <a:pPr algn="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a:noFill/>
                    </a:lnL>
                    <a:lnR>
                      <a:noFill/>
                    </a:lnR>
                    <a:lnT>
                      <a:noFill/>
                    </a:lnT>
                    <a:lnB>
                      <a:noFill/>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a:noFill/>
                    </a:lnB>
                  </a:tcPr>
                </a:tc>
                <a:extLst>
                  <a:ext uri="{0D108BD9-81ED-4DB2-BD59-A6C34878D82A}">
                    <a16:rowId xmlns:a16="http://schemas.microsoft.com/office/drawing/2014/main" val="10000"/>
                  </a:ext>
                </a:extLst>
              </a:tr>
              <a:tr h="317488">
                <a:tc>
                  <a:txBody>
                    <a:bodyPr/>
                    <a:lstStyle/>
                    <a:p>
                      <a:pPr algn="r">
                        <a:spcAft>
                          <a:spcPts val="0"/>
                        </a:spcAft>
                      </a:pPr>
                      <a:r>
                        <a:rPr lang="cs-CZ" sz="12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cs-CZ" sz="1600" b="1" dirty="0" err="1">
                          <a:solidFill>
                            <a:srgbClr val="000000"/>
                          </a:solidFill>
                          <a:effectLst/>
                          <a:latin typeface="Arial"/>
                          <a:ea typeface="Times New Roman"/>
                          <a:cs typeface="Times New Roman"/>
                        </a:rPr>
                        <a:t>Time</a:t>
                      </a:r>
                      <a:endParaRPr lang="cs-CZ" sz="16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a:t>
                      </a:r>
                      <a:endParaRPr lang="cs-CZ" sz="14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2</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3</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4</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4</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6</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7</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8</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9</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10</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11</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12</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13</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14</a:t>
                      </a:r>
                      <a:endParaRPr lang="cs-CZ" sz="1400" dirty="0">
                        <a:effectLst/>
                        <a:latin typeface="Times New Roman"/>
                        <a:ea typeface="Times New Roman"/>
                      </a:endParaRPr>
                    </a:p>
                  </a:txBody>
                  <a:tcPr marL="19053" marR="19053"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cs-CZ" sz="12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cs-CZ" sz="1600" b="1"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A</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2</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2</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B</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C</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2</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solidFill>
                            <a:srgbClr val="000000"/>
                          </a:solidFill>
                          <a:effectLst/>
                          <a:latin typeface="Arial"/>
                          <a:ea typeface="Times New Roman"/>
                          <a:cs typeface="Times New Roman"/>
                        </a:rPr>
                        <a:t>2</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2</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solidFill>
                            <a:srgbClr val="000000"/>
                          </a:solidFill>
                          <a:effectLst/>
                          <a:latin typeface="Arial"/>
                          <a:ea typeface="Times New Roman"/>
                          <a:cs typeface="Times New Roman"/>
                        </a:rPr>
                        <a:t>2</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D</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E</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31748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cs-CZ" sz="1600" b="1"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31748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cs-CZ" sz="1600" b="1" dirty="0" err="1">
                          <a:solidFill>
                            <a:srgbClr val="000000"/>
                          </a:solidFill>
                          <a:effectLst/>
                          <a:latin typeface="Arial"/>
                          <a:ea typeface="Times New Roman"/>
                          <a:cs typeface="Times New Roman"/>
                        </a:rPr>
                        <a:t>Total</a:t>
                      </a:r>
                      <a:endParaRPr lang="cs-CZ" sz="16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5</a:t>
                      </a:r>
                      <a:endParaRPr lang="cs-CZ" sz="16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5</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5</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5</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9"/>
                  </a:ext>
                </a:extLst>
              </a:tr>
            </a:tbl>
          </a:graphicData>
        </a:graphic>
      </p:graphicFrame>
      <p:sp>
        <p:nvSpPr>
          <p:cNvPr id="5" name="Ovál 4"/>
          <p:cNvSpPr/>
          <p:nvPr/>
        </p:nvSpPr>
        <p:spPr>
          <a:xfrm>
            <a:off x="2124075" y="5157788"/>
            <a:ext cx="1778000" cy="62706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cxnSp>
        <p:nvCxnSpPr>
          <p:cNvPr id="6" name="Přímá spojnice se šipkou 5"/>
          <p:cNvCxnSpPr/>
          <p:nvPr/>
        </p:nvCxnSpPr>
        <p:spPr>
          <a:xfrm>
            <a:off x="3203575" y="3581400"/>
            <a:ext cx="576263" cy="0"/>
          </a:xfrm>
          <a:prstGeom prst="straightConnector1">
            <a:avLst/>
          </a:prstGeom>
          <a:ln w="44450" cmpd="sng">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4787900" y="4184650"/>
            <a:ext cx="576263" cy="0"/>
          </a:xfrm>
          <a:prstGeom prst="straightConnector1">
            <a:avLst/>
          </a:prstGeom>
          <a:ln w="44450" cmpd="sng">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4572000"/>
          </a:xfrm>
        </p:spPr>
        <p:txBody>
          <a:bodyPr/>
          <a:lstStyle/>
          <a:p>
            <a:pPr marL="457200" indent="-457200">
              <a:buFont typeface="+mj-lt"/>
              <a:buAutoNum type="arabicPeriod" startAt="3"/>
              <a:defRPr/>
            </a:pPr>
            <a:r>
              <a:rPr lang="en-US" sz="2400" b="1" dirty="0"/>
              <a:t> </a:t>
            </a:r>
            <a:r>
              <a:rPr lang="en-US" sz="2400" dirty="0"/>
              <a:t>We can postpone some non-critical activities in order to </a:t>
            </a:r>
            <a:r>
              <a:rPr lang="en-US" sz="2400" dirty="0" err="1"/>
              <a:t>ballance</a:t>
            </a:r>
            <a:r>
              <a:rPr lang="en-US" sz="2400" dirty="0"/>
              <a:t> the workload (activities A and C are delayed).</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827088" y="2565400"/>
          <a:ext cx="7489825" cy="3028953"/>
        </p:xfrm>
        <a:graphic>
          <a:graphicData uri="http://schemas.openxmlformats.org/drawingml/2006/table">
            <a:tbl>
              <a:tblPr/>
              <a:tblGrid>
                <a:gridCol w="493723">
                  <a:extLst>
                    <a:ext uri="{9D8B030D-6E8A-4147-A177-3AD203B41FA5}">
                      <a16:colId xmlns:a16="http://schemas.microsoft.com/office/drawing/2014/main" val="20000"/>
                    </a:ext>
                  </a:extLst>
                </a:gridCol>
                <a:gridCol w="952907">
                  <a:extLst>
                    <a:ext uri="{9D8B030D-6E8A-4147-A177-3AD203B41FA5}">
                      <a16:colId xmlns:a16="http://schemas.microsoft.com/office/drawing/2014/main" val="20001"/>
                    </a:ext>
                  </a:extLst>
                </a:gridCol>
                <a:gridCol w="407380">
                  <a:extLst>
                    <a:ext uri="{9D8B030D-6E8A-4147-A177-3AD203B41FA5}">
                      <a16:colId xmlns:a16="http://schemas.microsoft.com/office/drawing/2014/main" val="20002"/>
                    </a:ext>
                  </a:extLst>
                </a:gridCol>
                <a:gridCol w="406595">
                  <a:extLst>
                    <a:ext uri="{9D8B030D-6E8A-4147-A177-3AD203B41FA5}">
                      <a16:colId xmlns:a16="http://schemas.microsoft.com/office/drawing/2014/main" val="20003"/>
                    </a:ext>
                  </a:extLst>
                </a:gridCol>
                <a:gridCol w="406595">
                  <a:extLst>
                    <a:ext uri="{9D8B030D-6E8A-4147-A177-3AD203B41FA5}">
                      <a16:colId xmlns:a16="http://schemas.microsoft.com/office/drawing/2014/main" val="20004"/>
                    </a:ext>
                  </a:extLst>
                </a:gridCol>
                <a:gridCol w="407380">
                  <a:extLst>
                    <a:ext uri="{9D8B030D-6E8A-4147-A177-3AD203B41FA5}">
                      <a16:colId xmlns:a16="http://schemas.microsoft.com/office/drawing/2014/main" val="20005"/>
                    </a:ext>
                  </a:extLst>
                </a:gridCol>
                <a:gridCol w="406595">
                  <a:extLst>
                    <a:ext uri="{9D8B030D-6E8A-4147-A177-3AD203B41FA5}">
                      <a16:colId xmlns:a16="http://schemas.microsoft.com/office/drawing/2014/main" val="20006"/>
                    </a:ext>
                  </a:extLst>
                </a:gridCol>
                <a:gridCol w="407380">
                  <a:extLst>
                    <a:ext uri="{9D8B030D-6E8A-4147-A177-3AD203B41FA5}">
                      <a16:colId xmlns:a16="http://schemas.microsoft.com/office/drawing/2014/main" val="20007"/>
                    </a:ext>
                  </a:extLst>
                </a:gridCol>
                <a:gridCol w="406595">
                  <a:extLst>
                    <a:ext uri="{9D8B030D-6E8A-4147-A177-3AD203B41FA5}">
                      <a16:colId xmlns:a16="http://schemas.microsoft.com/office/drawing/2014/main" val="20008"/>
                    </a:ext>
                  </a:extLst>
                </a:gridCol>
                <a:gridCol w="406595">
                  <a:extLst>
                    <a:ext uri="{9D8B030D-6E8A-4147-A177-3AD203B41FA5}">
                      <a16:colId xmlns:a16="http://schemas.microsoft.com/office/drawing/2014/main" val="20009"/>
                    </a:ext>
                  </a:extLst>
                </a:gridCol>
                <a:gridCol w="407380">
                  <a:extLst>
                    <a:ext uri="{9D8B030D-6E8A-4147-A177-3AD203B41FA5}">
                      <a16:colId xmlns:a16="http://schemas.microsoft.com/office/drawing/2014/main" val="20010"/>
                    </a:ext>
                  </a:extLst>
                </a:gridCol>
                <a:gridCol w="406595">
                  <a:extLst>
                    <a:ext uri="{9D8B030D-6E8A-4147-A177-3AD203B41FA5}">
                      <a16:colId xmlns:a16="http://schemas.microsoft.com/office/drawing/2014/main" val="20011"/>
                    </a:ext>
                  </a:extLst>
                </a:gridCol>
                <a:gridCol w="407380">
                  <a:extLst>
                    <a:ext uri="{9D8B030D-6E8A-4147-A177-3AD203B41FA5}">
                      <a16:colId xmlns:a16="http://schemas.microsoft.com/office/drawing/2014/main" val="20012"/>
                    </a:ext>
                  </a:extLst>
                </a:gridCol>
                <a:gridCol w="406595">
                  <a:extLst>
                    <a:ext uri="{9D8B030D-6E8A-4147-A177-3AD203B41FA5}">
                      <a16:colId xmlns:a16="http://schemas.microsoft.com/office/drawing/2014/main" val="20013"/>
                    </a:ext>
                  </a:extLst>
                </a:gridCol>
                <a:gridCol w="406595">
                  <a:extLst>
                    <a:ext uri="{9D8B030D-6E8A-4147-A177-3AD203B41FA5}">
                      <a16:colId xmlns:a16="http://schemas.microsoft.com/office/drawing/2014/main" val="20014"/>
                    </a:ext>
                  </a:extLst>
                </a:gridCol>
                <a:gridCol w="407380">
                  <a:extLst>
                    <a:ext uri="{9D8B030D-6E8A-4147-A177-3AD203B41FA5}">
                      <a16:colId xmlns:a16="http://schemas.microsoft.com/office/drawing/2014/main" val="20015"/>
                    </a:ext>
                  </a:extLst>
                </a:gridCol>
                <a:gridCol w="346155">
                  <a:extLst>
                    <a:ext uri="{9D8B030D-6E8A-4147-A177-3AD203B41FA5}">
                      <a16:colId xmlns:a16="http://schemas.microsoft.com/office/drawing/2014/main" val="20016"/>
                    </a:ext>
                  </a:extLst>
                </a:gridCol>
              </a:tblGrid>
              <a:tr h="260301">
                <a:tc>
                  <a:txBody>
                    <a:bodyPr/>
                    <a:lstStyle/>
                    <a:p>
                      <a:pPr algn="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a:noFill/>
                    </a:lnL>
                    <a:lnR>
                      <a:noFill/>
                    </a:lnR>
                    <a:lnT>
                      <a:noFill/>
                    </a:lnT>
                    <a:lnB>
                      <a:noFill/>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a:noFill/>
                    </a:lnR>
                    <a:lnT>
                      <a:noFill/>
                    </a:lnT>
                    <a:lnB>
                      <a:noFill/>
                    </a:lnB>
                  </a:tcPr>
                </a:tc>
                <a:extLst>
                  <a:ext uri="{0D108BD9-81ED-4DB2-BD59-A6C34878D82A}">
                    <a16:rowId xmlns:a16="http://schemas.microsoft.com/office/drawing/2014/main" val="10000"/>
                  </a:ext>
                </a:extLst>
              </a:tr>
              <a:tr h="317488">
                <a:tc>
                  <a:txBody>
                    <a:bodyPr/>
                    <a:lstStyle/>
                    <a:p>
                      <a:pPr algn="r">
                        <a:spcAft>
                          <a:spcPts val="0"/>
                        </a:spcAft>
                      </a:pPr>
                      <a:r>
                        <a:rPr lang="cs-CZ" sz="12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cs-CZ" sz="1600" b="1" dirty="0" err="1">
                          <a:solidFill>
                            <a:srgbClr val="000000"/>
                          </a:solidFill>
                          <a:effectLst/>
                          <a:latin typeface="Arial"/>
                          <a:ea typeface="Times New Roman"/>
                          <a:cs typeface="Times New Roman"/>
                        </a:rPr>
                        <a:t>Time</a:t>
                      </a:r>
                      <a:endParaRPr lang="cs-CZ" sz="16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a:t>
                      </a:r>
                      <a:endParaRPr lang="cs-CZ" sz="14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2</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3</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4</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4</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6</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7</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8</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9</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10</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11</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12</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13</a:t>
                      </a:r>
                      <a:endParaRPr lang="cs-CZ" sz="1400" dirty="0">
                        <a:effectLst/>
                        <a:latin typeface="Times New Roman"/>
                        <a:ea typeface="Times New Roman"/>
                      </a:endParaRPr>
                    </a:p>
                  </a:txBody>
                  <a:tcPr marL="19053" marR="19053" marT="0" marB="0" anchor="ctr">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b="1" dirty="0">
                          <a:solidFill>
                            <a:srgbClr val="000000"/>
                          </a:solidFill>
                          <a:effectLst/>
                          <a:latin typeface="Arial"/>
                          <a:ea typeface="Times New Roman"/>
                          <a:cs typeface="Times New Roman"/>
                        </a:rPr>
                        <a:t>14</a:t>
                      </a:r>
                      <a:endParaRPr lang="cs-CZ" sz="1400" dirty="0">
                        <a:effectLst/>
                        <a:latin typeface="Times New Roman"/>
                        <a:ea typeface="Times New Roman"/>
                      </a:endParaRPr>
                    </a:p>
                  </a:txBody>
                  <a:tcPr marL="19053" marR="19053"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cs-CZ" sz="12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cs-CZ" sz="1600" b="1"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A</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endParaRPr kumimoji="0" lang="cs-CZ" sz="1600" kern="1200" dirty="0">
                        <a:solidFill>
                          <a:srgbClr val="000000"/>
                        </a:solidFill>
                        <a:effectLst/>
                        <a:latin typeface="Arial"/>
                        <a:ea typeface="Times New Roman"/>
                        <a:cs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cs-CZ" sz="1600" kern="1200" dirty="0">
                        <a:solidFill>
                          <a:srgbClr val="000000"/>
                        </a:solidFill>
                        <a:effectLst/>
                        <a:latin typeface="Arial"/>
                        <a:ea typeface="Times New Roman"/>
                        <a:cs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600" kern="1200" dirty="0">
                          <a:solidFill>
                            <a:srgbClr val="000000"/>
                          </a:solidFill>
                          <a:effectLst/>
                          <a:latin typeface="Arial"/>
                          <a:ea typeface="Times New Roman"/>
                          <a:cs typeface="Times New Roman"/>
                        </a:rPr>
                        <a:t>2</a:t>
                      </a: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algn="ctr" rtl="0" eaLnBrk="1" latinLnBrk="0" hangingPunct="1">
                        <a:spcAft>
                          <a:spcPts val="0"/>
                        </a:spcAft>
                      </a:pPr>
                      <a:r>
                        <a:rPr kumimoji="0" lang="cs-CZ" sz="1600" kern="1200" dirty="0">
                          <a:solidFill>
                            <a:srgbClr val="000000"/>
                          </a:solidFill>
                          <a:effectLst/>
                          <a:latin typeface="Arial"/>
                          <a:ea typeface="Times New Roman"/>
                          <a:cs typeface="Times New Roman"/>
                        </a:rPr>
                        <a:t>2</a:t>
                      </a: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B</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C</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cs-CZ" sz="1800" dirty="0"/>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cs-CZ" sz="1800" dirty="0"/>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cs-CZ" sz="1800" dirty="0"/>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cs-CZ" sz="1800" dirty="0"/>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2</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cs-CZ" sz="1600" dirty="0">
                          <a:solidFill>
                            <a:srgbClr val="000000"/>
                          </a:solidFill>
                          <a:effectLst/>
                          <a:latin typeface="Arial"/>
                          <a:ea typeface="Times New Roman"/>
                          <a:cs typeface="Times New Roman"/>
                        </a:rPr>
                        <a:t>2</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cs-CZ" sz="1600" dirty="0">
                          <a:solidFill>
                            <a:srgbClr val="000000"/>
                          </a:solidFill>
                          <a:effectLst/>
                          <a:latin typeface="Arial"/>
                          <a:ea typeface="Times New Roman"/>
                          <a:cs typeface="Times New Roman"/>
                        </a:rPr>
                        <a:t>2</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cs-CZ" sz="1600" dirty="0">
                          <a:solidFill>
                            <a:srgbClr val="000000"/>
                          </a:solidFill>
                          <a:effectLst/>
                          <a:latin typeface="Arial"/>
                          <a:ea typeface="Times New Roman"/>
                          <a:cs typeface="Times New Roman"/>
                        </a:rPr>
                        <a:t>2</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D</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1</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30269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cs-CZ" sz="1600" b="1" dirty="0">
                          <a:solidFill>
                            <a:srgbClr val="000000"/>
                          </a:solidFill>
                          <a:effectLst/>
                          <a:latin typeface="Arial"/>
                          <a:ea typeface="Times New Roman"/>
                          <a:cs typeface="Times New Roman"/>
                        </a:rPr>
                        <a:t>E</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31748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cs-CZ" sz="1600" b="1"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a:solidFill>
                            <a:srgbClr val="000000"/>
                          </a:solidFill>
                          <a:effectLst/>
                          <a:latin typeface="Arial"/>
                          <a:ea typeface="Times New Roman"/>
                          <a:cs typeface="Times New Roman"/>
                        </a:rPr>
                        <a:t> </a:t>
                      </a:r>
                      <a:endParaRPr lang="cs-CZ" sz="16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 </a:t>
                      </a:r>
                      <a:endParaRPr lang="cs-CZ" sz="1600" dirty="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317488">
                <a:tc>
                  <a:txBody>
                    <a:bodyPr/>
                    <a:lstStyle/>
                    <a:p>
                      <a:pPr algn="r">
                        <a:spcAft>
                          <a:spcPts val="0"/>
                        </a:spcAft>
                      </a:pPr>
                      <a:r>
                        <a:rPr lang="cs-CZ" sz="1000">
                          <a:solidFill>
                            <a:srgbClr val="000000"/>
                          </a:solidFill>
                          <a:effectLst/>
                          <a:latin typeface="Arial"/>
                          <a:ea typeface="Times New Roman"/>
                          <a:cs typeface="Times New Roman"/>
                        </a:rPr>
                        <a:t> </a:t>
                      </a:r>
                      <a:endParaRPr lang="cs-CZ" sz="1000">
                        <a:effectLst/>
                        <a:latin typeface="Times New Roman"/>
                        <a:ea typeface="Times New Roman"/>
                      </a:endParaRPr>
                    </a:p>
                  </a:txBody>
                  <a:tcPr marL="19053" marR="19053"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cs-CZ" sz="1600" b="1" dirty="0" err="1">
                          <a:solidFill>
                            <a:srgbClr val="000000"/>
                          </a:solidFill>
                          <a:effectLst/>
                          <a:latin typeface="Arial"/>
                          <a:ea typeface="Times New Roman"/>
                          <a:cs typeface="Times New Roman"/>
                        </a:rPr>
                        <a:t>Total</a:t>
                      </a:r>
                      <a:endParaRPr lang="cs-CZ" sz="16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w="190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kumimoji="0" lang="cs-CZ" sz="1600" kern="1200" dirty="0">
                          <a:solidFill>
                            <a:srgbClr val="000000"/>
                          </a:solidFill>
                          <a:effectLst/>
                          <a:latin typeface="Arial"/>
                          <a:ea typeface="Times New Roman"/>
                          <a:cs typeface="Times New Roman"/>
                        </a:rPr>
                        <a:t>3</a:t>
                      </a:r>
                    </a:p>
                  </a:txBody>
                  <a:tcPr marL="19053" marR="19053" marT="0" marB="0" anchor="ctr">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00"/>
                          </a:solidFill>
                          <a:effectLst/>
                          <a:latin typeface="Arial"/>
                          <a:ea typeface="Times New Roman"/>
                          <a:cs typeface="Times New Roman"/>
                        </a:rPr>
                        <a:t>3</a:t>
                      </a:r>
                      <a:endParaRPr lang="cs-CZ" sz="1600" dirty="0">
                        <a:effectLst/>
                        <a:latin typeface="Times New Roman"/>
                        <a:ea typeface="Times New Roman"/>
                      </a:endParaRPr>
                    </a:p>
                  </a:txBody>
                  <a:tcPr marL="19053" marR="19053" marT="0" marB="0"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000" dirty="0">
                          <a:solidFill>
                            <a:srgbClr val="000000"/>
                          </a:solidFill>
                          <a:effectLst/>
                          <a:latin typeface="Arial"/>
                          <a:ea typeface="Times New Roman"/>
                          <a:cs typeface="Times New Roman"/>
                        </a:rPr>
                        <a:t> </a:t>
                      </a:r>
                      <a:endParaRPr lang="cs-CZ" sz="1000" dirty="0">
                        <a:effectLst/>
                        <a:latin typeface="Times New Roman"/>
                        <a:ea typeface="Times New Roman"/>
                      </a:endParaRPr>
                    </a:p>
                  </a:txBody>
                  <a:tcPr marL="19053" marR="19053" marT="0" marB="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4572000"/>
          </a:xfrm>
        </p:spPr>
        <p:txBody>
          <a:bodyPr/>
          <a:lstStyle/>
          <a:p>
            <a:pPr marL="457200" indent="-457200">
              <a:buFont typeface="+mj-lt"/>
              <a:buAutoNum type="arabicPeriod" startAt="3"/>
              <a:defRPr/>
            </a:pPr>
            <a:r>
              <a:rPr lang="en-US" sz="2400" b="1" dirty="0"/>
              <a:t> </a:t>
            </a:r>
            <a:r>
              <a:rPr lang="en-US" sz="2400" dirty="0"/>
              <a:t>We can see that the workload has been levelled. </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31748" name="Objekt 1"/>
          <p:cNvGraphicFramePr>
            <a:graphicFrameLocks noChangeAspect="1"/>
          </p:cNvGraphicFramePr>
          <p:nvPr/>
        </p:nvGraphicFramePr>
        <p:xfrm>
          <a:off x="1619250" y="2565400"/>
          <a:ext cx="5532438" cy="3087688"/>
        </p:xfrm>
        <a:graphic>
          <a:graphicData uri="http://schemas.openxmlformats.org/presentationml/2006/ole">
            <mc:AlternateContent xmlns:mc="http://schemas.openxmlformats.org/markup-compatibility/2006">
              <mc:Choice xmlns:v="urn:schemas-microsoft-com:vml" Requires="v">
                <p:oleObj spid="_x0000_s31763" name="List" r:id="rId3" imgW="5048351" imgH="2819358" progId="Excel.Sheet.8">
                  <p:embed/>
                </p:oleObj>
              </mc:Choice>
              <mc:Fallback>
                <p:oleObj name="List" r:id="rId3" imgW="5048351" imgH="2819358" progId="Excel.Sheet.8">
                  <p:embed/>
                  <p:pic>
                    <p:nvPicPr>
                      <p:cNvPr id="0" name="Objek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2565400"/>
                        <a:ext cx="5532438"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p>
        </p:txBody>
      </p:sp>
      <p:sp>
        <p:nvSpPr>
          <p:cNvPr id="17411" name="Podnadpis 2"/>
          <p:cNvSpPr>
            <a:spLocks noGrp="1"/>
          </p:cNvSpPr>
          <p:nvPr>
            <p:ph sz="quarter" idx="1"/>
          </p:nvPr>
        </p:nvSpPr>
        <p:spPr>
          <a:xfrm>
            <a:off x="301625" y="1527175"/>
            <a:ext cx="8556625" cy="4572000"/>
          </a:xfrm>
        </p:spPr>
        <p:txBody>
          <a:bodyPr/>
          <a:lstStyle/>
          <a:p>
            <a:pPr marL="457200" indent="-457200">
              <a:buFont typeface="+mj-lt"/>
              <a:buAutoNum type="arabicPeriod" startAt="3"/>
              <a:defRPr/>
            </a:pPr>
            <a:r>
              <a:rPr lang="en-US" sz="2400" b="1" dirty="0"/>
              <a:t> </a:t>
            </a:r>
            <a:r>
              <a:rPr lang="en-US" sz="2400" dirty="0"/>
              <a:t>Comparison „before“ and „after“ resource smoothing.</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32772" name="Objekt 1"/>
          <p:cNvGraphicFramePr>
            <a:graphicFrameLocks noChangeAspect="1"/>
          </p:cNvGraphicFramePr>
          <p:nvPr/>
        </p:nvGraphicFramePr>
        <p:xfrm>
          <a:off x="1619250" y="2565400"/>
          <a:ext cx="5532438" cy="3087688"/>
        </p:xfrm>
        <a:graphic>
          <a:graphicData uri="http://schemas.openxmlformats.org/presentationml/2006/ole">
            <mc:AlternateContent xmlns:mc="http://schemas.openxmlformats.org/markup-compatibility/2006">
              <mc:Choice xmlns:v="urn:schemas-microsoft-com:vml" Requires="v">
                <p:oleObj spid="_x0000_s32787" name="List" r:id="rId3" imgW="5048351" imgH="2819358" progId="Excel.Sheet.8">
                  <p:embed/>
                </p:oleObj>
              </mc:Choice>
              <mc:Fallback>
                <p:oleObj name="List" r:id="rId3" imgW="5048351" imgH="2819358" progId="Excel.Sheet.8">
                  <p:embed/>
                  <p:pic>
                    <p:nvPicPr>
                      <p:cNvPr id="0" name="Objek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2565400"/>
                        <a:ext cx="5532438"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p>
        </p:txBody>
      </p:sp>
      <p:sp>
        <p:nvSpPr>
          <p:cNvPr id="17411" name="Podnadpis 2"/>
          <p:cNvSpPr>
            <a:spLocks noGrp="1"/>
          </p:cNvSpPr>
          <p:nvPr>
            <p:ph sz="quarter" idx="1"/>
          </p:nvPr>
        </p:nvSpPr>
        <p:spPr>
          <a:xfrm>
            <a:off x="301625" y="1527175"/>
            <a:ext cx="8556625" cy="4572000"/>
          </a:xfrm>
        </p:spPr>
        <p:txBody>
          <a:bodyPr/>
          <a:lstStyle/>
          <a:p>
            <a:pPr>
              <a:defRPr/>
            </a:pPr>
            <a:r>
              <a:rPr lang="en-GB" sz="2000" dirty="0"/>
              <a:t>Construct a network, calculate the total project time, and use a bar chart presentation to illustrate the number of staff required week by week assuming each activity starts at its earliest time.</a:t>
            </a:r>
            <a:endParaRPr lang="cs-CZ" sz="2000" dirty="0"/>
          </a:p>
          <a:p>
            <a:pPr>
              <a:defRPr/>
            </a:pPr>
            <a:r>
              <a:rPr lang="en-GB" sz="2000" dirty="0"/>
              <a:t>Try to smooth out the loads by using some of the float on non-critical activities.</a:t>
            </a:r>
            <a:endParaRPr lang="cs-CZ" sz="20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1187450" y="3284538"/>
          <a:ext cx="6697664" cy="2949573"/>
        </p:xfrm>
        <a:graphic>
          <a:graphicData uri="http://schemas.openxmlformats.org/drawingml/2006/table">
            <a:tbl>
              <a:tblPr>
                <a:tableStyleId>{5C22544A-7EE6-4342-B048-85BDC9FD1C3A}</a:tableStyleId>
              </a:tblPr>
              <a:tblGrid>
                <a:gridCol w="1674416">
                  <a:extLst>
                    <a:ext uri="{9D8B030D-6E8A-4147-A177-3AD203B41FA5}">
                      <a16:colId xmlns:a16="http://schemas.microsoft.com/office/drawing/2014/main" val="20000"/>
                    </a:ext>
                  </a:extLst>
                </a:gridCol>
                <a:gridCol w="1674416">
                  <a:extLst>
                    <a:ext uri="{9D8B030D-6E8A-4147-A177-3AD203B41FA5}">
                      <a16:colId xmlns:a16="http://schemas.microsoft.com/office/drawing/2014/main" val="20001"/>
                    </a:ext>
                  </a:extLst>
                </a:gridCol>
                <a:gridCol w="1674416">
                  <a:extLst>
                    <a:ext uri="{9D8B030D-6E8A-4147-A177-3AD203B41FA5}">
                      <a16:colId xmlns:a16="http://schemas.microsoft.com/office/drawing/2014/main" val="20002"/>
                    </a:ext>
                  </a:extLst>
                </a:gridCol>
                <a:gridCol w="1674416">
                  <a:extLst>
                    <a:ext uri="{9D8B030D-6E8A-4147-A177-3AD203B41FA5}">
                      <a16:colId xmlns:a16="http://schemas.microsoft.com/office/drawing/2014/main" val="20003"/>
                    </a:ext>
                  </a:extLst>
                </a:gridCol>
              </a:tblGrid>
              <a:tr h="655463">
                <a:tc>
                  <a:txBody>
                    <a:bodyPr/>
                    <a:lstStyle/>
                    <a:p>
                      <a:pPr algn="ctr">
                        <a:spcAft>
                          <a:spcPts val="0"/>
                        </a:spcAft>
                      </a:pPr>
                      <a:r>
                        <a:rPr lang="en-GB" sz="1600" dirty="0">
                          <a:effectLst/>
                          <a:latin typeface="Arial" panose="020B0604020202020204" pitchFamily="34" charset="0"/>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panose="020B0604020202020204" pitchFamily="34" charset="0"/>
                          <a:cs typeface="Arial" panose="020B0604020202020204" pitchFamily="34" charset="0"/>
                        </a:rPr>
                        <a:t>Preceding activity</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panose="020B0604020202020204" pitchFamily="34" charset="0"/>
                          <a:cs typeface="Arial" panose="020B0604020202020204" pitchFamily="34" charset="0"/>
                        </a:rPr>
                        <a:t>Duration </a:t>
                      </a:r>
                      <a:r>
                        <a:rPr lang="en-US" sz="1600" dirty="0">
                          <a:effectLst/>
                          <a:latin typeface="Arial" panose="020B0604020202020204" pitchFamily="34" charset="0"/>
                          <a:cs typeface="Arial" panose="020B0604020202020204" pitchFamily="34" charset="0"/>
                        </a:rPr>
                        <a:t>[weeks]</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panose="020B0604020202020204" pitchFamily="34" charset="0"/>
                          <a:cs typeface="Arial" panose="020B0604020202020204" pitchFamily="34" charset="0"/>
                        </a:rPr>
                        <a:t>Staff</a:t>
                      </a:r>
                      <a:endParaRPr lang="cs-CZ" sz="1600" dirty="0">
                        <a:effectLst/>
                        <a:latin typeface="Arial" panose="020B0604020202020204" pitchFamily="34" charset="0"/>
                        <a:cs typeface="Arial" panose="020B0604020202020204" pitchFamily="34" charset="0"/>
                      </a:endParaRPr>
                    </a:p>
                    <a:p>
                      <a:pPr algn="ctr">
                        <a:spcAft>
                          <a:spcPts val="0"/>
                        </a:spcAft>
                      </a:pPr>
                      <a:r>
                        <a:rPr lang="en-GB" sz="1600" dirty="0">
                          <a:effectLst/>
                          <a:latin typeface="Arial" panose="020B0604020202020204" pitchFamily="34" charset="0"/>
                          <a:cs typeface="Arial" panose="020B0604020202020204" pitchFamily="34" charset="0"/>
                        </a:rPr>
                        <a:t>Required</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327730">
                <a:tc>
                  <a:txBody>
                    <a:bodyPr/>
                    <a:lstStyle/>
                    <a:p>
                      <a:pPr algn="ctr">
                        <a:spcAft>
                          <a:spcPts val="0"/>
                        </a:spcAft>
                      </a:pPr>
                      <a:r>
                        <a:rPr lang="en-GB" sz="1800" b="1" dirty="0">
                          <a:effectLst/>
                          <a:latin typeface="Arial" panose="020B0604020202020204" pitchFamily="34" charset="0"/>
                          <a:cs typeface="Arial" panose="020B0604020202020204" pitchFamily="34" charset="0"/>
                        </a:rPr>
                        <a:t>A</a:t>
                      </a:r>
                      <a:endParaRPr lang="cs-CZ" sz="18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none</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5</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27730">
                <a:tc>
                  <a:txBody>
                    <a:bodyPr/>
                    <a:lstStyle/>
                    <a:p>
                      <a:pPr algn="ctr">
                        <a:spcAft>
                          <a:spcPts val="0"/>
                        </a:spcAft>
                      </a:pPr>
                      <a:r>
                        <a:rPr lang="en-GB" sz="1800" b="1" dirty="0">
                          <a:effectLst/>
                          <a:latin typeface="Arial" panose="020B0604020202020204" pitchFamily="34" charset="0"/>
                          <a:cs typeface="Arial" panose="020B0604020202020204" pitchFamily="34" charset="0"/>
                        </a:rPr>
                        <a:t>B</a:t>
                      </a:r>
                      <a:endParaRPr lang="cs-CZ" sz="18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none</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27730">
                <a:tc>
                  <a:txBody>
                    <a:bodyPr/>
                    <a:lstStyle/>
                    <a:p>
                      <a:pPr algn="ctr">
                        <a:spcAft>
                          <a:spcPts val="0"/>
                        </a:spcAft>
                      </a:pPr>
                      <a:r>
                        <a:rPr lang="en-GB" sz="1800" b="1" dirty="0">
                          <a:effectLst/>
                          <a:latin typeface="Arial" panose="020B0604020202020204" pitchFamily="34" charset="0"/>
                          <a:cs typeface="Arial" panose="020B0604020202020204" pitchFamily="34" charset="0"/>
                        </a:rPr>
                        <a:t>C</a:t>
                      </a:r>
                      <a:endParaRPr lang="cs-CZ" sz="18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A</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4</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27730">
                <a:tc>
                  <a:txBody>
                    <a:bodyPr/>
                    <a:lstStyle/>
                    <a:p>
                      <a:pPr algn="ctr">
                        <a:spcAft>
                          <a:spcPts val="0"/>
                        </a:spcAft>
                      </a:pPr>
                      <a:r>
                        <a:rPr lang="en-GB" sz="1800" b="1" dirty="0">
                          <a:effectLst/>
                          <a:latin typeface="Arial" panose="020B0604020202020204" pitchFamily="34" charset="0"/>
                          <a:cs typeface="Arial" panose="020B0604020202020204" pitchFamily="34" charset="0"/>
                        </a:rPr>
                        <a:t>D</a:t>
                      </a:r>
                      <a:endParaRPr lang="cs-CZ" sz="18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A, B</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9</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27730">
                <a:tc>
                  <a:txBody>
                    <a:bodyPr/>
                    <a:lstStyle/>
                    <a:p>
                      <a:pPr algn="ctr">
                        <a:spcAft>
                          <a:spcPts val="0"/>
                        </a:spcAft>
                      </a:pPr>
                      <a:r>
                        <a:rPr lang="en-GB" sz="1800" b="1" dirty="0">
                          <a:effectLst/>
                          <a:latin typeface="Arial" panose="020B0604020202020204" pitchFamily="34" charset="0"/>
                          <a:cs typeface="Arial" panose="020B0604020202020204" pitchFamily="34" charset="0"/>
                        </a:rPr>
                        <a:t>E</a:t>
                      </a:r>
                      <a:endParaRPr lang="cs-CZ" sz="18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C</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4</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27730">
                <a:tc>
                  <a:txBody>
                    <a:bodyPr/>
                    <a:lstStyle/>
                    <a:p>
                      <a:pPr algn="ctr">
                        <a:spcAft>
                          <a:spcPts val="0"/>
                        </a:spcAft>
                      </a:pPr>
                      <a:r>
                        <a:rPr lang="en-GB" sz="1800" b="1" dirty="0">
                          <a:effectLst/>
                          <a:latin typeface="Arial" panose="020B0604020202020204" pitchFamily="34" charset="0"/>
                          <a:cs typeface="Arial" panose="020B0604020202020204" pitchFamily="34" charset="0"/>
                        </a:rPr>
                        <a:t>F</a:t>
                      </a:r>
                      <a:endParaRPr lang="cs-CZ" sz="18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D</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cs-CZ" sz="1800" dirty="0">
                          <a:effectLst/>
                          <a:latin typeface="Arial" panose="020B0604020202020204" pitchFamily="34" charset="0"/>
                          <a:cs typeface="Arial" panose="020B0604020202020204" pitchFamily="34" charset="0"/>
                        </a:rPr>
                        <a:t>7</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5</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327730">
                <a:tc>
                  <a:txBody>
                    <a:bodyPr/>
                    <a:lstStyle/>
                    <a:p>
                      <a:pPr algn="ctr">
                        <a:spcAft>
                          <a:spcPts val="0"/>
                        </a:spcAft>
                      </a:pPr>
                      <a:r>
                        <a:rPr lang="en-GB" sz="1800" b="1" dirty="0">
                          <a:effectLst/>
                          <a:latin typeface="Arial" panose="020B0604020202020204" pitchFamily="34" charset="0"/>
                          <a:cs typeface="Arial" panose="020B0604020202020204" pitchFamily="34" charset="0"/>
                        </a:rPr>
                        <a:t>End</a:t>
                      </a:r>
                      <a:endParaRPr lang="cs-CZ" sz="18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E, F</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0</a:t>
                      </a:r>
                      <a:endParaRPr lang="cs-CZ" sz="18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0</a:t>
                      </a:r>
                      <a:endParaRPr lang="cs-CZ" sz="18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p>
        </p:txBody>
      </p:sp>
      <p:sp>
        <p:nvSpPr>
          <p:cNvPr id="17411" name="Podnadpis 2"/>
          <p:cNvSpPr>
            <a:spLocks noGrp="1"/>
          </p:cNvSpPr>
          <p:nvPr>
            <p:ph sz="quarter" idx="1"/>
          </p:nvPr>
        </p:nvSpPr>
        <p:spPr>
          <a:xfrm>
            <a:off x="301625" y="1527175"/>
            <a:ext cx="8556625" cy="4572000"/>
          </a:xfrm>
        </p:spPr>
        <p:txBody>
          <a:bodyPr/>
          <a:lstStyle/>
          <a:p>
            <a:pPr>
              <a:defRPr/>
            </a:pPr>
            <a:r>
              <a:rPr lang="cs-CZ" sz="2000" dirty="0"/>
              <a:t>Network:</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pic>
        <p:nvPicPr>
          <p:cNvPr id="34820" name="Obráze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276475"/>
            <a:ext cx="6840537" cy="336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p>
        </p:txBody>
      </p:sp>
      <p:sp>
        <p:nvSpPr>
          <p:cNvPr id="17411" name="Podnadpis 2"/>
          <p:cNvSpPr>
            <a:spLocks noGrp="1"/>
          </p:cNvSpPr>
          <p:nvPr>
            <p:ph sz="quarter" idx="1"/>
          </p:nvPr>
        </p:nvSpPr>
        <p:spPr>
          <a:xfrm>
            <a:off x="301625" y="1527175"/>
            <a:ext cx="8556625" cy="4572000"/>
          </a:xfrm>
        </p:spPr>
        <p:txBody>
          <a:bodyPr/>
          <a:lstStyle/>
          <a:p>
            <a:pPr>
              <a:defRPr/>
            </a:pPr>
            <a:r>
              <a:rPr lang="en-US" sz="2800" dirty="0"/>
              <a:t>Gantt Chart: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pic>
        <p:nvPicPr>
          <p:cNvPr id="35844"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3575" y="2363788"/>
            <a:ext cx="8032750" cy="313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ál 2"/>
          <p:cNvSpPr/>
          <p:nvPr/>
        </p:nvSpPr>
        <p:spPr>
          <a:xfrm>
            <a:off x="4067175" y="4868863"/>
            <a:ext cx="1368425" cy="62706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cxnSp>
        <p:nvCxnSpPr>
          <p:cNvPr id="11" name="Přímá spojnice se šipkou 10"/>
          <p:cNvCxnSpPr/>
          <p:nvPr/>
        </p:nvCxnSpPr>
        <p:spPr>
          <a:xfrm>
            <a:off x="4932363" y="3716338"/>
            <a:ext cx="576262" cy="0"/>
          </a:xfrm>
          <a:prstGeom prst="straightConnector1">
            <a:avLst/>
          </a:prstGeom>
          <a:ln w="44450" cmpd="sng">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6227763" y="4292600"/>
            <a:ext cx="576262" cy="0"/>
          </a:xfrm>
          <a:prstGeom prst="straightConnector1">
            <a:avLst/>
          </a:prstGeom>
          <a:ln w="44450" cmpd="sng">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p>
        </p:txBody>
      </p:sp>
      <p:sp>
        <p:nvSpPr>
          <p:cNvPr id="17411" name="Podnadpis 2"/>
          <p:cNvSpPr>
            <a:spLocks noGrp="1"/>
          </p:cNvSpPr>
          <p:nvPr>
            <p:ph sz="quarter" idx="1"/>
          </p:nvPr>
        </p:nvSpPr>
        <p:spPr>
          <a:xfrm>
            <a:off x="301625" y="1527175"/>
            <a:ext cx="8556625" cy="4572000"/>
          </a:xfrm>
        </p:spPr>
        <p:txBody>
          <a:bodyPr/>
          <a:lstStyle/>
          <a:p>
            <a:pPr>
              <a:defRPr/>
            </a:pPr>
            <a:r>
              <a:rPr lang="en-US" sz="2800" dirty="0"/>
              <a:t>Gantt Chart after smoothing:</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pic>
        <p:nvPicPr>
          <p:cNvPr id="36868" name="Obráze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492375"/>
            <a:ext cx="7805737"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p>
        </p:txBody>
      </p:sp>
      <p:sp>
        <p:nvSpPr>
          <p:cNvPr id="17411" name="Podnadpis 2"/>
          <p:cNvSpPr>
            <a:spLocks noGrp="1"/>
          </p:cNvSpPr>
          <p:nvPr>
            <p:ph sz="quarter" idx="1"/>
          </p:nvPr>
        </p:nvSpPr>
        <p:spPr>
          <a:xfrm>
            <a:off x="301625" y="1527175"/>
            <a:ext cx="8556625" cy="4572000"/>
          </a:xfrm>
        </p:spPr>
        <p:txBody>
          <a:bodyPr/>
          <a:lstStyle/>
          <a:p>
            <a:pPr>
              <a:defRPr/>
            </a:pPr>
            <a:r>
              <a:rPr lang="en-US" sz="2800" dirty="0"/>
              <a:t>Gantt Chart after smoothing:</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pic>
        <p:nvPicPr>
          <p:cNvPr id="37892"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6650" y="2133600"/>
            <a:ext cx="6886575"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en-US" altLang="cs-CZ" sz="3200" b="1">
                <a:solidFill>
                  <a:srgbClr val="002060"/>
                </a:solidFill>
              </a:rPr>
              <a:t>Revision Example</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The activities that make up the expansion project are listed in table below. </a:t>
            </a:r>
            <a:r>
              <a:rPr lang="en-GB" sz="2400" dirty="0"/>
              <a:t> </a:t>
            </a: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1116013" y="2492375"/>
          <a:ext cx="6840537" cy="3841752"/>
        </p:xfrm>
        <a:graphic>
          <a:graphicData uri="http://schemas.openxmlformats.org/drawingml/2006/table">
            <a:tbl>
              <a:tblPr/>
              <a:tblGrid>
                <a:gridCol w="1173162">
                  <a:extLst>
                    <a:ext uri="{9D8B030D-6E8A-4147-A177-3AD203B41FA5}">
                      <a16:colId xmlns:a16="http://schemas.microsoft.com/office/drawing/2014/main" val="20000"/>
                    </a:ext>
                  </a:extLst>
                </a:gridCol>
                <a:gridCol w="184957">
                  <a:extLst>
                    <a:ext uri="{9D8B030D-6E8A-4147-A177-3AD203B41FA5}">
                      <a16:colId xmlns:a16="http://schemas.microsoft.com/office/drawing/2014/main" val="20001"/>
                    </a:ext>
                  </a:extLst>
                </a:gridCol>
                <a:gridCol w="3034226">
                  <a:extLst>
                    <a:ext uri="{9D8B030D-6E8A-4147-A177-3AD203B41FA5}">
                      <a16:colId xmlns:a16="http://schemas.microsoft.com/office/drawing/2014/main" val="20002"/>
                    </a:ext>
                  </a:extLst>
                </a:gridCol>
                <a:gridCol w="1400069">
                  <a:extLst>
                    <a:ext uri="{9D8B030D-6E8A-4147-A177-3AD203B41FA5}">
                      <a16:colId xmlns:a16="http://schemas.microsoft.com/office/drawing/2014/main" val="20003"/>
                    </a:ext>
                  </a:extLst>
                </a:gridCol>
                <a:gridCol w="1048123">
                  <a:extLst>
                    <a:ext uri="{9D8B030D-6E8A-4147-A177-3AD203B41FA5}">
                      <a16:colId xmlns:a16="http://schemas.microsoft.com/office/drawing/2014/main" val="20004"/>
                    </a:ext>
                  </a:extLst>
                </a:gridCol>
              </a:tblGrid>
              <a:tr h="641062">
                <a:tc>
                  <a:txBody>
                    <a:bodyPr/>
                    <a:lstStyle/>
                    <a:p>
                      <a:pPr algn="ctr">
                        <a:lnSpc>
                          <a:spcPct val="100000"/>
                        </a:lnSpc>
                        <a:spcAft>
                          <a:spcPts val="0"/>
                        </a:spcAft>
                      </a:pPr>
                      <a:r>
                        <a:rPr lang="en-GB" sz="1600" b="1" dirty="0">
                          <a:effectLst/>
                          <a:latin typeface="Arial" panose="020B0604020202020204" pitchFamily="34" charset="0"/>
                          <a:ea typeface="Times New Roman"/>
                          <a:cs typeface="Arial" panose="020B0604020202020204" pitchFamily="34" charset="0"/>
                        </a:rPr>
                        <a:t> Activity</a:t>
                      </a:r>
                      <a:endParaRPr lang="cs-CZ" sz="1600" dirty="0">
                        <a:effectLst/>
                        <a:latin typeface="Arial" panose="020B0604020202020204" pitchFamily="34" charset="0"/>
                        <a:ea typeface="Times New Roman"/>
                        <a:cs typeface="Arial" panose="020B0604020202020204" pitchFamily="34" charset="0"/>
                      </a:endParaRPr>
                    </a:p>
                  </a:txBody>
                  <a:tcPr marL="44449" marR="444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indent="44450" algn="ctr">
                        <a:lnSpc>
                          <a:spcPct val="100000"/>
                        </a:lnSpc>
                        <a:spcAft>
                          <a:spcPts val="0"/>
                        </a:spcAft>
                      </a:pPr>
                      <a:r>
                        <a:rPr lang="en-GB" sz="1600" b="1" dirty="0">
                          <a:effectLst/>
                          <a:latin typeface="Arial" panose="020B0604020202020204" pitchFamily="34" charset="0"/>
                          <a:ea typeface="Times New Roman"/>
                          <a:cs typeface="Arial" panose="020B0604020202020204" pitchFamily="34" charset="0"/>
                        </a:rPr>
                        <a:t>Activity description</a:t>
                      </a:r>
                      <a:endParaRPr lang="cs-CZ" sz="1600" dirty="0">
                        <a:effectLst/>
                        <a:latin typeface="Arial" panose="020B0604020202020204" pitchFamily="34" charset="0"/>
                        <a:ea typeface="Times New Roman"/>
                        <a:cs typeface="Arial" panose="020B0604020202020204" pitchFamily="34" charset="0"/>
                      </a:endParaRPr>
                    </a:p>
                  </a:txBody>
                  <a:tcPr marL="44449" marR="444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cs-CZ"/>
                    </a:p>
                  </a:txBody>
                  <a:tcPr/>
                </a:tc>
                <a:tc>
                  <a:txBody>
                    <a:bodyPr/>
                    <a:lstStyle/>
                    <a:p>
                      <a:pPr indent="44450" algn="ctr">
                        <a:lnSpc>
                          <a:spcPct val="100000"/>
                        </a:lnSpc>
                        <a:spcAft>
                          <a:spcPts val="0"/>
                        </a:spcAft>
                      </a:pPr>
                      <a:r>
                        <a:rPr lang="en-GB" sz="1600" b="1" dirty="0">
                          <a:effectLst/>
                          <a:latin typeface="Arial" panose="020B0604020202020204" pitchFamily="34" charset="0"/>
                          <a:ea typeface="Times New Roman"/>
                          <a:cs typeface="Arial" panose="020B0604020202020204" pitchFamily="34" charset="0"/>
                        </a:rPr>
                        <a:t> Immediate Predecessor</a:t>
                      </a:r>
                      <a:endParaRPr lang="cs-CZ" sz="1600" dirty="0">
                        <a:effectLst/>
                        <a:latin typeface="Arial" panose="020B0604020202020204" pitchFamily="34" charset="0"/>
                        <a:ea typeface="Times New Roman"/>
                        <a:cs typeface="Arial" panose="020B0604020202020204" pitchFamily="34" charset="0"/>
                      </a:endParaRPr>
                    </a:p>
                  </a:txBody>
                  <a:tcPr marL="44449" marR="444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600" b="1" dirty="0">
                          <a:effectLst/>
                          <a:latin typeface="Arial" panose="020B0604020202020204" pitchFamily="34" charset="0"/>
                          <a:ea typeface="Times New Roman"/>
                          <a:cs typeface="Arial" panose="020B0604020202020204" pitchFamily="34" charset="0"/>
                        </a:rPr>
                        <a:t>Duration </a:t>
                      </a:r>
                      <a:endParaRPr lang="cs-CZ" sz="1600" dirty="0">
                        <a:effectLst/>
                        <a:latin typeface="Arial" panose="020B0604020202020204" pitchFamily="34" charset="0"/>
                        <a:ea typeface="Times New Roman"/>
                        <a:cs typeface="Arial" panose="020B0604020202020204" pitchFamily="34" charset="0"/>
                      </a:endParaRPr>
                    </a:p>
                    <a:p>
                      <a:pPr algn="ctr">
                        <a:lnSpc>
                          <a:spcPct val="100000"/>
                        </a:lnSpc>
                        <a:spcAft>
                          <a:spcPts val="0"/>
                        </a:spcAft>
                      </a:pPr>
                      <a:r>
                        <a:rPr lang="en-US" sz="1600" b="1" dirty="0">
                          <a:effectLst/>
                          <a:latin typeface="Arial" panose="020B0604020202020204" pitchFamily="34" charset="0"/>
                          <a:ea typeface="Times New Roman"/>
                          <a:cs typeface="Arial" panose="020B0604020202020204" pitchFamily="34" charset="0"/>
                        </a:rPr>
                        <a:t>[weeks]</a:t>
                      </a:r>
                      <a:endParaRPr lang="cs-CZ" sz="1600" dirty="0">
                        <a:effectLst/>
                        <a:latin typeface="Arial" panose="020B0604020202020204" pitchFamily="34" charset="0"/>
                        <a:ea typeface="Times New Roman"/>
                        <a:cs typeface="Arial" panose="020B0604020202020204" pitchFamily="34" charset="0"/>
                      </a:endParaRPr>
                    </a:p>
                  </a:txBody>
                  <a:tcPr marL="44449" marR="444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A</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Prepare architectural drawings</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None</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5</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B</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kern="0" dirty="0">
                          <a:effectLst/>
                          <a:latin typeface="Arial" panose="020B0604020202020204" pitchFamily="34" charset="0"/>
                          <a:cs typeface="Arial" panose="020B0604020202020204" pitchFamily="34" charset="0"/>
                        </a:rPr>
                        <a:t>Identify potential new tenants</a:t>
                      </a:r>
                      <a:endParaRPr lang="cs-CZ" sz="1400" b="0" kern="0" dirty="0">
                        <a:effectLst/>
                        <a:latin typeface="Arial" panose="020B0604020202020204" pitchFamily="34" charset="0"/>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None</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6</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C</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Develop prospectus for tenants</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A</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4</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D</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Select contractor</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A</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3</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E</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Prepare building permits</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A</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1</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F</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Obtain approval for building permits</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E</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4</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G</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Perform construction</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D, F</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14</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H</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Finalise contracts with tenants</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B, C</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12</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320069">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I</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nSpc>
                          <a:spcPct val="150000"/>
                        </a:lnSpc>
                        <a:spcAft>
                          <a:spcPts val="0"/>
                        </a:spcAft>
                      </a:pPr>
                      <a:r>
                        <a:rPr lang="en-GB" sz="1400" b="0">
                          <a:effectLst/>
                          <a:latin typeface="Arial" panose="020B0604020202020204" pitchFamily="34" charset="0"/>
                          <a:ea typeface="Times New Roman"/>
                          <a:cs typeface="Arial" panose="020B0604020202020204" pitchFamily="34" charset="0"/>
                        </a:rPr>
                        <a:t>Tenants move in</a:t>
                      </a:r>
                      <a:endParaRPr lang="cs-CZ" sz="1400" b="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cs-CZ"/>
                    </a:p>
                  </a:txBody>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G, H</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2</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320069">
                <a:tc gridSpan="2">
                  <a:txBody>
                    <a:bodyPr/>
                    <a:lstStyle/>
                    <a:p>
                      <a:pPr algn="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 </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cs-CZ" dirty="0"/>
                    </a:p>
                  </a:txBody>
                  <a:tcPr/>
                </a:tc>
                <a:tc>
                  <a:txBody>
                    <a:bodyPr/>
                    <a:lstStyle/>
                    <a:p>
                      <a:pPr algn="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Total : </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lnSpc>
                          <a:spcPct val="150000"/>
                        </a:lnSpc>
                        <a:spcAft>
                          <a:spcPts val="0"/>
                        </a:spcAft>
                      </a:pPr>
                      <a:r>
                        <a:rPr lang="en-GB" sz="1400" b="0" dirty="0">
                          <a:effectLst/>
                          <a:latin typeface="Arial" panose="020B0604020202020204" pitchFamily="34" charset="0"/>
                          <a:ea typeface="Times New Roman"/>
                          <a:cs typeface="Arial" panose="020B0604020202020204" pitchFamily="34" charset="0"/>
                        </a:rPr>
                        <a:t> </a:t>
                      </a:r>
                      <a:endParaRPr lang="cs-CZ" sz="1400" b="0" dirty="0">
                        <a:effectLst/>
                        <a:latin typeface="Arial" panose="020B0604020202020204" pitchFamily="34" charset="0"/>
                        <a:ea typeface="Times New Roman"/>
                        <a:cs typeface="Arial" panose="020B0604020202020204" pitchFamily="34" charset="0"/>
                      </a:endParaRPr>
                    </a:p>
                  </a:txBody>
                  <a:tcPr marL="44449" marR="44449"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50000"/>
                        </a:lnSpc>
                        <a:spcAft>
                          <a:spcPts val="0"/>
                        </a:spcAft>
                      </a:pPr>
                      <a:r>
                        <a:rPr lang="en-GB" sz="1400" b="1" dirty="0">
                          <a:effectLst/>
                          <a:latin typeface="Arial" panose="020B0604020202020204" pitchFamily="34" charset="0"/>
                          <a:ea typeface="Times New Roman"/>
                          <a:cs typeface="Arial" panose="020B0604020202020204" pitchFamily="34" charset="0"/>
                        </a:rPr>
                        <a:t>51</a:t>
                      </a:r>
                      <a:endParaRPr lang="cs-CZ" sz="1400" b="1" dirty="0">
                        <a:effectLst/>
                        <a:latin typeface="Arial" panose="020B0604020202020204" pitchFamily="34" charset="0"/>
                        <a:ea typeface="Times New Roman"/>
                        <a:cs typeface="Arial" panose="020B0604020202020204" pitchFamily="34" charset="0"/>
                      </a:endParaRPr>
                    </a:p>
                  </a:txBody>
                  <a:tcPr marL="44449" marR="444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r>
              <a:rPr lang="cs-CZ" altLang="cs-CZ" sz="3200" b="1">
                <a:solidFill>
                  <a:srgbClr val="002060"/>
                </a:solidFill>
              </a:rPr>
              <a:t> 2</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000" dirty="0"/>
              <a:t>You are one of three carpenters assigned to complete a short construction project. Unfortunately, right before the start of the project, one of your fellow carpenters was hospitalized and will be unable to work on the project. Are two carpenters only able to complete the project within originally promised 15 days?</a:t>
            </a: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p:cNvGraphicFramePr>
            <a:graphicFrameLocks noGrp="1"/>
          </p:cNvGraphicFramePr>
          <p:nvPr/>
        </p:nvGraphicFramePr>
        <p:xfrm>
          <a:off x="1403350" y="3178175"/>
          <a:ext cx="6553200" cy="3108672"/>
        </p:xfrm>
        <a:graphic>
          <a:graphicData uri="http://schemas.openxmlformats.org/drawingml/2006/table">
            <a:tbl>
              <a:tblPr firstRow="1" bandRow="1">
                <a:tableStyleId>{5C22544A-7EE6-4342-B048-85BDC9FD1C3A}</a:tableStyleId>
              </a:tblPr>
              <a:tblGrid>
                <a:gridCol w="1638300">
                  <a:extLst>
                    <a:ext uri="{9D8B030D-6E8A-4147-A177-3AD203B41FA5}">
                      <a16:colId xmlns:a16="http://schemas.microsoft.com/office/drawing/2014/main" val="20000"/>
                    </a:ext>
                  </a:extLst>
                </a:gridCol>
                <a:gridCol w="1638300">
                  <a:extLst>
                    <a:ext uri="{9D8B030D-6E8A-4147-A177-3AD203B41FA5}">
                      <a16:colId xmlns:a16="http://schemas.microsoft.com/office/drawing/2014/main" val="20001"/>
                    </a:ext>
                  </a:extLst>
                </a:gridCol>
                <a:gridCol w="1638300">
                  <a:extLst>
                    <a:ext uri="{9D8B030D-6E8A-4147-A177-3AD203B41FA5}">
                      <a16:colId xmlns:a16="http://schemas.microsoft.com/office/drawing/2014/main" val="20002"/>
                    </a:ext>
                  </a:extLst>
                </a:gridCol>
                <a:gridCol w="1638300">
                  <a:extLst>
                    <a:ext uri="{9D8B030D-6E8A-4147-A177-3AD203B41FA5}">
                      <a16:colId xmlns:a16="http://schemas.microsoft.com/office/drawing/2014/main" val="20003"/>
                    </a:ext>
                  </a:extLst>
                </a:gridCol>
              </a:tblGrid>
              <a:tr h="548539">
                <a:tc>
                  <a:txBody>
                    <a:bodyPr/>
                    <a:lstStyle/>
                    <a:p>
                      <a:pPr algn="ctr"/>
                      <a:r>
                        <a:rPr lang="cs-CZ" sz="1500" dirty="0" err="1">
                          <a:solidFill>
                            <a:schemeClr val="tx1"/>
                          </a:solidFill>
                          <a:latin typeface="Arial" panose="020B0604020202020204" pitchFamily="34" charset="0"/>
                          <a:cs typeface="Arial" panose="020B0604020202020204" pitchFamily="34" charset="0"/>
                        </a:rPr>
                        <a:t>Activity</a:t>
                      </a:r>
                      <a:endParaRPr lang="cs-CZ" sz="1500"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cs-CZ" sz="1500" dirty="0" err="1">
                          <a:solidFill>
                            <a:schemeClr val="tx1"/>
                          </a:solidFill>
                          <a:latin typeface="Arial" panose="020B0604020202020204" pitchFamily="34" charset="0"/>
                          <a:cs typeface="Arial" panose="020B0604020202020204" pitchFamily="34" charset="0"/>
                        </a:rPr>
                        <a:t>Preceding</a:t>
                      </a:r>
                      <a:r>
                        <a:rPr lang="cs-CZ" sz="1500" dirty="0">
                          <a:solidFill>
                            <a:schemeClr val="tx1"/>
                          </a:solidFill>
                          <a:latin typeface="Arial" panose="020B0604020202020204" pitchFamily="34" charset="0"/>
                          <a:cs typeface="Arial" panose="020B0604020202020204" pitchFamily="34" charset="0"/>
                        </a:rPr>
                        <a:t> </a:t>
                      </a:r>
                      <a:r>
                        <a:rPr lang="cs-CZ" sz="1500" dirty="0" err="1">
                          <a:solidFill>
                            <a:schemeClr val="tx1"/>
                          </a:solidFill>
                          <a:latin typeface="Arial" panose="020B0604020202020204" pitchFamily="34" charset="0"/>
                          <a:cs typeface="Arial" panose="020B0604020202020204" pitchFamily="34" charset="0"/>
                        </a:rPr>
                        <a:t>activity</a:t>
                      </a:r>
                      <a:endParaRPr lang="cs-CZ" sz="1500"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cs-CZ" sz="1500" dirty="0" err="1">
                          <a:solidFill>
                            <a:schemeClr val="tx1"/>
                          </a:solidFill>
                          <a:latin typeface="Arial" panose="020B0604020202020204" pitchFamily="34" charset="0"/>
                          <a:cs typeface="Arial" panose="020B0604020202020204" pitchFamily="34" charset="0"/>
                        </a:rPr>
                        <a:t>Duration</a:t>
                      </a:r>
                      <a:r>
                        <a:rPr lang="cs-CZ" sz="1500" dirty="0">
                          <a:solidFill>
                            <a:schemeClr val="tx1"/>
                          </a:solidFill>
                          <a:latin typeface="Arial" panose="020B0604020202020204" pitchFamily="34" charset="0"/>
                          <a:cs typeface="Arial" panose="020B0604020202020204" pitchFamily="34" charset="0"/>
                        </a:rPr>
                        <a:t> </a:t>
                      </a:r>
                      <a:r>
                        <a:rPr lang="en-US" sz="1500" dirty="0">
                          <a:solidFill>
                            <a:schemeClr val="tx1"/>
                          </a:solidFill>
                          <a:latin typeface="Arial" panose="020B0604020202020204" pitchFamily="34" charset="0"/>
                          <a:cs typeface="Arial" panose="020B0604020202020204" pitchFamily="34" charset="0"/>
                        </a:rPr>
                        <a:t>[days]</a:t>
                      </a:r>
                      <a:endParaRPr lang="cs-CZ" sz="1500"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dirty="0">
                          <a:solidFill>
                            <a:schemeClr val="tx1"/>
                          </a:solidFill>
                          <a:latin typeface="Arial" panose="020B0604020202020204" pitchFamily="34" charset="0"/>
                          <a:cs typeface="Arial" panose="020B0604020202020204" pitchFamily="34" charset="0"/>
                        </a:rPr>
                        <a:t>Carpenters required</a:t>
                      </a:r>
                      <a:endParaRPr lang="cs-CZ" sz="1500"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extLst>
                  <a:ext uri="{0D108BD9-81ED-4DB2-BD59-A6C34878D82A}">
                    <a16:rowId xmlns:a16="http://schemas.microsoft.com/office/drawing/2014/main" val="10000"/>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A</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None</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1"/>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B</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A</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1</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2"/>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C</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A</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3</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3"/>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D</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B,C</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1</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4"/>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E</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D</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5"/>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F</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D</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3</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1</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6"/>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G</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E</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7"/>
                  </a:ext>
                </a:extLst>
              </a:tr>
              <a:tr h="319973">
                <a:tc>
                  <a:txBody>
                    <a:bodyPr/>
                    <a:lstStyle/>
                    <a:p>
                      <a:pPr algn="ctr"/>
                      <a:r>
                        <a:rPr lang="en-US" sz="1500" b="1" dirty="0">
                          <a:solidFill>
                            <a:schemeClr val="tx1"/>
                          </a:solidFill>
                          <a:latin typeface="Arial" panose="020B0604020202020204" pitchFamily="34" charset="0"/>
                          <a:cs typeface="Arial" panose="020B0604020202020204" pitchFamily="34" charset="0"/>
                        </a:rPr>
                        <a:t>H</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1">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F, G</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2</a:t>
                      </a:r>
                      <a:endParaRPr lang="cs-CZ" sz="1500" b="1" dirty="0">
                        <a:solidFill>
                          <a:schemeClr val="tx1"/>
                        </a:solidFill>
                        <a:latin typeface="Arial" panose="020B0604020202020204" pitchFamily="34" charset="0"/>
                        <a:cs typeface="Arial" panose="020B0604020202020204" pitchFamily="34" charset="0"/>
                      </a:endParaRPr>
                    </a:p>
                  </a:txBody>
                  <a:tcPr marL="91447" marR="91447" marT="45704" marB="45704">
                    <a:solidFill>
                      <a:schemeClr val="accent2">
                        <a:lumMod val="60000"/>
                        <a:lumOff val="40000"/>
                      </a:schemeClr>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r>
              <a:rPr lang="cs-CZ" altLang="cs-CZ" sz="3200" b="1">
                <a:solidFill>
                  <a:srgbClr val="002060"/>
                </a:solidFill>
              </a:rPr>
              <a:t> 2</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Are two carpenters only able to complete the project within originally promised 15 days?</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a:extLst>
              <a:ext uri="{FF2B5EF4-FFF2-40B4-BE49-F238E27FC236}">
                <a16:creationId xmlns:a16="http://schemas.microsoft.com/office/drawing/2014/main" id="{F4F9A3E0-450E-4D06-9DEA-01813737BE7C}"/>
              </a:ext>
            </a:extLst>
          </p:cNvPr>
          <p:cNvGraphicFramePr>
            <a:graphicFrameLocks noGrp="1"/>
          </p:cNvGraphicFramePr>
          <p:nvPr>
            <p:extLst>
              <p:ext uri="{D42A27DB-BD31-4B8C-83A1-F6EECF244321}">
                <p14:modId xmlns:p14="http://schemas.microsoft.com/office/powerpoint/2010/main" val="4006479770"/>
              </p:ext>
            </p:extLst>
          </p:nvPr>
        </p:nvGraphicFramePr>
        <p:xfrm>
          <a:off x="539552" y="2680494"/>
          <a:ext cx="8136892" cy="3124776"/>
        </p:xfrm>
        <a:graphic>
          <a:graphicData uri="http://schemas.openxmlformats.org/drawingml/2006/table">
            <a:tbl>
              <a:tblPr/>
              <a:tblGrid>
                <a:gridCol w="219916">
                  <a:extLst>
                    <a:ext uri="{9D8B030D-6E8A-4147-A177-3AD203B41FA5}">
                      <a16:colId xmlns:a16="http://schemas.microsoft.com/office/drawing/2014/main" val="2111320393"/>
                    </a:ext>
                  </a:extLst>
                </a:gridCol>
                <a:gridCol w="219916">
                  <a:extLst>
                    <a:ext uri="{9D8B030D-6E8A-4147-A177-3AD203B41FA5}">
                      <a16:colId xmlns:a16="http://schemas.microsoft.com/office/drawing/2014/main" val="1931827646"/>
                    </a:ext>
                  </a:extLst>
                </a:gridCol>
                <a:gridCol w="219916">
                  <a:extLst>
                    <a:ext uri="{9D8B030D-6E8A-4147-A177-3AD203B41FA5}">
                      <a16:colId xmlns:a16="http://schemas.microsoft.com/office/drawing/2014/main" val="3211863735"/>
                    </a:ext>
                  </a:extLst>
                </a:gridCol>
                <a:gridCol w="219916">
                  <a:extLst>
                    <a:ext uri="{9D8B030D-6E8A-4147-A177-3AD203B41FA5}">
                      <a16:colId xmlns:a16="http://schemas.microsoft.com/office/drawing/2014/main" val="2658088286"/>
                    </a:ext>
                  </a:extLst>
                </a:gridCol>
                <a:gridCol w="219916">
                  <a:extLst>
                    <a:ext uri="{9D8B030D-6E8A-4147-A177-3AD203B41FA5}">
                      <a16:colId xmlns:a16="http://schemas.microsoft.com/office/drawing/2014/main" val="1656570573"/>
                    </a:ext>
                  </a:extLst>
                </a:gridCol>
                <a:gridCol w="219916">
                  <a:extLst>
                    <a:ext uri="{9D8B030D-6E8A-4147-A177-3AD203B41FA5}">
                      <a16:colId xmlns:a16="http://schemas.microsoft.com/office/drawing/2014/main" val="1765596683"/>
                    </a:ext>
                  </a:extLst>
                </a:gridCol>
                <a:gridCol w="219916">
                  <a:extLst>
                    <a:ext uri="{9D8B030D-6E8A-4147-A177-3AD203B41FA5}">
                      <a16:colId xmlns:a16="http://schemas.microsoft.com/office/drawing/2014/main" val="2842450643"/>
                    </a:ext>
                  </a:extLst>
                </a:gridCol>
                <a:gridCol w="219916">
                  <a:extLst>
                    <a:ext uri="{9D8B030D-6E8A-4147-A177-3AD203B41FA5}">
                      <a16:colId xmlns:a16="http://schemas.microsoft.com/office/drawing/2014/main" val="2246098528"/>
                    </a:ext>
                  </a:extLst>
                </a:gridCol>
                <a:gridCol w="219916">
                  <a:extLst>
                    <a:ext uri="{9D8B030D-6E8A-4147-A177-3AD203B41FA5}">
                      <a16:colId xmlns:a16="http://schemas.microsoft.com/office/drawing/2014/main" val="375251543"/>
                    </a:ext>
                  </a:extLst>
                </a:gridCol>
                <a:gridCol w="219916">
                  <a:extLst>
                    <a:ext uri="{9D8B030D-6E8A-4147-A177-3AD203B41FA5}">
                      <a16:colId xmlns:a16="http://schemas.microsoft.com/office/drawing/2014/main" val="4274439275"/>
                    </a:ext>
                  </a:extLst>
                </a:gridCol>
                <a:gridCol w="219916">
                  <a:extLst>
                    <a:ext uri="{9D8B030D-6E8A-4147-A177-3AD203B41FA5}">
                      <a16:colId xmlns:a16="http://schemas.microsoft.com/office/drawing/2014/main" val="678237757"/>
                    </a:ext>
                  </a:extLst>
                </a:gridCol>
                <a:gridCol w="219916">
                  <a:extLst>
                    <a:ext uri="{9D8B030D-6E8A-4147-A177-3AD203B41FA5}">
                      <a16:colId xmlns:a16="http://schemas.microsoft.com/office/drawing/2014/main" val="874187258"/>
                    </a:ext>
                  </a:extLst>
                </a:gridCol>
                <a:gridCol w="219916">
                  <a:extLst>
                    <a:ext uri="{9D8B030D-6E8A-4147-A177-3AD203B41FA5}">
                      <a16:colId xmlns:a16="http://schemas.microsoft.com/office/drawing/2014/main" val="2036122183"/>
                    </a:ext>
                  </a:extLst>
                </a:gridCol>
                <a:gridCol w="219916">
                  <a:extLst>
                    <a:ext uri="{9D8B030D-6E8A-4147-A177-3AD203B41FA5}">
                      <a16:colId xmlns:a16="http://schemas.microsoft.com/office/drawing/2014/main" val="876829500"/>
                    </a:ext>
                  </a:extLst>
                </a:gridCol>
                <a:gridCol w="219916">
                  <a:extLst>
                    <a:ext uri="{9D8B030D-6E8A-4147-A177-3AD203B41FA5}">
                      <a16:colId xmlns:a16="http://schemas.microsoft.com/office/drawing/2014/main" val="1009763819"/>
                    </a:ext>
                  </a:extLst>
                </a:gridCol>
                <a:gridCol w="219916">
                  <a:extLst>
                    <a:ext uri="{9D8B030D-6E8A-4147-A177-3AD203B41FA5}">
                      <a16:colId xmlns:a16="http://schemas.microsoft.com/office/drawing/2014/main" val="3013899365"/>
                    </a:ext>
                  </a:extLst>
                </a:gridCol>
                <a:gridCol w="219916">
                  <a:extLst>
                    <a:ext uri="{9D8B030D-6E8A-4147-A177-3AD203B41FA5}">
                      <a16:colId xmlns:a16="http://schemas.microsoft.com/office/drawing/2014/main" val="3670144583"/>
                    </a:ext>
                  </a:extLst>
                </a:gridCol>
                <a:gridCol w="219916">
                  <a:extLst>
                    <a:ext uri="{9D8B030D-6E8A-4147-A177-3AD203B41FA5}">
                      <a16:colId xmlns:a16="http://schemas.microsoft.com/office/drawing/2014/main" val="1387617080"/>
                    </a:ext>
                  </a:extLst>
                </a:gridCol>
                <a:gridCol w="219916">
                  <a:extLst>
                    <a:ext uri="{9D8B030D-6E8A-4147-A177-3AD203B41FA5}">
                      <a16:colId xmlns:a16="http://schemas.microsoft.com/office/drawing/2014/main" val="959191010"/>
                    </a:ext>
                  </a:extLst>
                </a:gridCol>
                <a:gridCol w="219916">
                  <a:extLst>
                    <a:ext uri="{9D8B030D-6E8A-4147-A177-3AD203B41FA5}">
                      <a16:colId xmlns:a16="http://schemas.microsoft.com/office/drawing/2014/main" val="3682686788"/>
                    </a:ext>
                  </a:extLst>
                </a:gridCol>
                <a:gridCol w="219916">
                  <a:extLst>
                    <a:ext uri="{9D8B030D-6E8A-4147-A177-3AD203B41FA5}">
                      <a16:colId xmlns:a16="http://schemas.microsoft.com/office/drawing/2014/main" val="1072614688"/>
                    </a:ext>
                  </a:extLst>
                </a:gridCol>
                <a:gridCol w="219916">
                  <a:extLst>
                    <a:ext uri="{9D8B030D-6E8A-4147-A177-3AD203B41FA5}">
                      <a16:colId xmlns:a16="http://schemas.microsoft.com/office/drawing/2014/main" val="562196779"/>
                    </a:ext>
                  </a:extLst>
                </a:gridCol>
                <a:gridCol w="219916">
                  <a:extLst>
                    <a:ext uri="{9D8B030D-6E8A-4147-A177-3AD203B41FA5}">
                      <a16:colId xmlns:a16="http://schemas.microsoft.com/office/drawing/2014/main" val="2873347452"/>
                    </a:ext>
                  </a:extLst>
                </a:gridCol>
                <a:gridCol w="219916">
                  <a:extLst>
                    <a:ext uri="{9D8B030D-6E8A-4147-A177-3AD203B41FA5}">
                      <a16:colId xmlns:a16="http://schemas.microsoft.com/office/drawing/2014/main" val="1919392896"/>
                    </a:ext>
                  </a:extLst>
                </a:gridCol>
                <a:gridCol w="219916">
                  <a:extLst>
                    <a:ext uri="{9D8B030D-6E8A-4147-A177-3AD203B41FA5}">
                      <a16:colId xmlns:a16="http://schemas.microsoft.com/office/drawing/2014/main" val="3739170821"/>
                    </a:ext>
                  </a:extLst>
                </a:gridCol>
                <a:gridCol w="219916">
                  <a:extLst>
                    <a:ext uri="{9D8B030D-6E8A-4147-A177-3AD203B41FA5}">
                      <a16:colId xmlns:a16="http://schemas.microsoft.com/office/drawing/2014/main" val="3799843972"/>
                    </a:ext>
                  </a:extLst>
                </a:gridCol>
                <a:gridCol w="219916">
                  <a:extLst>
                    <a:ext uri="{9D8B030D-6E8A-4147-A177-3AD203B41FA5}">
                      <a16:colId xmlns:a16="http://schemas.microsoft.com/office/drawing/2014/main" val="1564374734"/>
                    </a:ext>
                  </a:extLst>
                </a:gridCol>
                <a:gridCol w="219916">
                  <a:extLst>
                    <a:ext uri="{9D8B030D-6E8A-4147-A177-3AD203B41FA5}">
                      <a16:colId xmlns:a16="http://schemas.microsoft.com/office/drawing/2014/main" val="3715043660"/>
                    </a:ext>
                  </a:extLst>
                </a:gridCol>
                <a:gridCol w="219916">
                  <a:extLst>
                    <a:ext uri="{9D8B030D-6E8A-4147-A177-3AD203B41FA5}">
                      <a16:colId xmlns:a16="http://schemas.microsoft.com/office/drawing/2014/main" val="728532560"/>
                    </a:ext>
                  </a:extLst>
                </a:gridCol>
                <a:gridCol w="219916">
                  <a:extLst>
                    <a:ext uri="{9D8B030D-6E8A-4147-A177-3AD203B41FA5}">
                      <a16:colId xmlns:a16="http://schemas.microsoft.com/office/drawing/2014/main" val="3508899250"/>
                    </a:ext>
                  </a:extLst>
                </a:gridCol>
                <a:gridCol w="219916">
                  <a:extLst>
                    <a:ext uri="{9D8B030D-6E8A-4147-A177-3AD203B41FA5}">
                      <a16:colId xmlns:a16="http://schemas.microsoft.com/office/drawing/2014/main" val="379404610"/>
                    </a:ext>
                  </a:extLst>
                </a:gridCol>
                <a:gridCol w="219916">
                  <a:extLst>
                    <a:ext uri="{9D8B030D-6E8A-4147-A177-3AD203B41FA5}">
                      <a16:colId xmlns:a16="http://schemas.microsoft.com/office/drawing/2014/main" val="339364180"/>
                    </a:ext>
                  </a:extLst>
                </a:gridCol>
                <a:gridCol w="219916">
                  <a:extLst>
                    <a:ext uri="{9D8B030D-6E8A-4147-A177-3AD203B41FA5}">
                      <a16:colId xmlns:a16="http://schemas.microsoft.com/office/drawing/2014/main" val="2391694597"/>
                    </a:ext>
                  </a:extLst>
                </a:gridCol>
                <a:gridCol w="219916">
                  <a:extLst>
                    <a:ext uri="{9D8B030D-6E8A-4147-A177-3AD203B41FA5}">
                      <a16:colId xmlns:a16="http://schemas.microsoft.com/office/drawing/2014/main" val="860564121"/>
                    </a:ext>
                  </a:extLst>
                </a:gridCol>
                <a:gridCol w="219916">
                  <a:extLst>
                    <a:ext uri="{9D8B030D-6E8A-4147-A177-3AD203B41FA5}">
                      <a16:colId xmlns:a16="http://schemas.microsoft.com/office/drawing/2014/main" val="2430274681"/>
                    </a:ext>
                  </a:extLst>
                </a:gridCol>
                <a:gridCol w="219916">
                  <a:extLst>
                    <a:ext uri="{9D8B030D-6E8A-4147-A177-3AD203B41FA5}">
                      <a16:colId xmlns:a16="http://schemas.microsoft.com/office/drawing/2014/main" val="541257273"/>
                    </a:ext>
                  </a:extLst>
                </a:gridCol>
                <a:gridCol w="219916">
                  <a:extLst>
                    <a:ext uri="{9D8B030D-6E8A-4147-A177-3AD203B41FA5}">
                      <a16:colId xmlns:a16="http://schemas.microsoft.com/office/drawing/2014/main" val="3637679948"/>
                    </a:ext>
                  </a:extLst>
                </a:gridCol>
              </a:tblGrid>
              <a:tr h="260398">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57139880"/>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2278845004"/>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543225738"/>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17027354"/>
                  </a:ext>
                </a:extLst>
              </a:tr>
              <a:tr h="260398">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FF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FF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44590062"/>
                  </a:ext>
                </a:extLst>
              </a:tr>
              <a:tr h="260398">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13038093"/>
                  </a:ext>
                </a:extLst>
              </a:tr>
              <a:tr h="260398">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48482613"/>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983339689"/>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4041182109"/>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FF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2217944439"/>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2075985352"/>
                  </a:ext>
                </a:extLst>
              </a:tr>
              <a:tr h="260398">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3729229310"/>
                  </a:ext>
                </a:extLst>
              </a:tr>
            </a:tbl>
          </a:graphicData>
        </a:graphic>
      </p:graphicFrame>
    </p:spTree>
    <p:extLst>
      <p:ext uri="{BB962C8B-B14F-4D97-AF65-F5344CB8AC3E}">
        <p14:creationId xmlns:p14="http://schemas.microsoft.com/office/powerpoint/2010/main" val="3395423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r>
              <a:rPr lang="cs-CZ" altLang="cs-CZ" sz="3200" b="1">
                <a:solidFill>
                  <a:srgbClr val="002060"/>
                </a:solidFill>
              </a:rPr>
              <a:t> 2</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Are two carpenters only able to complete the project within originally promised 15 days?</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4" name="Tabulka 3">
            <a:extLst>
              <a:ext uri="{FF2B5EF4-FFF2-40B4-BE49-F238E27FC236}">
                <a16:creationId xmlns:a16="http://schemas.microsoft.com/office/drawing/2014/main" id="{79051A27-F796-4F79-889F-231D2A9D035E}"/>
              </a:ext>
            </a:extLst>
          </p:cNvPr>
          <p:cNvGraphicFramePr>
            <a:graphicFrameLocks noGrp="1"/>
          </p:cNvGraphicFramePr>
          <p:nvPr>
            <p:extLst>
              <p:ext uri="{D42A27DB-BD31-4B8C-83A1-F6EECF244321}">
                <p14:modId xmlns:p14="http://schemas.microsoft.com/office/powerpoint/2010/main" val="228969344"/>
              </p:ext>
            </p:extLst>
          </p:nvPr>
        </p:nvGraphicFramePr>
        <p:xfrm>
          <a:off x="1619672" y="2564903"/>
          <a:ext cx="5337060" cy="3029376"/>
        </p:xfrm>
        <a:graphic>
          <a:graphicData uri="http://schemas.openxmlformats.org/drawingml/2006/table">
            <a:tbl>
              <a:tblPr/>
              <a:tblGrid>
                <a:gridCol w="355804">
                  <a:extLst>
                    <a:ext uri="{9D8B030D-6E8A-4147-A177-3AD203B41FA5}">
                      <a16:colId xmlns:a16="http://schemas.microsoft.com/office/drawing/2014/main" val="3712328676"/>
                    </a:ext>
                  </a:extLst>
                </a:gridCol>
                <a:gridCol w="355804">
                  <a:extLst>
                    <a:ext uri="{9D8B030D-6E8A-4147-A177-3AD203B41FA5}">
                      <a16:colId xmlns:a16="http://schemas.microsoft.com/office/drawing/2014/main" val="655210822"/>
                    </a:ext>
                  </a:extLst>
                </a:gridCol>
                <a:gridCol w="355804">
                  <a:extLst>
                    <a:ext uri="{9D8B030D-6E8A-4147-A177-3AD203B41FA5}">
                      <a16:colId xmlns:a16="http://schemas.microsoft.com/office/drawing/2014/main" val="1771494425"/>
                    </a:ext>
                  </a:extLst>
                </a:gridCol>
                <a:gridCol w="355804">
                  <a:extLst>
                    <a:ext uri="{9D8B030D-6E8A-4147-A177-3AD203B41FA5}">
                      <a16:colId xmlns:a16="http://schemas.microsoft.com/office/drawing/2014/main" val="4079742596"/>
                    </a:ext>
                  </a:extLst>
                </a:gridCol>
                <a:gridCol w="355804">
                  <a:extLst>
                    <a:ext uri="{9D8B030D-6E8A-4147-A177-3AD203B41FA5}">
                      <a16:colId xmlns:a16="http://schemas.microsoft.com/office/drawing/2014/main" val="2281779465"/>
                    </a:ext>
                  </a:extLst>
                </a:gridCol>
                <a:gridCol w="355804">
                  <a:extLst>
                    <a:ext uri="{9D8B030D-6E8A-4147-A177-3AD203B41FA5}">
                      <a16:colId xmlns:a16="http://schemas.microsoft.com/office/drawing/2014/main" val="2958116912"/>
                    </a:ext>
                  </a:extLst>
                </a:gridCol>
                <a:gridCol w="355804">
                  <a:extLst>
                    <a:ext uri="{9D8B030D-6E8A-4147-A177-3AD203B41FA5}">
                      <a16:colId xmlns:a16="http://schemas.microsoft.com/office/drawing/2014/main" val="1625099597"/>
                    </a:ext>
                  </a:extLst>
                </a:gridCol>
                <a:gridCol w="355804">
                  <a:extLst>
                    <a:ext uri="{9D8B030D-6E8A-4147-A177-3AD203B41FA5}">
                      <a16:colId xmlns:a16="http://schemas.microsoft.com/office/drawing/2014/main" val="964544095"/>
                    </a:ext>
                  </a:extLst>
                </a:gridCol>
                <a:gridCol w="355804">
                  <a:extLst>
                    <a:ext uri="{9D8B030D-6E8A-4147-A177-3AD203B41FA5}">
                      <a16:colId xmlns:a16="http://schemas.microsoft.com/office/drawing/2014/main" val="1686932429"/>
                    </a:ext>
                  </a:extLst>
                </a:gridCol>
                <a:gridCol w="355804">
                  <a:extLst>
                    <a:ext uri="{9D8B030D-6E8A-4147-A177-3AD203B41FA5}">
                      <a16:colId xmlns:a16="http://schemas.microsoft.com/office/drawing/2014/main" val="384184687"/>
                    </a:ext>
                  </a:extLst>
                </a:gridCol>
                <a:gridCol w="355804">
                  <a:extLst>
                    <a:ext uri="{9D8B030D-6E8A-4147-A177-3AD203B41FA5}">
                      <a16:colId xmlns:a16="http://schemas.microsoft.com/office/drawing/2014/main" val="1462403946"/>
                    </a:ext>
                  </a:extLst>
                </a:gridCol>
                <a:gridCol w="355804">
                  <a:extLst>
                    <a:ext uri="{9D8B030D-6E8A-4147-A177-3AD203B41FA5}">
                      <a16:colId xmlns:a16="http://schemas.microsoft.com/office/drawing/2014/main" val="1338578081"/>
                    </a:ext>
                  </a:extLst>
                </a:gridCol>
                <a:gridCol w="355804">
                  <a:extLst>
                    <a:ext uri="{9D8B030D-6E8A-4147-A177-3AD203B41FA5}">
                      <a16:colId xmlns:a16="http://schemas.microsoft.com/office/drawing/2014/main" val="2758127959"/>
                    </a:ext>
                  </a:extLst>
                </a:gridCol>
                <a:gridCol w="355804">
                  <a:extLst>
                    <a:ext uri="{9D8B030D-6E8A-4147-A177-3AD203B41FA5}">
                      <a16:colId xmlns:a16="http://schemas.microsoft.com/office/drawing/2014/main" val="3875759312"/>
                    </a:ext>
                  </a:extLst>
                </a:gridCol>
                <a:gridCol w="355804">
                  <a:extLst>
                    <a:ext uri="{9D8B030D-6E8A-4147-A177-3AD203B41FA5}">
                      <a16:colId xmlns:a16="http://schemas.microsoft.com/office/drawing/2014/main" val="943435725"/>
                    </a:ext>
                  </a:extLst>
                </a:gridCol>
              </a:tblGrid>
              <a:tr h="252448">
                <a:tc gridSpan="2">
                  <a:txBody>
                    <a:bodyPr/>
                    <a:lstStyle/>
                    <a:p>
                      <a:pPr algn="ctr" fontAlgn="b"/>
                      <a:r>
                        <a:rPr lang="cs-CZ" sz="1200" b="1" i="0" u="none" strike="noStrike" dirty="0">
                          <a:solidFill>
                            <a:srgbClr val="000000"/>
                          </a:solidFill>
                          <a:effectLst/>
                          <a:latin typeface="Calibri" panose="020F050202020403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08403546"/>
                  </a:ext>
                </a:extLst>
              </a:tr>
              <a:tr h="252448">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77116249"/>
                  </a:ext>
                </a:extLst>
              </a:tr>
              <a:tr h="252448">
                <a:tc gridSpan="2">
                  <a:txBody>
                    <a:bodyPr/>
                    <a:lstStyle/>
                    <a:p>
                      <a:pPr algn="ctr" fontAlgn="b"/>
                      <a:r>
                        <a:rPr lang="cs-CZ" sz="1200" b="1" i="0" u="none" strike="noStrike">
                          <a:solidFill>
                            <a:srgbClr val="00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426936315"/>
                  </a:ext>
                </a:extLst>
              </a:tr>
              <a:tr h="252448">
                <a:tc gridSpan="2">
                  <a:txBody>
                    <a:bodyPr/>
                    <a:lstStyle/>
                    <a:p>
                      <a:pPr algn="ctr" fontAlgn="b"/>
                      <a:r>
                        <a:rPr lang="cs-CZ" sz="1200" b="1"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190414322"/>
                  </a:ext>
                </a:extLst>
              </a:tr>
              <a:tr h="252448">
                <a:tc gridSpan="2">
                  <a:txBody>
                    <a:bodyPr/>
                    <a:lstStyle/>
                    <a:p>
                      <a:pPr algn="ctr" fontAlgn="b"/>
                      <a:r>
                        <a:rPr lang="cs-CZ" sz="1200" b="1" i="0" u="none" strike="noStrike">
                          <a:solidFill>
                            <a:srgbClr val="00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51152485"/>
                  </a:ext>
                </a:extLst>
              </a:tr>
              <a:tr h="252448">
                <a:tc gridSpan="2">
                  <a:txBody>
                    <a:bodyPr/>
                    <a:lstStyle/>
                    <a:p>
                      <a:pPr algn="ctr" fontAlgn="b"/>
                      <a:r>
                        <a:rPr lang="cs-CZ" sz="1200" b="1" i="0" u="none" strike="noStrike">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01896053"/>
                  </a:ext>
                </a:extLst>
              </a:tr>
              <a:tr h="252448">
                <a:tc gridSpan="2">
                  <a:txBody>
                    <a:bodyPr/>
                    <a:lstStyle/>
                    <a:p>
                      <a:pPr algn="ctr" fontAlgn="b"/>
                      <a:r>
                        <a:rPr lang="cs-CZ" sz="1200" b="1"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356990958"/>
                  </a:ext>
                </a:extLst>
              </a:tr>
              <a:tr h="252448">
                <a:tc gridSpan="2">
                  <a:txBody>
                    <a:bodyPr/>
                    <a:lstStyle/>
                    <a:p>
                      <a:pPr algn="ctr" fontAlgn="b"/>
                      <a:r>
                        <a:rPr lang="cs-CZ" sz="1200" b="1" i="0" u="none" strike="noStrike">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774035224"/>
                  </a:ext>
                </a:extLst>
              </a:tr>
              <a:tr h="252448">
                <a:tc gridSpan="2">
                  <a:txBody>
                    <a:bodyPr/>
                    <a:lstStyle/>
                    <a:p>
                      <a:pPr algn="ctr" fontAlgn="b"/>
                      <a:r>
                        <a:rPr lang="cs-CZ" sz="1200" b="1" i="0" u="none" strike="noStrike">
                          <a:solidFill>
                            <a:srgbClr val="00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831660156"/>
                  </a:ext>
                </a:extLst>
              </a:tr>
              <a:tr h="252448">
                <a:tc gridSpan="2">
                  <a:txBody>
                    <a:bodyPr/>
                    <a:lstStyle/>
                    <a:p>
                      <a:pPr algn="ctr" fontAlgn="b"/>
                      <a:r>
                        <a:rPr lang="cs-CZ" sz="1200" b="1"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89360505"/>
                  </a:ext>
                </a:extLst>
              </a:tr>
              <a:tr h="252448">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44563086"/>
                  </a:ext>
                </a:extLst>
              </a:tr>
              <a:tr h="252448">
                <a:tc gridSpan="2">
                  <a:txBody>
                    <a:bodyPr/>
                    <a:lstStyle/>
                    <a:p>
                      <a:pPr algn="ctr" fontAlgn="b"/>
                      <a:r>
                        <a:rPr lang="cs-CZ" sz="1200" b="1" i="0" u="none" strike="noStrike">
                          <a:solidFill>
                            <a:srgbClr val="000000"/>
                          </a:solidFill>
                          <a:effectLst/>
                          <a:latin typeface="Calibri" panose="020F0502020204030204" pitchFamily="34" charset="0"/>
                        </a:rPr>
                        <a:t>Suma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33702186"/>
                  </a:ext>
                </a:extLst>
              </a:tr>
            </a:tbl>
          </a:graphicData>
        </a:graphic>
      </p:graphicFrame>
      <p:sp>
        <p:nvSpPr>
          <p:cNvPr id="5" name="Ovál 4">
            <a:extLst>
              <a:ext uri="{FF2B5EF4-FFF2-40B4-BE49-F238E27FC236}">
                <a16:creationId xmlns:a16="http://schemas.microsoft.com/office/drawing/2014/main" id="{A77F02E5-9F2F-4C3E-905F-98263C186203}"/>
              </a:ext>
            </a:extLst>
          </p:cNvPr>
          <p:cNvSpPr/>
          <p:nvPr/>
        </p:nvSpPr>
        <p:spPr>
          <a:xfrm>
            <a:off x="3012120" y="5353723"/>
            <a:ext cx="432048" cy="33042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a:extLst>
              <a:ext uri="{FF2B5EF4-FFF2-40B4-BE49-F238E27FC236}">
                <a16:creationId xmlns:a16="http://schemas.microsoft.com/office/drawing/2014/main" id="{75CEF721-86F0-438E-893A-108555B994D4}"/>
              </a:ext>
            </a:extLst>
          </p:cNvPr>
          <p:cNvSpPr/>
          <p:nvPr/>
        </p:nvSpPr>
        <p:spPr>
          <a:xfrm>
            <a:off x="4499992" y="5348462"/>
            <a:ext cx="1032407" cy="33042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48311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r>
              <a:rPr lang="cs-CZ" altLang="cs-CZ" sz="3200" b="1">
                <a:solidFill>
                  <a:srgbClr val="002060"/>
                </a:solidFill>
              </a:rPr>
              <a:t> 2</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Are two carpenters only able to complete the project within originally promised 15 days?</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4" name="Tabulka 3">
            <a:extLst>
              <a:ext uri="{FF2B5EF4-FFF2-40B4-BE49-F238E27FC236}">
                <a16:creationId xmlns:a16="http://schemas.microsoft.com/office/drawing/2014/main" id="{79051A27-F796-4F79-889F-231D2A9D035E}"/>
              </a:ext>
            </a:extLst>
          </p:cNvPr>
          <p:cNvGraphicFramePr>
            <a:graphicFrameLocks noGrp="1"/>
          </p:cNvGraphicFramePr>
          <p:nvPr>
            <p:extLst>
              <p:ext uri="{D42A27DB-BD31-4B8C-83A1-F6EECF244321}">
                <p14:modId xmlns:p14="http://schemas.microsoft.com/office/powerpoint/2010/main" val="1562771090"/>
              </p:ext>
            </p:extLst>
          </p:nvPr>
        </p:nvGraphicFramePr>
        <p:xfrm>
          <a:off x="1619672" y="2564903"/>
          <a:ext cx="5337060" cy="3029376"/>
        </p:xfrm>
        <a:graphic>
          <a:graphicData uri="http://schemas.openxmlformats.org/drawingml/2006/table">
            <a:tbl>
              <a:tblPr/>
              <a:tblGrid>
                <a:gridCol w="355804">
                  <a:extLst>
                    <a:ext uri="{9D8B030D-6E8A-4147-A177-3AD203B41FA5}">
                      <a16:colId xmlns:a16="http://schemas.microsoft.com/office/drawing/2014/main" val="3712328676"/>
                    </a:ext>
                  </a:extLst>
                </a:gridCol>
                <a:gridCol w="355804">
                  <a:extLst>
                    <a:ext uri="{9D8B030D-6E8A-4147-A177-3AD203B41FA5}">
                      <a16:colId xmlns:a16="http://schemas.microsoft.com/office/drawing/2014/main" val="655210822"/>
                    </a:ext>
                  </a:extLst>
                </a:gridCol>
                <a:gridCol w="355804">
                  <a:extLst>
                    <a:ext uri="{9D8B030D-6E8A-4147-A177-3AD203B41FA5}">
                      <a16:colId xmlns:a16="http://schemas.microsoft.com/office/drawing/2014/main" val="1771494425"/>
                    </a:ext>
                  </a:extLst>
                </a:gridCol>
                <a:gridCol w="355804">
                  <a:extLst>
                    <a:ext uri="{9D8B030D-6E8A-4147-A177-3AD203B41FA5}">
                      <a16:colId xmlns:a16="http://schemas.microsoft.com/office/drawing/2014/main" val="4079742596"/>
                    </a:ext>
                  </a:extLst>
                </a:gridCol>
                <a:gridCol w="355804">
                  <a:extLst>
                    <a:ext uri="{9D8B030D-6E8A-4147-A177-3AD203B41FA5}">
                      <a16:colId xmlns:a16="http://schemas.microsoft.com/office/drawing/2014/main" val="2281779465"/>
                    </a:ext>
                  </a:extLst>
                </a:gridCol>
                <a:gridCol w="355804">
                  <a:extLst>
                    <a:ext uri="{9D8B030D-6E8A-4147-A177-3AD203B41FA5}">
                      <a16:colId xmlns:a16="http://schemas.microsoft.com/office/drawing/2014/main" val="2958116912"/>
                    </a:ext>
                  </a:extLst>
                </a:gridCol>
                <a:gridCol w="355804">
                  <a:extLst>
                    <a:ext uri="{9D8B030D-6E8A-4147-A177-3AD203B41FA5}">
                      <a16:colId xmlns:a16="http://schemas.microsoft.com/office/drawing/2014/main" val="1625099597"/>
                    </a:ext>
                  </a:extLst>
                </a:gridCol>
                <a:gridCol w="355804">
                  <a:extLst>
                    <a:ext uri="{9D8B030D-6E8A-4147-A177-3AD203B41FA5}">
                      <a16:colId xmlns:a16="http://schemas.microsoft.com/office/drawing/2014/main" val="964544095"/>
                    </a:ext>
                  </a:extLst>
                </a:gridCol>
                <a:gridCol w="355804">
                  <a:extLst>
                    <a:ext uri="{9D8B030D-6E8A-4147-A177-3AD203B41FA5}">
                      <a16:colId xmlns:a16="http://schemas.microsoft.com/office/drawing/2014/main" val="1686932429"/>
                    </a:ext>
                  </a:extLst>
                </a:gridCol>
                <a:gridCol w="355804">
                  <a:extLst>
                    <a:ext uri="{9D8B030D-6E8A-4147-A177-3AD203B41FA5}">
                      <a16:colId xmlns:a16="http://schemas.microsoft.com/office/drawing/2014/main" val="384184687"/>
                    </a:ext>
                  </a:extLst>
                </a:gridCol>
                <a:gridCol w="355804">
                  <a:extLst>
                    <a:ext uri="{9D8B030D-6E8A-4147-A177-3AD203B41FA5}">
                      <a16:colId xmlns:a16="http://schemas.microsoft.com/office/drawing/2014/main" val="1462403946"/>
                    </a:ext>
                  </a:extLst>
                </a:gridCol>
                <a:gridCol w="355804">
                  <a:extLst>
                    <a:ext uri="{9D8B030D-6E8A-4147-A177-3AD203B41FA5}">
                      <a16:colId xmlns:a16="http://schemas.microsoft.com/office/drawing/2014/main" val="1338578081"/>
                    </a:ext>
                  </a:extLst>
                </a:gridCol>
                <a:gridCol w="355804">
                  <a:extLst>
                    <a:ext uri="{9D8B030D-6E8A-4147-A177-3AD203B41FA5}">
                      <a16:colId xmlns:a16="http://schemas.microsoft.com/office/drawing/2014/main" val="2758127959"/>
                    </a:ext>
                  </a:extLst>
                </a:gridCol>
                <a:gridCol w="355804">
                  <a:extLst>
                    <a:ext uri="{9D8B030D-6E8A-4147-A177-3AD203B41FA5}">
                      <a16:colId xmlns:a16="http://schemas.microsoft.com/office/drawing/2014/main" val="3875759312"/>
                    </a:ext>
                  </a:extLst>
                </a:gridCol>
                <a:gridCol w="355804">
                  <a:extLst>
                    <a:ext uri="{9D8B030D-6E8A-4147-A177-3AD203B41FA5}">
                      <a16:colId xmlns:a16="http://schemas.microsoft.com/office/drawing/2014/main" val="943435725"/>
                    </a:ext>
                  </a:extLst>
                </a:gridCol>
              </a:tblGrid>
              <a:tr h="252448">
                <a:tc gridSpan="2">
                  <a:txBody>
                    <a:bodyPr/>
                    <a:lstStyle/>
                    <a:p>
                      <a:pPr algn="ctr" fontAlgn="b"/>
                      <a:r>
                        <a:rPr lang="cs-CZ" sz="1200" b="1" i="0" u="none" strike="noStrike" dirty="0">
                          <a:solidFill>
                            <a:srgbClr val="000000"/>
                          </a:solidFill>
                          <a:effectLst/>
                          <a:latin typeface="Calibri" panose="020F0502020204030204" pitchFamily="34" charset="0"/>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08403546"/>
                  </a:ext>
                </a:extLst>
              </a:tr>
              <a:tr h="252448">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77116249"/>
                  </a:ext>
                </a:extLst>
              </a:tr>
              <a:tr h="252448">
                <a:tc gridSpan="2">
                  <a:txBody>
                    <a:bodyPr/>
                    <a:lstStyle/>
                    <a:p>
                      <a:pPr algn="ctr" fontAlgn="b"/>
                      <a:r>
                        <a:rPr lang="cs-CZ" sz="1200" b="1" i="0" u="none" strike="noStrike">
                          <a:solidFill>
                            <a:srgbClr val="00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426936315"/>
                  </a:ext>
                </a:extLst>
              </a:tr>
              <a:tr h="252448">
                <a:tc gridSpan="2">
                  <a:txBody>
                    <a:bodyPr/>
                    <a:lstStyle/>
                    <a:p>
                      <a:pPr algn="ctr" fontAlgn="b"/>
                      <a:r>
                        <a:rPr lang="cs-CZ" sz="1200" b="1"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2</a:t>
                      </a:r>
                    </a:p>
                  </a:txBody>
                  <a:tcPr marL="9525" marR="9525" marT="9525" marB="0" anchor="ctr">
                    <a:lnL>
                      <a:noFill/>
                    </a:lnL>
                    <a:lnR>
                      <a:noFill/>
                    </a:lnR>
                    <a:lnT>
                      <a:noFill/>
                    </a:lnT>
                    <a:lnB>
                      <a:noFill/>
                    </a:lnB>
                    <a:solidFill>
                      <a:srgbClr val="4FD9E7"/>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190414322"/>
                  </a:ext>
                </a:extLst>
              </a:tr>
              <a:tr h="252448">
                <a:tc gridSpan="2">
                  <a:txBody>
                    <a:bodyPr/>
                    <a:lstStyle/>
                    <a:p>
                      <a:pPr algn="ctr" fontAlgn="b"/>
                      <a:r>
                        <a:rPr lang="cs-CZ" sz="1200" b="1" i="0" u="none" strike="noStrike">
                          <a:solidFill>
                            <a:srgbClr val="00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51152485"/>
                  </a:ext>
                </a:extLst>
              </a:tr>
              <a:tr h="252448">
                <a:tc gridSpan="2">
                  <a:txBody>
                    <a:bodyPr/>
                    <a:lstStyle/>
                    <a:p>
                      <a:pPr algn="ctr" fontAlgn="b"/>
                      <a:r>
                        <a:rPr lang="cs-CZ" sz="1200" b="1" i="0" u="none" strike="noStrike">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01896053"/>
                  </a:ext>
                </a:extLst>
              </a:tr>
              <a:tr h="252448">
                <a:tc gridSpan="2">
                  <a:txBody>
                    <a:bodyPr/>
                    <a:lstStyle/>
                    <a:p>
                      <a:pPr algn="ctr" fontAlgn="b"/>
                      <a:r>
                        <a:rPr lang="cs-CZ" sz="1200" b="1"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algn="ctr" rtl="0" eaLnBrk="1" fontAlgn="b" latinLnBrk="0" hangingPunct="1"/>
                      <a:r>
                        <a:rPr kumimoji="0" lang="cs-CZ" sz="1200" b="1" i="0" u="none" strike="noStrike" kern="1200" dirty="0">
                          <a:solidFill>
                            <a:srgbClr val="FF0000"/>
                          </a:solidFill>
                          <a:effectLst/>
                          <a:latin typeface="Calibri" panose="020F0502020204030204" pitchFamily="34" charset="0"/>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356990958"/>
                  </a:ext>
                </a:extLst>
              </a:tr>
              <a:tr h="252448">
                <a:tc gridSpan="2">
                  <a:txBody>
                    <a:bodyPr/>
                    <a:lstStyle/>
                    <a:p>
                      <a:pPr algn="ctr" fontAlgn="b"/>
                      <a:r>
                        <a:rPr lang="cs-CZ" sz="1200" b="1" i="0" u="none" strike="noStrike">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CC"/>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774035224"/>
                  </a:ext>
                </a:extLst>
              </a:tr>
              <a:tr h="252448">
                <a:tc gridSpan="2">
                  <a:txBody>
                    <a:bodyPr/>
                    <a:lstStyle/>
                    <a:p>
                      <a:pPr algn="ctr" fontAlgn="b"/>
                      <a:r>
                        <a:rPr lang="cs-CZ" sz="1200" b="1" i="0" u="none" strike="noStrike">
                          <a:solidFill>
                            <a:srgbClr val="00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831660156"/>
                  </a:ext>
                </a:extLst>
              </a:tr>
              <a:tr h="252448">
                <a:tc gridSpan="2">
                  <a:txBody>
                    <a:bodyPr/>
                    <a:lstStyle/>
                    <a:p>
                      <a:pPr algn="ctr" fontAlgn="b"/>
                      <a:r>
                        <a:rPr lang="cs-CZ" sz="1200" b="1"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89360505"/>
                  </a:ext>
                </a:extLst>
              </a:tr>
              <a:tr h="252448">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44563086"/>
                  </a:ext>
                </a:extLst>
              </a:tr>
              <a:tr h="252448">
                <a:tc gridSpan="2">
                  <a:txBody>
                    <a:bodyPr/>
                    <a:lstStyle/>
                    <a:p>
                      <a:pPr algn="ctr" fontAlgn="b"/>
                      <a:r>
                        <a:rPr lang="cs-CZ" sz="1200" b="1" i="0" u="none" strike="noStrike">
                          <a:solidFill>
                            <a:srgbClr val="000000"/>
                          </a:solidFill>
                          <a:effectLst/>
                          <a:latin typeface="Calibri" panose="020F0502020204030204" pitchFamily="34" charset="0"/>
                        </a:rPr>
                        <a:t>Suma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33702186"/>
                  </a:ext>
                </a:extLst>
              </a:tr>
            </a:tbl>
          </a:graphicData>
        </a:graphic>
      </p:graphicFrame>
      <p:sp>
        <p:nvSpPr>
          <p:cNvPr id="5" name="Ovál 4">
            <a:extLst>
              <a:ext uri="{FF2B5EF4-FFF2-40B4-BE49-F238E27FC236}">
                <a16:creationId xmlns:a16="http://schemas.microsoft.com/office/drawing/2014/main" id="{A77F02E5-9F2F-4C3E-905F-98263C186203}"/>
              </a:ext>
            </a:extLst>
          </p:cNvPr>
          <p:cNvSpPr/>
          <p:nvPr/>
        </p:nvSpPr>
        <p:spPr>
          <a:xfrm>
            <a:off x="3012120" y="5353723"/>
            <a:ext cx="432048" cy="33042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a:extLst>
              <a:ext uri="{FF2B5EF4-FFF2-40B4-BE49-F238E27FC236}">
                <a16:creationId xmlns:a16="http://schemas.microsoft.com/office/drawing/2014/main" id="{75CEF721-86F0-438E-893A-108555B994D4}"/>
              </a:ext>
            </a:extLst>
          </p:cNvPr>
          <p:cNvSpPr/>
          <p:nvPr/>
        </p:nvSpPr>
        <p:spPr>
          <a:xfrm>
            <a:off x="4499992" y="5348462"/>
            <a:ext cx="1032407" cy="33042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 name="Přímá spojnice se šipkou 6">
            <a:extLst>
              <a:ext uri="{FF2B5EF4-FFF2-40B4-BE49-F238E27FC236}">
                <a16:creationId xmlns:a16="http://schemas.microsoft.com/office/drawing/2014/main" id="{0E515651-7572-4BF4-911D-A1C8A80F305C}"/>
              </a:ext>
            </a:extLst>
          </p:cNvPr>
          <p:cNvCxnSpPr/>
          <p:nvPr/>
        </p:nvCxnSpPr>
        <p:spPr>
          <a:xfrm>
            <a:off x="3397988" y="3436779"/>
            <a:ext cx="720080" cy="0"/>
          </a:xfrm>
          <a:prstGeom prst="straightConnector1">
            <a:avLst/>
          </a:prstGeom>
          <a:ln w="28575">
            <a:solidFill>
              <a:srgbClr val="FF33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 name="Ovál 1">
            <a:extLst>
              <a:ext uri="{FF2B5EF4-FFF2-40B4-BE49-F238E27FC236}">
                <a16:creationId xmlns:a16="http://schemas.microsoft.com/office/drawing/2014/main" id="{621C6C36-FB2D-4009-9254-3559ADA6D23C}"/>
              </a:ext>
            </a:extLst>
          </p:cNvPr>
          <p:cNvSpPr/>
          <p:nvPr/>
        </p:nvSpPr>
        <p:spPr>
          <a:xfrm rot="1201601">
            <a:off x="3910632" y="3982137"/>
            <a:ext cx="2959078" cy="980162"/>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0" name="Přímá spojnice se šipkou 9">
            <a:extLst>
              <a:ext uri="{FF2B5EF4-FFF2-40B4-BE49-F238E27FC236}">
                <a16:creationId xmlns:a16="http://schemas.microsoft.com/office/drawing/2014/main" id="{60B80E6E-10C0-4E65-92DF-1CAF4988E3A6}"/>
              </a:ext>
            </a:extLst>
          </p:cNvPr>
          <p:cNvCxnSpPr>
            <a:cxnSpLocks/>
          </p:cNvCxnSpPr>
          <p:nvPr/>
        </p:nvCxnSpPr>
        <p:spPr>
          <a:xfrm>
            <a:off x="5940152" y="4149080"/>
            <a:ext cx="360040" cy="0"/>
          </a:xfrm>
          <a:prstGeom prst="straightConnector1">
            <a:avLst/>
          </a:prstGeom>
          <a:ln w="28575">
            <a:solidFill>
              <a:srgbClr val="FF33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 name="TextovéPole 8">
            <a:extLst>
              <a:ext uri="{FF2B5EF4-FFF2-40B4-BE49-F238E27FC236}">
                <a16:creationId xmlns:a16="http://schemas.microsoft.com/office/drawing/2014/main" id="{7CEDB75A-FED0-404E-B842-32070BF3FFA5}"/>
              </a:ext>
            </a:extLst>
          </p:cNvPr>
          <p:cNvSpPr txBox="1"/>
          <p:nvPr/>
        </p:nvSpPr>
        <p:spPr>
          <a:xfrm>
            <a:off x="3353799" y="3098225"/>
            <a:ext cx="909223" cy="338554"/>
          </a:xfrm>
          <a:prstGeom prst="rect">
            <a:avLst/>
          </a:prstGeom>
          <a:noFill/>
        </p:spPr>
        <p:txBody>
          <a:bodyPr wrap="none" rtlCol="0">
            <a:spAutoFit/>
          </a:bodyPr>
          <a:lstStyle/>
          <a:p>
            <a:r>
              <a:rPr lang="cs-CZ" sz="1600" dirty="0">
                <a:solidFill>
                  <a:srgbClr val="0000CC"/>
                </a:solidFill>
              </a:rPr>
              <a:t>+3 </a:t>
            </a:r>
            <a:r>
              <a:rPr lang="cs-CZ" sz="1600" dirty="0" err="1">
                <a:solidFill>
                  <a:srgbClr val="0000CC"/>
                </a:solidFill>
              </a:rPr>
              <a:t>days</a:t>
            </a:r>
            <a:endParaRPr lang="cs-CZ" sz="1600" dirty="0">
              <a:solidFill>
                <a:srgbClr val="0000CC"/>
              </a:solidFill>
            </a:endParaRPr>
          </a:p>
        </p:txBody>
      </p:sp>
      <p:sp>
        <p:nvSpPr>
          <p:cNvPr id="13" name="TextovéPole 12">
            <a:extLst>
              <a:ext uri="{FF2B5EF4-FFF2-40B4-BE49-F238E27FC236}">
                <a16:creationId xmlns:a16="http://schemas.microsoft.com/office/drawing/2014/main" id="{57491FBE-71F4-4820-83A2-9BE51A5DF016}"/>
              </a:ext>
            </a:extLst>
          </p:cNvPr>
          <p:cNvSpPr txBox="1"/>
          <p:nvPr/>
        </p:nvSpPr>
        <p:spPr>
          <a:xfrm>
            <a:off x="5716856" y="3810526"/>
            <a:ext cx="806631" cy="338554"/>
          </a:xfrm>
          <a:prstGeom prst="rect">
            <a:avLst/>
          </a:prstGeom>
          <a:noFill/>
        </p:spPr>
        <p:txBody>
          <a:bodyPr wrap="none" rtlCol="0">
            <a:spAutoFit/>
          </a:bodyPr>
          <a:lstStyle/>
          <a:p>
            <a:r>
              <a:rPr lang="cs-CZ" sz="1600" dirty="0">
                <a:solidFill>
                  <a:srgbClr val="0000CC"/>
                </a:solidFill>
              </a:rPr>
              <a:t>+1 </a:t>
            </a:r>
            <a:r>
              <a:rPr lang="cs-CZ" sz="1600" dirty="0" err="1">
                <a:solidFill>
                  <a:srgbClr val="0000CC"/>
                </a:solidFill>
              </a:rPr>
              <a:t>day</a:t>
            </a:r>
            <a:endParaRPr lang="cs-CZ" sz="1600" dirty="0">
              <a:solidFill>
                <a:srgbClr val="0000CC"/>
              </a:solidFill>
            </a:endParaRPr>
          </a:p>
        </p:txBody>
      </p:sp>
      <p:sp>
        <p:nvSpPr>
          <p:cNvPr id="14" name="TextovéPole 13">
            <a:extLst>
              <a:ext uri="{FF2B5EF4-FFF2-40B4-BE49-F238E27FC236}">
                <a16:creationId xmlns:a16="http://schemas.microsoft.com/office/drawing/2014/main" id="{1DC98E36-0AB0-47B6-BF87-1EC882C83914}"/>
              </a:ext>
            </a:extLst>
          </p:cNvPr>
          <p:cNvSpPr txBox="1"/>
          <p:nvPr/>
        </p:nvSpPr>
        <p:spPr>
          <a:xfrm>
            <a:off x="4426368" y="3090446"/>
            <a:ext cx="2553904" cy="307777"/>
          </a:xfrm>
          <a:prstGeom prst="rect">
            <a:avLst/>
          </a:prstGeom>
          <a:noFill/>
        </p:spPr>
        <p:txBody>
          <a:bodyPr wrap="none" rtlCol="0">
            <a:spAutoFit/>
          </a:bodyPr>
          <a:lstStyle/>
          <a:p>
            <a:r>
              <a:rPr lang="cs-CZ" sz="1400" dirty="0">
                <a:solidFill>
                  <a:srgbClr val="FF0000"/>
                </a:solidFill>
              </a:rPr>
              <a:t>(no </a:t>
            </a:r>
            <a:r>
              <a:rPr lang="cs-CZ" sz="1400" dirty="0" err="1">
                <a:solidFill>
                  <a:srgbClr val="FF0000"/>
                </a:solidFill>
              </a:rPr>
              <a:t>way</a:t>
            </a:r>
            <a:r>
              <a:rPr lang="cs-CZ" sz="1400" dirty="0">
                <a:solidFill>
                  <a:srgbClr val="FF0000"/>
                </a:solidFill>
              </a:rPr>
              <a:t> to do B</a:t>
            </a:r>
            <a:r>
              <a:rPr lang="en-US" sz="1400" dirty="0">
                <a:solidFill>
                  <a:srgbClr val="FF0000"/>
                </a:solidFill>
              </a:rPr>
              <a:t>&amp;C</a:t>
            </a:r>
            <a:r>
              <a:rPr lang="cs-CZ" sz="1400" dirty="0">
                <a:solidFill>
                  <a:srgbClr val="FF0000"/>
                </a:solidFill>
              </a:rPr>
              <a:t> in </a:t>
            </a:r>
            <a:r>
              <a:rPr lang="cs-CZ" sz="1400" dirty="0" err="1">
                <a:solidFill>
                  <a:srgbClr val="FF0000"/>
                </a:solidFill>
              </a:rPr>
              <a:t>parallel</a:t>
            </a:r>
            <a:r>
              <a:rPr lang="cs-CZ" sz="1400" dirty="0">
                <a:solidFill>
                  <a:srgbClr val="FF0000"/>
                </a:solidFill>
              </a:rPr>
              <a:t>)</a:t>
            </a:r>
          </a:p>
        </p:txBody>
      </p:sp>
    </p:spTree>
    <p:extLst>
      <p:ext uri="{BB962C8B-B14F-4D97-AF65-F5344CB8AC3E}">
        <p14:creationId xmlns:p14="http://schemas.microsoft.com/office/powerpoint/2010/main" val="368780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a:extLst>
              <a:ext uri="{FF2B5EF4-FFF2-40B4-BE49-F238E27FC236}">
                <a16:creationId xmlns:a16="http://schemas.microsoft.com/office/drawing/2014/main" id="{7757D253-567C-4FC7-A4F4-A3258FDD9C29}"/>
              </a:ext>
            </a:extLst>
          </p:cNvPr>
          <p:cNvSpPr/>
          <p:nvPr/>
        </p:nvSpPr>
        <p:spPr>
          <a:xfrm>
            <a:off x="5802314" y="4364919"/>
            <a:ext cx="864096"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91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r>
              <a:rPr lang="cs-CZ" altLang="cs-CZ" sz="3200" b="1">
                <a:solidFill>
                  <a:srgbClr val="002060"/>
                </a:solidFill>
              </a:rPr>
              <a:t> 2</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Are two carpenters only able to complete the project within originally promised 15 days?</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a:extLst>
              <a:ext uri="{FF2B5EF4-FFF2-40B4-BE49-F238E27FC236}">
                <a16:creationId xmlns:a16="http://schemas.microsoft.com/office/drawing/2014/main" id="{C97C7217-D622-4D97-B1DF-DCCF7C2086B6}"/>
              </a:ext>
            </a:extLst>
          </p:cNvPr>
          <p:cNvGraphicFramePr>
            <a:graphicFrameLocks noGrp="1"/>
          </p:cNvGraphicFramePr>
          <p:nvPr>
            <p:extLst>
              <p:ext uri="{D42A27DB-BD31-4B8C-83A1-F6EECF244321}">
                <p14:modId xmlns:p14="http://schemas.microsoft.com/office/powerpoint/2010/main" val="2718252364"/>
              </p:ext>
            </p:extLst>
          </p:nvPr>
        </p:nvGraphicFramePr>
        <p:xfrm>
          <a:off x="1619672" y="2680493"/>
          <a:ext cx="6264696" cy="3185316"/>
        </p:xfrm>
        <a:graphic>
          <a:graphicData uri="http://schemas.openxmlformats.org/drawingml/2006/table">
            <a:tbl>
              <a:tblPr/>
              <a:tblGrid>
                <a:gridCol w="343196">
                  <a:extLst>
                    <a:ext uri="{9D8B030D-6E8A-4147-A177-3AD203B41FA5}">
                      <a16:colId xmlns:a16="http://schemas.microsoft.com/office/drawing/2014/main" val="707725646"/>
                    </a:ext>
                  </a:extLst>
                </a:gridCol>
                <a:gridCol w="343196">
                  <a:extLst>
                    <a:ext uri="{9D8B030D-6E8A-4147-A177-3AD203B41FA5}">
                      <a16:colId xmlns:a16="http://schemas.microsoft.com/office/drawing/2014/main" val="2231456730"/>
                    </a:ext>
                  </a:extLst>
                </a:gridCol>
                <a:gridCol w="348644">
                  <a:extLst>
                    <a:ext uri="{9D8B030D-6E8A-4147-A177-3AD203B41FA5}">
                      <a16:colId xmlns:a16="http://schemas.microsoft.com/office/drawing/2014/main" val="2046060835"/>
                    </a:ext>
                  </a:extLst>
                </a:gridCol>
                <a:gridCol w="348644">
                  <a:extLst>
                    <a:ext uri="{9D8B030D-6E8A-4147-A177-3AD203B41FA5}">
                      <a16:colId xmlns:a16="http://schemas.microsoft.com/office/drawing/2014/main" val="2468276951"/>
                    </a:ext>
                  </a:extLst>
                </a:gridCol>
                <a:gridCol w="348644">
                  <a:extLst>
                    <a:ext uri="{9D8B030D-6E8A-4147-A177-3AD203B41FA5}">
                      <a16:colId xmlns:a16="http://schemas.microsoft.com/office/drawing/2014/main" val="1778746922"/>
                    </a:ext>
                  </a:extLst>
                </a:gridCol>
                <a:gridCol w="348644">
                  <a:extLst>
                    <a:ext uri="{9D8B030D-6E8A-4147-A177-3AD203B41FA5}">
                      <a16:colId xmlns:a16="http://schemas.microsoft.com/office/drawing/2014/main" val="2773951198"/>
                    </a:ext>
                  </a:extLst>
                </a:gridCol>
                <a:gridCol w="348644">
                  <a:extLst>
                    <a:ext uri="{9D8B030D-6E8A-4147-A177-3AD203B41FA5}">
                      <a16:colId xmlns:a16="http://schemas.microsoft.com/office/drawing/2014/main" val="4072037318"/>
                    </a:ext>
                  </a:extLst>
                </a:gridCol>
                <a:gridCol w="348644">
                  <a:extLst>
                    <a:ext uri="{9D8B030D-6E8A-4147-A177-3AD203B41FA5}">
                      <a16:colId xmlns:a16="http://schemas.microsoft.com/office/drawing/2014/main" val="2127157858"/>
                    </a:ext>
                  </a:extLst>
                </a:gridCol>
                <a:gridCol w="348644">
                  <a:extLst>
                    <a:ext uri="{9D8B030D-6E8A-4147-A177-3AD203B41FA5}">
                      <a16:colId xmlns:a16="http://schemas.microsoft.com/office/drawing/2014/main" val="4151515023"/>
                    </a:ext>
                  </a:extLst>
                </a:gridCol>
                <a:gridCol w="348644">
                  <a:extLst>
                    <a:ext uri="{9D8B030D-6E8A-4147-A177-3AD203B41FA5}">
                      <a16:colId xmlns:a16="http://schemas.microsoft.com/office/drawing/2014/main" val="1298516904"/>
                    </a:ext>
                  </a:extLst>
                </a:gridCol>
                <a:gridCol w="348644">
                  <a:extLst>
                    <a:ext uri="{9D8B030D-6E8A-4147-A177-3AD203B41FA5}">
                      <a16:colId xmlns:a16="http://schemas.microsoft.com/office/drawing/2014/main" val="3293841463"/>
                    </a:ext>
                  </a:extLst>
                </a:gridCol>
                <a:gridCol w="348644">
                  <a:extLst>
                    <a:ext uri="{9D8B030D-6E8A-4147-A177-3AD203B41FA5}">
                      <a16:colId xmlns:a16="http://schemas.microsoft.com/office/drawing/2014/main" val="3718380785"/>
                    </a:ext>
                  </a:extLst>
                </a:gridCol>
                <a:gridCol w="348644">
                  <a:extLst>
                    <a:ext uri="{9D8B030D-6E8A-4147-A177-3AD203B41FA5}">
                      <a16:colId xmlns:a16="http://schemas.microsoft.com/office/drawing/2014/main" val="3326426620"/>
                    </a:ext>
                  </a:extLst>
                </a:gridCol>
                <a:gridCol w="348644">
                  <a:extLst>
                    <a:ext uri="{9D8B030D-6E8A-4147-A177-3AD203B41FA5}">
                      <a16:colId xmlns:a16="http://schemas.microsoft.com/office/drawing/2014/main" val="2912385089"/>
                    </a:ext>
                  </a:extLst>
                </a:gridCol>
                <a:gridCol w="348644">
                  <a:extLst>
                    <a:ext uri="{9D8B030D-6E8A-4147-A177-3AD203B41FA5}">
                      <a16:colId xmlns:a16="http://schemas.microsoft.com/office/drawing/2014/main" val="3257035213"/>
                    </a:ext>
                  </a:extLst>
                </a:gridCol>
                <a:gridCol w="348644">
                  <a:extLst>
                    <a:ext uri="{9D8B030D-6E8A-4147-A177-3AD203B41FA5}">
                      <a16:colId xmlns:a16="http://schemas.microsoft.com/office/drawing/2014/main" val="2363321340"/>
                    </a:ext>
                  </a:extLst>
                </a:gridCol>
                <a:gridCol w="348644">
                  <a:extLst>
                    <a:ext uri="{9D8B030D-6E8A-4147-A177-3AD203B41FA5}">
                      <a16:colId xmlns:a16="http://schemas.microsoft.com/office/drawing/2014/main" val="3508572425"/>
                    </a:ext>
                  </a:extLst>
                </a:gridCol>
                <a:gridCol w="348644">
                  <a:extLst>
                    <a:ext uri="{9D8B030D-6E8A-4147-A177-3AD203B41FA5}">
                      <a16:colId xmlns:a16="http://schemas.microsoft.com/office/drawing/2014/main" val="2840230722"/>
                    </a:ext>
                  </a:extLst>
                </a:gridCol>
              </a:tblGrid>
              <a:tr h="265443">
                <a:tc gridSpan="2">
                  <a:txBody>
                    <a:bodyPr/>
                    <a:lstStyle/>
                    <a:p>
                      <a:pPr algn="ctr" fontAlgn="b"/>
                      <a:r>
                        <a:rPr lang="cs-CZ" sz="1200" b="1" i="0" u="none" strike="noStrike" dirty="0">
                          <a:solidFill>
                            <a:srgbClr val="000000"/>
                          </a:solidFill>
                          <a:effectLst/>
                          <a:latin typeface="Calibri" panose="020F0502020204030204" pitchFamily="34" charset="0"/>
                        </a:rPr>
                        <a:t>Time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8</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0369504"/>
                  </a:ext>
                </a:extLst>
              </a:tr>
              <a:tr h="265443">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54271994"/>
                  </a:ext>
                </a:extLst>
              </a:tr>
              <a:tr h="265443">
                <a:tc gridSpan="2">
                  <a:txBody>
                    <a:bodyPr/>
                    <a:lstStyle/>
                    <a:p>
                      <a:pPr algn="ctr" fontAlgn="b"/>
                      <a:r>
                        <a:rPr lang="cs-CZ" sz="1200" b="1" i="0" u="none" strike="noStrike">
                          <a:solidFill>
                            <a:srgbClr val="000000"/>
                          </a:solidFill>
                          <a:effectLst/>
                          <a:latin typeface="Calibri" panose="020F0502020204030204" pitchFamily="34"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913323799"/>
                  </a:ext>
                </a:extLst>
              </a:tr>
              <a:tr h="265443">
                <a:tc gridSpan="2">
                  <a:txBody>
                    <a:bodyPr/>
                    <a:lstStyle/>
                    <a:p>
                      <a:pPr algn="ctr" fontAlgn="b"/>
                      <a:r>
                        <a:rPr lang="cs-CZ" sz="1200" b="1" i="0" u="none" strike="noStrike">
                          <a:solidFill>
                            <a:srgbClr val="000000"/>
                          </a:solidFill>
                          <a:effectLst/>
                          <a:latin typeface="Calibri" panose="020F0502020204030204" pitchFamily="34"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D9E7"/>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4273739188"/>
                  </a:ext>
                </a:extLst>
              </a:tr>
              <a:tr h="265443">
                <a:tc gridSpan="2">
                  <a:txBody>
                    <a:bodyPr/>
                    <a:lstStyle/>
                    <a:p>
                      <a:pPr algn="ctr" fontAlgn="b"/>
                      <a:r>
                        <a:rPr lang="cs-CZ" sz="1200" b="1" i="0" u="none" strike="noStrike">
                          <a:solidFill>
                            <a:srgbClr val="000000"/>
                          </a:solidFill>
                          <a:effectLst/>
                          <a:latin typeface="Calibri" panose="020F0502020204030204" pitchFamily="34"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844441393"/>
                  </a:ext>
                </a:extLst>
              </a:tr>
              <a:tr h="265443">
                <a:tc gridSpan="2">
                  <a:txBody>
                    <a:bodyPr/>
                    <a:lstStyle/>
                    <a:p>
                      <a:pPr algn="ctr" fontAlgn="b"/>
                      <a:r>
                        <a:rPr lang="cs-CZ" sz="1200" b="1" i="0" u="none" strike="noStrike">
                          <a:solidFill>
                            <a:srgbClr val="000000"/>
                          </a:solidFill>
                          <a:effectLst/>
                          <a:latin typeface="Calibri" panose="020F0502020204030204" pitchFamily="34"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2499881352"/>
                  </a:ext>
                </a:extLst>
              </a:tr>
              <a:tr h="265443">
                <a:tc gridSpan="2">
                  <a:txBody>
                    <a:bodyPr/>
                    <a:lstStyle/>
                    <a:p>
                      <a:pPr algn="ctr" fontAlgn="b"/>
                      <a:r>
                        <a:rPr lang="cs-CZ" sz="1200" b="1" i="0" u="none" strike="noStrike">
                          <a:solidFill>
                            <a:srgbClr val="000000"/>
                          </a:solidFill>
                          <a:effectLst/>
                          <a:latin typeface="Calibri" panose="020F0502020204030204" pitchFamily="34"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algn="ctr" rtl="0" eaLnBrk="1" fontAlgn="b" latinLnBrk="0" hangingPunct="1"/>
                      <a:r>
                        <a:rPr kumimoji="0" lang="cs-CZ" sz="1200" b="1" i="0" u="none" strike="noStrike" kern="1200" dirty="0">
                          <a:solidFill>
                            <a:srgbClr val="000000"/>
                          </a:solidFill>
                          <a:effectLst/>
                          <a:latin typeface="Calibri" panose="020F0502020204030204" pitchFamily="34" charset="0"/>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00"/>
                    </a:solidFill>
                  </a:tcPr>
                </a:tc>
                <a:tc>
                  <a:txBody>
                    <a:bodyPr/>
                    <a:lstStyle/>
                    <a:p>
                      <a:pPr marL="0" algn="ctr" rtl="0" eaLnBrk="1" fontAlgn="b" latinLnBrk="0" hangingPunct="1"/>
                      <a:r>
                        <a:rPr kumimoji="0" lang="cs-CZ" sz="1200" b="1" i="0" u="none" strike="noStrike" kern="1200" dirty="0">
                          <a:solidFill>
                            <a:srgbClr val="000000"/>
                          </a:solidFill>
                          <a:effectLst/>
                          <a:latin typeface="Calibri" panose="020F0502020204030204" pitchFamily="34" charset="0"/>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884412312"/>
                  </a:ext>
                </a:extLst>
              </a:tr>
              <a:tr h="265443">
                <a:tc gridSpan="2">
                  <a:txBody>
                    <a:bodyPr/>
                    <a:lstStyle/>
                    <a:p>
                      <a:pPr algn="ctr" fontAlgn="b"/>
                      <a:r>
                        <a:rPr lang="cs-CZ" sz="1200" b="1" i="0" u="none" strike="noStrike">
                          <a:solidFill>
                            <a:srgbClr val="000000"/>
                          </a:solidFill>
                          <a:effectLst/>
                          <a:latin typeface="Calibri" panose="020F0502020204030204" pitchFamily="34" charset="0"/>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w="9525"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kumimoji="0" lang="cs-CZ" sz="1200" b="1" kern="1200" dirty="0">
                          <a:solidFill>
                            <a:schemeClr val="tx1"/>
                          </a:solidFill>
                          <a:latin typeface="Calibri" panose="020F0502020204030204" pitchFamily="34" charset="0"/>
                          <a:ea typeface="+mn-ea"/>
                          <a:cs typeface="Calibri" panose="020F0502020204030204" pitchFamily="34" charset="0"/>
                        </a:rPr>
                        <a:t>1</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D9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cs-CZ" sz="1200" b="1" kern="1200" dirty="0">
                          <a:solidFill>
                            <a:schemeClr val="tx1"/>
                          </a:solidFill>
                          <a:latin typeface="Calibri" panose="020F0502020204030204" pitchFamily="34" charset="0"/>
                          <a:ea typeface="+mn-ea"/>
                          <a:cs typeface="Calibri" panose="020F0502020204030204" pitchFamily="34" charset="0"/>
                        </a:rPr>
                        <a:t>1</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D9E7"/>
                    </a:solidFill>
                  </a:tcPr>
                </a:tc>
                <a:tc>
                  <a:txBody>
                    <a:bodyPr/>
                    <a:lstStyle/>
                    <a:p>
                      <a:pPr algn="ctr" fontAlgn="b"/>
                      <a:r>
                        <a:rPr kumimoji="0" lang="cs-CZ" sz="1200" b="1" kern="1200" dirty="0">
                          <a:solidFill>
                            <a:schemeClr val="tx1"/>
                          </a:solidFill>
                          <a:latin typeface="Calibri" panose="020F0502020204030204" pitchFamily="34" charset="0"/>
                          <a:ea typeface="+mn-ea"/>
                          <a:cs typeface="Calibri" panose="020F0502020204030204" pitchFamily="34" charset="0"/>
                        </a:rPr>
                        <a:t>1</a:t>
                      </a:r>
                    </a:p>
                  </a:txBody>
                  <a:tcPr marL="0" marR="0" marT="0" marB="0" anchor="ctr">
                    <a:lnL w="952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D9E7"/>
                    </a:solidFill>
                  </a:tcPr>
                </a:tc>
                <a:tc>
                  <a:txBody>
                    <a:bodyPr/>
                    <a:lstStyle/>
                    <a:p>
                      <a:endParaRPr kumimoji="0" lang="cs-CZ" sz="1200" b="1"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kumimoji="0" lang="cs-CZ" sz="1200" b="1"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815810344"/>
                  </a:ext>
                </a:extLst>
              </a:tr>
              <a:tr h="265443">
                <a:tc gridSpan="2">
                  <a:txBody>
                    <a:bodyPr/>
                    <a:lstStyle/>
                    <a:p>
                      <a:pPr algn="ctr" fontAlgn="b"/>
                      <a:r>
                        <a:rPr lang="cs-CZ" sz="1200" b="1" i="0" u="none" strike="noStrike">
                          <a:solidFill>
                            <a:srgbClr val="000000"/>
                          </a:solidFill>
                          <a:effectLst/>
                          <a:latin typeface="Calibri" panose="020F0502020204030204" pitchFamily="34" charset="0"/>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9525"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w="9525"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kumimoji="0" lang="cs-CZ" sz="1200" b="1" i="0" u="none" strike="noStrike" kern="1200" dirty="0">
                          <a:solidFill>
                            <a:srgbClr val="000000"/>
                          </a:solidFill>
                          <a:effectLst/>
                          <a:highlight>
                            <a:srgbClr val="FFFF00"/>
                          </a:highlight>
                          <a:latin typeface="Calibri" panose="020F0502020204030204" pitchFamily="34" charset="0"/>
                          <a:ea typeface="+mn-ea"/>
                          <a:cs typeface="+mn-cs"/>
                        </a:rPr>
                        <a:t>2</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kumimoji="0" lang="cs-CZ" sz="1200" b="1" i="0" u="none" strike="noStrike" kern="1200" dirty="0">
                          <a:solidFill>
                            <a:srgbClr val="000000"/>
                          </a:solidFill>
                          <a:effectLst/>
                          <a:highlight>
                            <a:srgbClr val="FFFF00"/>
                          </a:highlight>
                          <a:latin typeface="Calibri" panose="020F0502020204030204" pitchFamily="34" charset="0"/>
                          <a:ea typeface="+mn-ea"/>
                          <a:cs typeface="+mn-cs"/>
                        </a:rPr>
                        <a:t>2</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07452641"/>
                  </a:ext>
                </a:extLst>
              </a:tr>
              <a:tr h="265443">
                <a:tc gridSpan="2">
                  <a:txBody>
                    <a:bodyPr/>
                    <a:lstStyle/>
                    <a:p>
                      <a:pPr algn="ctr" fontAlgn="b"/>
                      <a:r>
                        <a:rPr lang="cs-CZ" sz="1200" b="1" i="0" u="none" strike="noStrike">
                          <a:solidFill>
                            <a:srgbClr val="000000"/>
                          </a:solidFill>
                          <a:effectLst/>
                          <a:latin typeface="Calibri" panose="020F0502020204030204" pitchFamily="34" charset="0"/>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75200988"/>
                  </a:ext>
                </a:extLst>
              </a:tr>
              <a:tr h="265443">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30388910"/>
                  </a:ext>
                </a:extLst>
              </a:tr>
              <a:tr h="265443">
                <a:tc gridSpan="2">
                  <a:txBody>
                    <a:bodyPr/>
                    <a:lstStyle/>
                    <a:p>
                      <a:pPr algn="ctr" fontAlgn="b"/>
                      <a:r>
                        <a:rPr lang="cs-CZ" sz="1200" b="1" i="0" u="none" strike="noStrike">
                          <a:solidFill>
                            <a:srgbClr val="000000"/>
                          </a:solidFill>
                          <a:effectLst/>
                          <a:latin typeface="Calibri" panose="020F0502020204030204" pitchFamily="34" charset="0"/>
                        </a:rPr>
                        <a:t>Suma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effectLst/>
                          <a:latin typeface="Calibri" panose="020F0502020204030204" pitchFamily="34" charset="0"/>
                        </a:rPr>
                        <a:t>3</a:t>
                      </a:r>
                      <a:endParaRPr lang="cs-CZ" sz="1200" b="1"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effectLst/>
                          <a:latin typeface="Calibri" panose="020F0502020204030204" pitchFamily="34" charset="0"/>
                        </a:rPr>
                        <a:t>3</a:t>
                      </a:r>
                      <a:endParaRPr lang="cs-CZ" sz="1200" b="1"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effectLst/>
                          <a:latin typeface="Calibri" panose="020F0502020204030204" pitchFamily="34" charset="0"/>
                        </a:rPr>
                        <a:t>2</a:t>
                      </a:r>
                      <a:endParaRPr lang="cs-CZ" sz="1200" b="1"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effectLst/>
                          <a:latin typeface="Calibri" panose="020F0502020204030204" pitchFamily="34" charset="0"/>
                        </a:rPr>
                        <a:t>2</a:t>
                      </a:r>
                      <a:endParaRPr lang="cs-CZ" sz="1200" b="1"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95221703"/>
                  </a:ext>
                </a:extLst>
              </a:tr>
            </a:tbl>
          </a:graphicData>
        </a:graphic>
      </p:graphicFrame>
      <p:cxnSp>
        <p:nvCxnSpPr>
          <p:cNvPr id="9" name="Přímá spojnice se šipkou 8">
            <a:extLst>
              <a:ext uri="{FF2B5EF4-FFF2-40B4-BE49-F238E27FC236}">
                <a16:creationId xmlns:a16="http://schemas.microsoft.com/office/drawing/2014/main" id="{00000000-0008-0000-0000-000003000000}"/>
              </a:ext>
            </a:extLst>
          </p:cNvPr>
          <p:cNvCxnSpPr>
            <a:cxnSpLocks/>
          </p:cNvCxnSpPr>
          <p:nvPr/>
        </p:nvCxnSpPr>
        <p:spPr>
          <a:xfrm>
            <a:off x="4376738" y="10206038"/>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00000000-0008-0000-0000-00000A000000}"/>
              </a:ext>
            </a:extLst>
          </p:cNvPr>
          <p:cNvCxnSpPr>
            <a:cxnSpLocks/>
          </p:cNvCxnSpPr>
          <p:nvPr/>
        </p:nvCxnSpPr>
        <p:spPr>
          <a:xfrm>
            <a:off x="4741863" y="10596563"/>
            <a:ext cx="257175"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00000000-0008-0000-0000-000013000000}"/>
              </a:ext>
            </a:extLst>
          </p:cNvPr>
          <p:cNvCxnSpPr>
            <a:cxnSpLocks/>
          </p:cNvCxnSpPr>
          <p:nvPr/>
        </p:nvCxnSpPr>
        <p:spPr>
          <a:xfrm>
            <a:off x="5195888" y="10977563"/>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00000000-0008-0000-0000-000014000000}"/>
              </a:ext>
            </a:extLst>
          </p:cNvPr>
          <p:cNvCxnSpPr>
            <a:cxnSpLocks/>
          </p:cNvCxnSpPr>
          <p:nvPr/>
        </p:nvCxnSpPr>
        <p:spPr>
          <a:xfrm>
            <a:off x="5775325" y="11168063"/>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00000000-0008-0000-0000-000015000000}"/>
              </a:ext>
            </a:extLst>
          </p:cNvPr>
          <p:cNvCxnSpPr>
            <a:cxnSpLocks/>
          </p:cNvCxnSpPr>
          <p:nvPr/>
        </p:nvCxnSpPr>
        <p:spPr>
          <a:xfrm>
            <a:off x="6199188" y="11368088"/>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a:extLst>
              <a:ext uri="{FF2B5EF4-FFF2-40B4-BE49-F238E27FC236}">
                <a16:creationId xmlns:a16="http://schemas.microsoft.com/office/drawing/2014/main" id="{6BAAA7A5-EE38-4407-BDF7-0031BE1057AC}"/>
              </a:ext>
            </a:extLst>
          </p:cNvPr>
          <p:cNvCxnSpPr/>
          <p:nvPr/>
        </p:nvCxnSpPr>
        <p:spPr>
          <a:xfrm>
            <a:off x="3347864" y="3573016"/>
            <a:ext cx="720080" cy="0"/>
          </a:xfrm>
          <a:prstGeom prst="straightConnector1">
            <a:avLst/>
          </a:prstGeom>
          <a:ln w="28575">
            <a:solidFill>
              <a:schemeClr val="bg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Obdélník 13">
            <a:extLst>
              <a:ext uri="{FF2B5EF4-FFF2-40B4-BE49-F238E27FC236}">
                <a16:creationId xmlns:a16="http://schemas.microsoft.com/office/drawing/2014/main" id="{3B39EA73-AC8E-4F19-B953-564C816D6C22}"/>
              </a:ext>
            </a:extLst>
          </p:cNvPr>
          <p:cNvSpPr/>
          <p:nvPr/>
        </p:nvSpPr>
        <p:spPr>
          <a:xfrm>
            <a:off x="6500015" y="4628573"/>
            <a:ext cx="864096" cy="4320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a:extLst>
              <a:ext uri="{FF2B5EF4-FFF2-40B4-BE49-F238E27FC236}">
                <a16:creationId xmlns:a16="http://schemas.microsoft.com/office/drawing/2014/main" id="{16A0993C-46B7-4764-B73A-BA9DE70D960F}"/>
              </a:ext>
            </a:extLst>
          </p:cNvPr>
          <p:cNvSpPr/>
          <p:nvPr/>
        </p:nvSpPr>
        <p:spPr>
          <a:xfrm>
            <a:off x="7196777" y="4941168"/>
            <a:ext cx="687591"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bdélník 15">
            <a:extLst>
              <a:ext uri="{FF2B5EF4-FFF2-40B4-BE49-F238E27FC236}">
                <a16:creationId xmlns:a16="http://schemas.microsoft.com/office/drawing/2014/main" id="{B9491361-77BC-467F-93DC-C90EC5577E3C}"/>
              </a:ext>
            </a:extLst>
          </p:cNvPr>
          <p:cNvSpPr/>
          <p:nvPr/>
        </p:nvSpPr>
        <p:spPr>
          <a:xfrm>
            <a:off x="5788620" y="4808753"/>
            <a:ext cx="343892" cy="255968"/>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bdélník 16">
            <a:extLst>
              <a:ext uri="{FF2B5EF4-FFF2-40B4-BE49-F238E27FC236}">
                <a16:creationId xmlns:a16="http://schemas.microsoft.com/office/drawing/2014/main" id="{BFCC2F79-B34B-4630-A7EB-F974640CE0F3}"/>
              </a:ext>
            </a:extLst>
          </p:cNvPr>
          <p:cNvSpPr/>
          <p:nvPr/>
        </p:nvSpPr>
        <p:spPr>
          <a:xfrm>
            <a:off x="6132136" y="4803326"/>
            <a:ext cx="363116" cy="256632"/>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a:extLst>
              <a:ext uri="{FF2B5EF4-FFF2-40B4-BE49-F238E27FC236}">
                <a16:creationId xmlns:a16="http://schemas.microsoft.com/office/drawing/2014/main" id="{ABD4B33E-C2CD-4FA1-B23C-32B97022595E}"/>
              </a:ext>
            </a:extLst>
          </p:cNvPr>
          <p:cNvSpPr/>
          <p:nvPr/>
        </p:nvSpPr>
        <p:spPr>
          <a:xfrm>
            <a:off x="5797550" y="4807157"/>
            <a:ext cx="343892" cy="255968"/>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a:extLst>
              <a:ext uri="{FF2B5EF4-FFF2-40B4-BE49-F238E27FC236}">
                <a16:creationId xmlns:a16="http://schemas.microsoft.com/office/drawing/2014/main" id="{91097F40-A0F6-4B54-8A7B-E4D502C4DEC3}"/>
              </a:ext>
            </a:extLst>
          </p:cNvPr>
          <p:cNvSpPr/>
          <p:nvPr/>
        </p:nvSpPr>
        <p:spPr>
          <a:xfrm>
            <a:off x="6136303" y="4806493"/>
            <a:ext cx="363116" cy="256632"/>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a:extLst>
              <a:ext uri="{FF2B5EF4-FFF2-40B4-BE49-F238E27FC236}">
                <a16:creationId xmlns:a16="http://schemas.microsoft.com/office/drawing/2014/main" id="{9C2CD5F7-ECB2-4E53-9AA0-E81A7583E2BA}"/>
              </a:ext>
            </a:extLst>
          </p:cNvPr>
          <p:cNvSpPr/>
          <p:nvPr/>
        </p:nvSpPr>
        <p:spPr>
          <a:xfrm>
            <a:off x="6490317" y="5068308"/>
            <a:ext cx="343892" cy="255968"/>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bdélník 20">
            <a:extLst>
              <a:ext uri="{FF2B5EF4-FFF2-40B4-BE49-F238E27FC236}">
                <a16:creationId xmlns:a16="http://schemas.microsoft.com/office/drawing/2014/main" id="{F125D461-8A00-4697-999B-ED0AF82EDE8A}"/>
              </a:ext>
            </a:extLst>
          </p:cNvPr>
          <p:cNvSpPr/>
          <p:nvPr/>
        </p:nvSpPr>
        <p:spPr>
          <a:xfrm>
            <a:off x="6829070" y="5067644"/>
            <a:ext cx="363116" cy="256632"/>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Obdélník 22">
            <a:extLst>
              <a:ext uri="{FF2B5EF4-FFF2-40B4-BE49-F238E27FC236}">
                <a16:creationId xmlns:a16="http://schemas.microsoft.com/office/drawing/2014/main" id="{42BAF075-E24D-4CF9-99C3-CBF4ABE83B72}"/>
              </a:ext>
            </a:extLst>
          </p:cNvPr>
          <p:cNvSpPr/>
          <p:nvPr/>
        </p:nvSpPr>
        <p:spPr>
          <a:xfrm>
            <a:off x="5802549" y="4364918"/>
            <a:ext cx="864096" cy="4320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5" name="Přímá spojnice se šipkou 24">
            <a:extLst>
              <a:ext uri="{FF2B5EF4-FFF2-40B4-BE49-F238E27FC236}">
                <a16:creationId xmlns:a16="http://schemas.microsoft.com/office/drawing/2014/main" id="{7C2421F3-894E-465B-8264-10D67C3CC131}"/>
              </a:ext>
            </a:extLst>
          </p:cNvPr>
          <p:cNvCxnSpPr>
            <a:cxnSpLocks/>
          </p:cNvCxnSpPr>
          <p:nvPr/>
        </p:nvCxnSpPr>
        <p:spPr>
          <a:xfrm>
            <a:off x="5838927" y="4674753"/>
            <a:ext cx="531142" cy="0"/>
          </a:xfrm>
          <a:prstGeom prst="straightConnector1">
            <a:avLst/>
          </a:prstGeom>
          <a:ln w="28575">
            <a:solidFill>
              <a:srgbClr val="FF33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4" name="TextovéPole 23">
            <a:extLst>
              <a:ext uri="{FF2B5EF4-FFF2-40B4-BE49-F238E27FC236}">
                <a16:creationId xmlns:a16="http://schemas.microsoft.com/office/drawing/2014/main" id="{DA794827-5315-487E-95B2-446408490E4A}"/>
              </a:ext>
            </a:extLst>
          </p:cNvPr>
          <p:cNvSpPr txBox="1"/>
          <p:nvPr/>
        </p:nvSpPr>
        <p:spPr>
          <a:xfrm>
            <a:off x="5775325" y="4095163"/>
            <a:ext cx="1944763" cy="523220"/>
          </a:xfrm>
          <a:prstGeom prst="rect">
            <a:avLst/>
          </a:prstGeom>
          <a:noFill/>
        </p:spPr>
        <p:txBody>
          <a:bodyPr wrap="none" rtlCol="0">
            <a:spAutoFit/>
          </a:bodyPr>
          <a:lstStyle/>
          <a:p>
            <a:r>
              <a:rPr lang="en-US" sz="1400" dirty="0">
                <a:solidFill>
                  <a:srgbClr val="FF0000"/>
                </a:solidFill>
              </a:rPr>
              <a:t>There is </a:t>
            </a:r>
            <a:r>
              <a:rPr lang="cs-CZ" sz="1400" dirty="0">
                <a:solidFill>
                  <a:srgbClr val="FF0000"/>
                </a:solidFill>
              </a:rPr>
              <a:t>no </a:t>
            </a:r>
            <a:r>
              <a:rPr lang="cs-CZ" sz="1400" dirty="0" err="1">
                <a:solidFill>
                  <a:srgbClr val="FF0000"/>
                </a:solidFill>
              </a:rPr>
              <a:t>way</a:t>
            </a:r>
            <a:r>
              <a:rPr lang="cs-CZ" sz="1400" dirty="0">
                <a:solidFill>
                  <a:srgbClr val="FF0000"/>
                </a:solidFill>
              </a:rPr>
              <a:t> to do </a:t>
            </a:r>
            <a:endParaRPr lang="en-US" sz="1400" dirty="0">
              <a:solidFill>
                <a:srgbClr val="FF0000"/>
              </a:solidFill>
            </a:endParaRPr>
          </a:p>
          <a:p>
            <a:r>
              <a:rPr lang="en-US" sz="1400" dirty="0">
                <a:solidFill>
                  <a:srgbClr val="FF0000"/>
                </a:solidFill>
              </a:rPr>
              <a:t>E&amp;F</a:t>
            </a:r>
            <a:r>
              <a:rPr lang="cs-CZ" sz="1400" dirty="0">
                <a:solidFill>
                  <a:srgbClr val="FF0000"/>
                </a:solidFill>
              </a:rPr>
              <a:t> in </a:t>
            </a:r>
            <a:r>
              <a:rPr lang="cs-CZ" sz="1400" dirty="0" err="1">
                <a:solidFill>
                  <a:srgbClr val="FF0000"/>
                </a:solidFill>
              </a:rPr>
              <a:t>parallel</a:t>
            </a:r>
            <a:r>
              <a:rPr lang="en-US" sz="1400" dirty="0">
                <a:solidFill>
                  <a:srgbClr val="FF0000"/>
                </a:solidFill>
              </a:rPr>
              <a:t> </a:t>
            </a:r>
            <a:r>
              <a:rPr lang="en-US" sz="1400" dirty="0">
                <a:solidFill>
                  <a:srgbClr val="FF0000"/>
                </a:solidFill>
                <a:sym typeface="Wingdings" panose="05000000000000000000" pitchFamily="2" charset="2"/>
              </a:rPr>
              <a:t></a:t>
            </a:r>
            <a:endParaRPr lang="cs-CZ" sz="1400" dirty="0">
              <a:solidFill>
                <a:srgbClr val="FF0000"/>
              </a:solidFill>
            </a:endParaRPr>
          </a:p>
        </p:txBody>
      </p:sp>
      <p:sp>
        <p:nvSpPr>
          <p:cNvPr id="26" name="Ovál 25">
            <a:extLst>
              <a:ext uri="{FF2B5EF4-FFF2-40B4-BE49-F238E27FC236}">
                <a16:creationId xmlns:a16="http://schemas.microsoft.com/office/drawing/2014/main" id="{4A8004A2-9001-4496-A6DE-0FA7B940FEE9}"/>
              </a:ext>
            </a:extLst>
          </p:cNvPr>
          <p:cNvSpPr/>
          <p:nvPr/>
        </p:nvSpPr>
        <p:spPr>
          <a:xfrm rot="1018565">
            <a:off x="5746341" y="4817041"/>
            <a:ext cx="1666384" cy="639649"/>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7" name="Přímá spojnice se šipkou 26">
            <a:extLst>
              <a:ext uri="{FF2B5EF4-FFF2-40B4-BE49-F238E27FC236}">
                <a16:creationId xmlns:a16="http://schemas.microsoft.com/office/drawing/2014/main" id="{27B39220-3502-4C1D-9398-EC8674D79F00}"/>
              </a:ext>
            </a:extLst>
          </p:cNvPr>
          <p:cNvCxnSpPr>
            <a:cxnSpLocks/>
          </p:cNvCxnSpPr>
          <p:nvPr/>
        </p:nvCxnSpPr>
        <p:spPr>
          <a:xfrm>
            <a:off x="7067836" y="4954148"/>
            <a:ext cx="360040" cy="0"/>
          </a:xfrm>
          <a:prstGeom prst="straightConnector1">
            <a:avLst/>
          </a:prstGeom>
          <a:ln w="28575">
            <a:solidFill>
              <a:srgbClr val="FF33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8" name="TextovéPole 27">
            <a:extLst>
              <a:ext uri="{FF2B5EF4-FFF2-40B4-BE49-F238E27FC236}">
                <a16:creationId xmlns:a16="http://schemas.microsoft.com/office/drawing/2014/main" id="{F2F76F0C-5B72-4421-9B7A-AEC14C2BDEE0}"/>
              </a:ext>
            </a:extLst>
          </p:cNvPr>
          <p:cNvSpPr txBox="1"/>
          <p:nvPr/>
        </p:nvSpPr>
        <p:spPr>
          <a:xfrm>
            <a:off x="6844540" y="4615594"/>
            <a:ext cx="909223" cy="338554"/>
          </a:xfrm>
          <a:prstGeom prst="rect">
            <a:avLst/>
          </a:prstGeom>
          <a:noFill/>
        </p:spPr>
        <p:txBody>
          <a:bodyPr wrap="none" rtlCol="0">
            <a:spAutoFit/>
          </a:bodyPr>
          <a:lstStyle/>
          <a:p>
            <a:r>
              <a:rPr lang="cs-CZ" sz="1600" dirty="0">
                <a:solidFill>
                  <a:srgbClr val="0000CC"/>
                </a:solidFill>
              </a:rPr>
              <a:t>+</a:t>
            </a:r>
            <a:r>
              <a:rPr lang="en-US" sz="1600">
                <a:solidFill>
                  <a:srgbClr val="0000CC"/>
                </a:solidFill>
              </a:rPr>
              <a:t>2</a:t>
            </a:r>
            <a:r>
              <a:rPr lang="cs-CZ" sz="1600">
                <a:solidFill>
                  <a:srgbClr val="0000CC"/>
                </a:solidFill>
              </a:rPr>
              <a:t> </a:t>
            </a:r>
            <a:r>
              <a:rPr lang="cs-CZ" sz="1600" dirty="0" err="1">
                <a:solidFill>
                  <a:srgbClr val="0000CC"/>
                </a:solidFill>
              </a:rPr>
              <a:t>day</a:t>
            </a:r>
            <a:r>
              <a:rPr lang="en-US" sz="1600" dirty="0">
                <a:solidFill>
                  <a:srgbClr val="0000CC"/>
                </a:solidFill>
              </a:rPr>
              <a:t>s</a:t>
            </a:r>
            <a:endParaRPr lang="cs-CZ" sz="1600" dirty="0">
              <a:solidFill>
                <a:srgbClr val="0000CC"/>
              </a:solidFill>
            </a:endParaRPr>
          </a:p>
        </p:txBody>
      </p:sp>
      <p:sp>
        <p:nvSpPr>
          <p:cNvPr id="29" name="Ovál 28">
            <a:extLst>
              <a:ext uri="{FF2B5EF4-FFF2-40B4-BE49-F238E27FC236}">
                <a16:creationId xmlns:a16="http://schemas.microsoft.com/office/drawing/2014/main" id="{4FE85296-D01D-4DE4-905F-2326AAE7FF83}"/>
              </a:ext>
            </a:extLst>
          </p:cNvPr>
          <p:cNvSpPr/>
          <p:nvPr/>
        </p:nvSpPr>
        <p:spPr>
          <a:xfrm>
            <a:off x="4743091" y="5606806"/>
            <a:ext cx="723595" cy="33042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41569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2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Assignment</a:t>
            </a:r>
            <a:r>
              <a:rPr lang="cs-CZ" altLang="cs-CZ" sz="3200" b="1">
                <a:solidFill>
                  <a:srgbClr val="002060"/>
                </a:solidFill>
              </a:rPr>
              <a:t> 2</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Are two carpenters only able to complete the project within originally promised 15 days?</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a:extLst>
              <a:ext uri="{FF2B5EF4-FFF2-40B4-BE49-F238E27FC236}">
                <a16:creationId xmlns:a16="http://schemas.microsoft.com/office/drawing/2014/main" id="{C97C7217-D622-4D97-B1DF-DCCF7C2086B6}"/>
              </a:ext>
            </a:extLst>
          </p:cNvPr>
          <p:cNvGraphicFramePr>
            <a:graphicFrameLocks noGrp="1"/>
          </p:cNvGraphicFramePr>
          <p:nvPr>
            <p:extLst>
              <p:ext uri="{D42A27DB-BD31-4B8C-83A1-F6EECF244321}">
                <p14:modId xmlns:p14="http://schemas.microsoft.com/office/powerpoint/2010/main" val="3741519777"/>
              </p:ext>
            </p:extLst>
          </p:nvPr>
        </p:nvGraphicFramePr>
        <p:xfrm>
          <a:off x="1619672" y="2680493"/>
          <a:ext cx="6264696" cy="3185316"/>
        </p:xfrm>
        <a:graphic>
          <a:graphicData uri="http://schemas.openxmlformats.org/drawingml/2006/table">
            <a:tbl>
              <a:tblPr/>
              <a:tblGrid>
                <a:gridCol w="343196">
                  <a:extLst>
                    <a:ext uri="{9D8B030D-6E8A-4147-A177-3AD203B41FA5}">
                      <a16:colId xmlns:a16="http://schemas.microsoft.com/office/drawing/2014/main" val="707725646"/>
                    </a:ext>
                  </a:extLst>
                </a:gridCol>
                <a:gridCol w="343196">
                  <a:extLst>
                    <a:ext uri="{9D8B030D-6E8A-4147-A177-3AD203B41FA5}">
                      <a16:colId xmlns:a16="http://schemas.microsoft.com/office/drawing/2014/main" val="2231456730"/>
                    </a:ext>
                  </a:extLst>
                </a:gridCol>
                <a:gridCol w="348644">
                  <a:extLst>
                    <a:ext uri="{9D8B030D-6E8A-4147-A177-3AD203B41FA5}">
                      <a16:colId xmlns:a16="http://schemas.microsoft.com/office/drawing/2014/main" val="2046060835"/>
                    </a:ext>
                  </a:extLst>
                </a:gridCol>
                <a:gridCol w="348644">
                  <a:extLst>
                    <a:ext uri="{9D8B030D-6E8A-4147-A177-3AD203B41FA5}">
                      <a16:colId xmlns:a16="http://schemas.microsoft.com/office/drawing/2014/main" val="2468276951"/>
                    </a:ext>
                  </a:extLst>
                </a:gridCol>
                <a:gridCol w="348644">
                  <a:extLst>
                    <a:ext uri="{9D8B030D-6E8A-4147-A177-3AD203B41FA5}">
                      <a16:colId xmlns:a16="http://schemas.microsoft.com/office/drawing/2014/main" val="1778746922"/>
                    </a:ext>
                  </a:extLst>
                </a:gridCol>
                <a:gridCol w="348644">
                  <a:extLst>
                    <a:ext uri="{9D8B030D-6E8A-4147-A177-3AD203B41FA5}">
                      <a16:colId xmlns:a16="http://schemas.microsoft.com/office/drawing/2014/main" val="2773951198"/>
                    </a:ext>
                  </a:extLst>
                </a:gridCol>
                <a:gridCol w="348644">
                  <a:extLst>
                    <a:ext uri="{9D8B030D-6E8A-4147-A177-3AD203B41FA5}">
                      <a16:colId xmlns:a16="http://schemas.microsoft.com/office/drawing/2014/main" val="4072037318"/>
                    </a:ext>
                  </a:extLst>
                </a:gridCol>
                <a:gridCol w="348644">
                  <a:extLst>
                    <a:ext uri="{9D8B030D-6E8A-4147-A177-3AD203B41FA5}">
                      <a16:colId xmlns:a16="http://schemas.microsoft.com/office/drawing/2014/main" val="2127157858"/>
                    </a:ext>
                  </a:extLst>
                </a:gridCol>
                <a:gridCol w="348644">
                  <a:extLst>
                    <a:ext uri="{9D8B030D-6E8A-4147-A177-3AD203B41FA5}">
                      <a16:colId xmlns:a16="http://schemas.microsoft.com/office/drawing/2014/main" val="4151515023"/>
                    </a:ext>
                  </a:extLst>
                </a:gridCol>
                <a:gridCol w="348644">
                  <a:extLst>
                    <a:ext uri="{9D8B030D-6E8A-4147-A177-3AD203B41FA5}">
                      <a16:colId xmlns:a16="http://schemas.microsoft.com/office/drawing/2014/main" val="1298516904"/>
                    </a:ext>
                  </a:extLst>
                </a:gridCol>
                <a:gridCol w="348644">
                  <a:extLst>
                    <a:ext uri="{9D8B030D-6E8A-4147-A177-3AD203B41FA5}">
                      <a16:colId xmlns:a16="http://schemas.microsoft.com/office/drawing/2014/main" val="3293841463"/>
                    </a:ext>
                  </a:extLst>
                </a:gridCol>
                <a:gridCol w="348644">
                  <a:extLst>
                    <a:ext uri="{9D8B030D-6E8A-4147-A177-3AD203B41FA5}">
                      <a16:colId xmlns:a16="http://schemas.microsoft.com/office/drawing/2014/main" val="3718380785"/>
                    </a:ext>
                  </a:extLst>
                </a:gridCol>
                <a:gridCol w="348644">
                  <a:extLst>
                    <a:ext uri="{9D8B030D-6E8A-4147-A177-3AD203B41FA5}">
                      <a16:colId xmlns:a16="http://schemas.microsoft.com/office/drawing/2014/main" val="3326426620"/>
                    </a:ext>
                  </a:extLst>
                </a:gridCol>
                <a:gridCol w="348644">
                  <a:extLst>
                    <a:ext uri="{9D8B030D-6E8A-4147-A177-3AD203B41FA5}">
                      <a16:colId xmlns:a16="http://schemas.microsoft.com/office/drawing/2014/main" val="2912385089"/>
                    </a:ext>
                  </a:extLst>
                </a:gridCol>
                <a:gridCol w="348644">
                  <a:extLst>
                    <a:ext uri="{9D8B030D-6E8A-4147-A177-3AD203B41FA5}">
                      <a16:colId xmlns:a16="http://schemas.microsoft.com/office/drawing/2014/main" val="3257035213"/>
                    </a:ext>
                  </a:extLst>
                </a:gridCol>
                <a:gridCol w="348644">
                  <a:extLst>
                    <a:ext uri="{9D8B030D-6E8A-4147-A177-3AD203B41FA5}">
                      <a16:colId xmlns:a16="http://schemas.microsoft.com/office/drawing/2014/main" val="2363321340"/>
                    </a:ext>
                  </a:extLst>
                </a:gridCol>
                <a:gridCol w="348644">
                  <a:extLst>
                    <a:ext uri="{9D8B030D-6E8A-4147-A177-3AD203B41FA5}">
                      <a16:colId xmlns:a16="http://schemas.microsoft.com/office/drawing/2014/main" val="3508572425"/>
                    </a:ext>
                  </a:extLst>
                </a:gridCol>
                <a:gridCol w="348644">
                  <a:extLst>
                    <a:ext uri="{9D8B030D-6E8A-4147-A177-3AD203B41FA5}">
                      <a16:colId xmlns:a16="http://schemas.microsoft.com/office/drawing/2014/main" val="2840230722"/>
                    </a:ext>
                  </a:extLst>
                </a:gridCol>
              </a:tblGrid>
              <a:tr h="265443">
                <a:tc gridSpan="2">
                  <a:txBody>
                    <a:bodyPr/>
                    <a:lstStyle/>
                    <a:p>
                      <a:pPr algn="ctr" fontAlgn="b"/>
                      <a:r>
                        <a:rPr lang="cs-CZ" sz="1200" b="1" i="0" u="none" strike="noStrike" dirty="0">
                          <a:solidFill>
                            <a:srgbClr val="000000"/>
                          </a:solidFill>
                          <a:effectLst/>
                          <a:latin typeface="Calibri" panose="020F0502020204030204" pitchFamily="34" charset="0"/>
                        </a:rPr>
                        <a:t>Time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8</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0369504"/>
                  </a:ext>
                </a:extLst>
              </a:tr>
              <a:tr h="265443">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54271994"/>
                  </a:ext>
                </a:extLst>
              </a:tr>
              <a:tr h="265443">
                <a:tc gridSpan="2">
                  <a:txBody>
                    <a:bodyPr/>
                    <a:lstStyle/>
                    <a:p>
                      <a:pPr algn="ctr" fontAlgn="b"/>
                      <a:r>
                        <a:rPr lang="cs-CZ" sz="1200" b="1" i="0" u="none" strike="noStrike">
                          <a:solidFill>
                            <a:srgbClr val="000000"/>
                          </a:solidFill>
                          <a:effectLst/>
                          <a:latin typeface="Calibri" panose="020F0502020204030204" pitchFamily="34"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913323799"/>
                  </a:ext>
                </a:extLst>
              </a:tr>
              <a:tr h="265443">
                <a:tc gridSpan="2">
                  <a:txBody>
                    <a:bodyPr/>
                    <a:lstStyle/>
                    <a:p>
                      <a:pPr algn="ctr" fontAlgn="b"/>
                      <a:r>
                        <a:rPr lang="cs-CZ" sz="1200" b="1" i="0" u="none" strike="noStrike">
                          <a:solidFill>
                            <a:srgbClr val="000000"/>
                          </a:solidFill>
                          <a:effectLst/>
                          <a:latin typeface="Calibri" panose="020F0502020204030204" pitchFamily="34"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D9E7"/>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4273739188"/>
                  </a:ext>
                </a:extLst>
              </a:tr>
              <a:tr h="265443">
                <a:tc gridSpan="2">
                  <a:txBody>
                    <a:bodyPr/>
                    <a:lstStyle/>
                    <a:p>
                      <a:pPr algn="ctr" fontAlgn="b"/>
                      <a:r>
                        <a:rPr lang="cs-CZ" sz="1200" b="1" i="0" u="none" strike="noStrike">
                          <a:solidFill>
                            <a:srgbClr val="000000"/>
                          </a:solidFill>
                          <a:effectLst/>
                          <a:latin typeface="Calibri" panose="020F0502020204030204" pitchFamily="34"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844441393"/>
                  </a:ext>
                </a:extLst>
              </a:tr>
              <a:tr h="265443">
                <a:tc gridSpan="2">
                  <a:txBody>
                    <a:bodyPr/>
                    <a:lstStyle/>
                    <a:p>
                      <a:pPr algn="ctr" fontAlgn="b"/>
                      <a:r>
                        <a:rPr lang="cs-CZ" sz="1200" b="1" i="0" u="none" strike="noStrike">
                          <a:solidFill>
                            <a:srgbClr val="000000"/>
                          </a:solidFill>
                          <a:effectLst/>
                          <a:latin typeface="Calibri" panose="020F0502020204030204" pitchFamily="34"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2499881352"/>
                  </a:ext>
                </a:extLst>
              </a:tr>
              <a:tr h="265443">
                <a:tc gridSpan="2">
                  <a:txBody>
                    <a:bodyPr/>
                    <a:lstStyle/>
                    <a:p>
                      <a:pPr algn="ctr" fontAlgn="b"/>
                      <a:r>
                        <a:rPr lang="cs-CZ" sz="1200" b="1" i="0" u="none" strike="noStrike">
                          <a:solidFill>
                            <a:srgbClr val="000000"/>
                          </a:solidFill>
                          <a:effectLst/>
                          <a:latin typeface="Calibri" panose="020F0502020204030204" pitchFamily="34"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algn="ctr" rtl="0" eaLnBrk="1" fontAlgn="b" latinLnBrk="0" hangingPunct="1"/>
                      <a:r>
                        <a:rPr kumimoji="0" lang="cs-CZ" sz="1200" b="1" i="0" u="none" strike="noStrike" kern="1200" dirty="0">
                          <a:solidFill>
                            <a:srgbClr val="000000"/>
                          </a:solidFill>
                          <a:effectLst/>
                          <a:latin typeface="Calibri" panose="020F0502020204030204" pitchFamily="34" charset="0"/>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00"/>
                    </a:solidFill>
                  </a:tcPr>
                </a:tc>
                <a:tc>
                  <a:txBody>
                    <a:bodyPr/>
                    <a:lstStyle/>
                    <a:p>
                      <a:pPr marL="0" algn="ctr" rtl="0" eaLnBrk="1" fontAlgn="b" latinLnBrk="0" hangingPunct="1"/>
                      <a:r>
                        <a:rPr kumimoji="0" lang="cs-CZ" sz="1200" b="1" i="0" u="none" strike="noStrike" kern="1200" dirty="0">
                          <a:solidFill>
                            <a:srgbClr val="000000"/>
                          </a:solidFill>
                          <a:effectLst/>
                          <a:latin typeface="Calibri" panose="020F0502020204030204" pitchFamily="34" charset="0"/>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884412312"/>
                  </a:ext>
                </a:extLst>
              </a:tr>
              <a:tr h="265443">
                <a:tc gridSpan="2">
                  <a:txBody>
                    <a:bodyPr/>
                    <a:lstStyle/>
                    <a:p>
                      <a:pPr algn="ctr" fontAlgn="b"/>
                      <a:r>
                        <a:rPr lang="cs-CZ" sz="1200" b="1" i="0" u="none" strike="noStrike">
                          <a:solidFill>
                            <a:srgbClr val="000000"/>
                          </a:solidFill>
                          <a:effectLst/>
                          <a:latin typeface="Calibri" panose="020F0502020204030204" pitchFamily="34" charset="0"/>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w="9525"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cs-CZ" sz="1200" b="1" i="0" u="none" strike="noStrike" kern="1200" dirty="0">
                          <a:solidFill>
                            <a:srgbClr val="000000"/>
                          </a:solidFill>
                          <a:effectLst/>
                          <a:latin typeface="Calibri" panose="020F0502020204030204" pitchFamily="34" charset="0"/>
                          <a:ea typeface="+mn-ea"/>
                          <a:cs typeface="+mn-cs"/>
                        </a:rPr>
                        <a:t>0</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cs-CZ" sz="1200" b="1" i="0" u="none" strike="noStrike" kern="1200" dirty="0">
                          <a:solidFill>
                            <a:srgbClr val="000000"/>
                          </a:solidFill>
                          <a:effectLst/>
                          <a:latin typeface="Calibri" panose="020F0502020204030204" pitchFamily="34" charset="0"/>
                          <a:ea typeface="+mn-ea"/>
                          <a:cs typeface="+mn-cs"/>
                        </a:rPr>
                        <a:t>0</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1</a:t>
                      </a:r>
                    </a:p>
                  </a:txBody>
                  <a:tcPr marL="0" marR="0" marT="0" marB="0" anchor="ctr">
                    <a:lnL w="952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D9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cs-CZ" sz="1200" b="1" i="0" u="none" strike="noStrike" dirty="0">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D9E7"/>
                    </a:solidFill>
                  </a:tcPr>
                </a:tc>
                <a:tc>
                  <a:txBody>
                    <a:bodyPr/>
                    <a:lstStyle/>
                    <a:p>
                      <a:pPr algn="ctr" fontAlgn="b"/>
                      <a:r>
                        <a:rPr kumimoji="0" lang="cs-CZ" sz="1200" b="1" i="0" u="none" strike="noStrike" kern="1200" dirty="0">
                          <a:solidFill>
                            <a:srgbClr val="000000"/>
                          </a:solidFill>
                          <a:effectLst/>
                          <a:latin typeface="Calibri" panose="020F0502020204030204" pitchFamily="34" charset="0"/>
                          <a:ea typeface="+mn-ea"/>
                          <a:cs typeface="+mn-cs"/>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D9E7"/>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815810344"/>
                  </a:ext>
                </a:extLst>
              </a:tr>
              <a:tr h="265443">
                <a:tc gridSpan="2">
                  <a:txBody>
                    <a:bodyPr/>
                    <a:lstStyle/>
                    <a:p>
                      <a:pPr algn="ctr" fontAlgn="b"/>
                      <a:r>
                        <a:rPr lang="cs-CZ" sz="1200" b="1" i="0" u="none" strike="noStrike">
                          <a:solidFill>
                            <a:srgbClr val="000000"/>
                          </a:solidFill>
                          <a:effectLst/>
                          <a:latin typeface="Calibri" panose="020F0502020204030204" pitchFamily="34" charset="0"/>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9525"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w="9525"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07452641"/>
                  </a:ext>
                </a:extLst>
              </a:tr>
              <a:tr h="265443">
                <a:tc gridSpan="2">
                  <a:txBody>
                    <a:bodyPr/>
                    <a:lstStyle/>
                    <a:p>
                      <a:pPr algn="ctr" fontAlgn="b"/>
                      <a:r>
                        <a:rPr lang="cs-CZ" sz="1200" b="1" i="0" u="none" strike="noStrike">
                          <a:solidFill>
                            <a:srgbClr val="000000"/>
                          </a:solidFill>
                          <a:effectLst/>
                          <a:latin typeface="Calibri" panose="020F0502020204030204" pitchFamily="34" charset="0"/>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hMerge="1">
                  <a:txBody>
                    <a:bodyPr/>
                    <a:lstStyle/>
                    <a:p>
                      <a:endParaRPr lang="cs-CZ"/>
                    </a:p>
                  </a:txBody>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75200988"/>
                  </a:ext>
                </a:extLst>
              </a:tr>
              <a:tr h="265443">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30388910"/>
                  </a:ext>
                </a:extLst>
              </a:tr>
              <a:tr h="265443">
                <a:tc gridSpan="2">
                  <a:txBody>
                    <a:bodyPr/>
                    <a:lstStyle/>
                    <a:p>
                      <a:pPr algn="ctr" fontAlgn="b"/>
                      <a:r>
                        <a:rPr lang="cs-CZ" sz="1200" b="1" i="0" u="none" strike="noStrike">
                          <a:solidFill>
                            <a:srgbClr val="000000"/>
                          </a:solidFill>
                          <a:effectLst/>
                          <a:latin typeface="Calibri" panose="020F0502020204030204" pitchFamily="34" charset="0"/>
                        </a:rPr>
                        <a:t>Suma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200" b="1" i="0" u="none" strike="noStrike" dirty="0">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95221703"/>
                  </a:ext>
                </a:extLst>
              </a:tr>
            </a:tbl>
          </a:graphicData>
        </a:graphic>
      </p:graphicFrame>
      <p:cxnSp>
        <p:nvCxnSpPr>
          <p:cNvPr id="9" name="Přímá spojnice se šipkou 8">
            <a:extLst>
              <a:ext uri="{FF2B5EF4-FFF2-40B4-BE49-F238E27FC236}">
                <a16:creationId xmlns:a16="http://schemas.microsoft.com/office/drawing/2014/main" id="{00000000-0008-0000-0000-000003000000}"/>
              </a:ext>
            </a:extLst>
          </p:cNvPr>
          <p:cNvCxnSpPr>
            <a:cxnSpLocks/>
          </p:cNvCxnSpPr>
          <p:nvPr/>
        </p:nvCxnSpPr>
        <p:spPr>
          <a:xfrm>
            <a:off x="4376738" y="10206038"/>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00000000-0008-0000-0000-00000A000000}"/>
              </a:ext>
            </a:extLst>
          </p:cNvPr>
          <p:cNvCxnSpPr>
            <a:cxnSpLocks/>
          </p:cNvCxnSpPr>
          <p:nvPr/>
        </p:nvCxnSpPr>
        <p:spPr>
          <a:xfrm>
            <a:off x="4741863" y="10596563"/>
            <a:ext cx="257175"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00000000-0008-0000-0000-000013000000}"/>
              </a:ext>
            </a:extLst>
          </p:cNvPr>
          <p:cNvCxnSpPr>
            <a:cxnSpLocks/>
          </p:cNvCxnSpPr>
          <p:nvPr/>
        </p:nvCxnSpPr>
        <p:spPr>
          <a:xfrm>
            <a:off x="5195888" y="10977563"/>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00000000-0008-0000-0000-000014000000}"/>
              </a:ext>
            </a:extLst>
          </p:cNvPr>
          <p:cNvCxnSpPr>
            <a:cxnSpLocks/>
          </p:cNvCxnSpPr>
          <p:nvPr/>
        </p:nvCxnSpPr>
        <p:spPr>
          <a:xfrm>
            <a:off x="5775325" y="11168063"/>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00000000-0008-0000-0000-000015000000}"/>
              </a:ext>
            </a:extLst>
          </p:cNvPr>
          <p:cNvCxnSpPr>
            <a:cxnSpLocks/>
          </p:cNvCxnSpPr>
          <p:nvPr/>
        </p:nvCxnSpPr>
        <p:spPr>
          <a:xfrm>
            <a:off x="6199188" y="11368088"/>
            <a:ext cx="361950" cy="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a:extLst>
              <a:ext uri="{FF2B5EF4-FFF2-40B4-BE49-F238E27FC236}">
                <a16:creationId xmlns:a16="http://schemas.microsoft.com/office/drawing/2014/main" id="{6BAAA7A5-EE38-4407-BDF7-0031BE1057AC}"/>
              </a:ext>
            </a:extLst>
          </p:cNvPr>
          <p:cNvCxnSpPr/>
          <p:nvPr/>
        </p:nvCxnSpPr>
        <p:spPr>
          <a:xfrm>
            <a:off x="3347864" y="3573016"/>
            <a:ext cx="720080" cy="0"/>
          </a:xfrm>
          <a:prstGeom prst="straightConnector1">
            <a:avLst/>
          </a:prstGeom>
          <a:ln w="28575">
            <a:solidFill>
              <a:schemeClr val="tx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a:extLst>
              <a:ext uri="{FF2B5EF4-FFF2-40B4-BE49-F238E27FC236}">
                <a16:creationId xmlns:a16="http://schemas.microsoft.com/office/drawing/2014/main" id="{7C2421F3-894E-465B-8264-10D67C3CC131}"/>
              </a:ext>
            </a:extLst>
          </p:cNvPr>
          <p:cNvCxnSpPr/>
          <p:nvPr/>
        </p:nvCxnSpPr>
        <p:spPr>
          <a:xfrm>
            <a:off x="5195888" y="4869160"/>
            <a:ext cx="720080" cy="0"/>
          </a:xfrm>
          <a:prstGeom prst="straightConnector1">
            <a:avLst/>
          </a:prstGeom>
          <a:ln w="28575">
            <a:solidFill>
              <a:schemeClr val="tx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 name="Ovál 2">
            <a:extLst>
              <a:ext uri="{FF2B5EF4-FFF2-40B4-BE49-F238E27FC236}">
                <a16:creationId xmlns:a16="http://schemas.microsoft.com/office/drawing/2014/main" id="{0C19D914-BC9C-46FE-9B93-E1538A12332B}"/>
              </a:ext>
            </a:extLst>
          </p:cNvPr>
          <p:cNvSpPr/>
          <p:nvPr/>
        </p:nvSpPr>
        <p:spPr>
          <a:xfrm>
            <a:off x="7524328" y="2703444"/>
            <a:ext cx="360040" cy="28803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66801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Homework</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spcBef>
                <a:spcPts val="0"/>
              </a:spcBef>
              <a:spcAft>
                <a:spcPts val="1200"/>
              </a:spcAft>
              <a:defRPr/>
            </a:pPr>
            <a:r>
              <a:rPr lang="en-US" sz="2400" dirty="0"/>
              <a:t>A company specializing in the erection of home swimming pools have broken the activities down as shown below. Also given in the table is the number of staff required.</a:t>
            </a:r>
            <a:endParaRPr lang="cs-CZ" sz="2400" dirty="0"/>
          </a:p>
          <a:p>
            <a:pPr marL="457200" indent="-457200">
              <a:spcBef>
                <a:spcPts val="600"/>
              </a:spcBef>
              <a:spcAft>
                <a:spcPts val="600"/>
              </a:spcAft>
              <a:buFont typeface="+mj-lt"/>
              <a:buAutoNum type="arabicPeriod"/>
              <a:defRPr/>
            </a:pPr>
            <a:r>
              <a:rPr lang="en-US" sz="2400" dirty="0"/>
              <a:t>Construct a network, calculate the total installation time, and use a bar chart presentation to illustrate the number of staff required week by week assuming each activity starts at its earliest time. </a:t>
            </a:r>
          </a:p>
          <a:p>
            <a:pPr marL="457200" indent="-457200">
              <a:spcBef>
                <a:spcPts val="600"/>
              </a:spcBef>
              <a:spcAft>
                <a:spcPts val="600"/>
              </a:spcAft>
              <a:buFont typeface="+mj-lt"/>
              <a:buAutoNum type="arabicPeriod"/>
              <a:defRPr/>
            </a:pPr>
            <a:r>
              <a:rPr lang="en-US" sz="2400" dirty="0"/>
              <a:t>Determine if it is possible to complete the project in the shortest possible time without ever employing more than ten staff simultaneously on the site. </a:t>
            </a:r>
          </a:p>
          <a:p>
            <a:pPr>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Homework</a:t>
            </a:r>
          </a:p>
        </p:txBody>
      </p:sp>
      <p:sp>
        <p:nvSpPr>
          <p:cNvPr id="40963" name="Podnadpis 2"/>
          <p:cNvSpPr>
            <a:spLocks noGrp="1"/>
          </p:cNvSpPr>
          <p:nvPr>
            <p:ph sz="quarter" idx="1"/>
          </p:nvPr>
        </p:nvSpPr>
        <p:spPr>
          <a:xfrm>
            <a:off x="301625" y="1527175"/>
            <a:ext cx="8556625" cy="4572000"/>
          </a:xfrm>
        </p:spPr>
        <p:txBody>
          <a:bodyPr/>
          <a:lstStyle/>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p:txBody>
      </p:sp>
      <p:graphicFrame>
        <p:nvGraphicFramePr>
          <p:cNvPr id="3" name="Tabulka 2"/>
          <p:cNvGraphicFramePr>
            <a:graphicFrameLocks noGrp="1"/>
          </p:cNvGraphicFramePr>
          <p:nvPr/>
        </p:nvGraphicFramePr>
        <p:xfrm>
          <a:off x="1187450" y="1700213"/>
          <a:ext cx="6769100" cy="4321175"/>
        </p:xfrm>
        <a:graphic>
          <a:graphicData uri="http://schemas.openxmlformats.org/drawingml/2006/table">
            <a:tbl>
              <a:tblPr>
                <a:tableStyleId>{5C22544A-7EE6-4342-B048-85BDC9FD1C3A}</a:tableStyleId>
              </a:tblPr>
              <a:tblGrid>
                <a:gridCol w="1692275">
                  <a:extLst>
                    <a:ext uri="{9D8B030D-6E8A-4147-A177-3AD203B41FA5}">
                      <a16:colId xmlns:a16="http://schemas.microsoft.com/office/drawing/2014/main" val="20000"/>
                    </a:ext>
                  </a:extLst>
                </a:gridCol>
                <a:gridCol w="1692275">
                  <a:extLst>
                    <a:ext uri="{9D8B030D-6E8A-4147-A177-3AD203B41FA5}">
                      <a16:colId xmlns:a16="http://schemas.microsoft.com/office/drawing/2014/main" val="20001"/>
                    </a:ext>
                  </a:extLst>
                </a:gridCol>
                <a:gridCol w="1692275">
                  <a:extLst>
                    <a:ext uri="{9D8B030D-6E8A-4147-A177-3AD203B41FA5}">
                      <a16:colId xmlns:a16="http://schemas.microsoft.com/office/drawing/2014/main" val="20002"/>
                    </a:ext>
                  </a:extLst>
                </a:gridCol>
                <a:gridCol w="16922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panose="020B0604020202020204" pitchFamily="34" charset="0"/>
                          <a:cs typeface="Arial" panose="020B0604020202020204" pitchFamily="34" charset="0"/>
                        </a:rPr>
                        <a:t>Activity</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Preceding activity</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Duration </a:t>
                      </a:r>
                      <a:r>
                        <a:rPr lang="en-US" sz="1800" dirty="0">
                          <a:effectLst/>
                          <a:latin typeface="Arial" panose="020B0604020202020204" pitchFamily="34" charset="0"/>
                          <a:cs typeface="Arial" panose="020B0604020202020204" pitchFamily="34" charset="0"/>
                        </a:rPr>
                        <a:t>[weeks]</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Staff</a:t>
                      </a:r>
                      <a:endParaRPr lang="cs-CZ" sz="1800" dirty="0">
                        <a:effectLst/>
                        <a:latin typeface="Arial" panose="020B0604020202020204" pitchFamily="34" charset="0"/>
                        <a:cs typeface="Arial" panose="020B0604020202020204" pitchFamily="34" charset="0"/>
                      </a:endParaRPr>
                    </a:p>
                    <a:p>
                      <a:pPr algn="ctr">
                        <a:spcAft>
                          <a:spcPts val="0"/>
                        </a:spcAft>
                      </a:pPr>
                      <a:r>
                        <a:rPr lang="en-GB" sz="1800" dirty="0">
                          <a:effectLst/>
                          <a:latin typeface="Arial" panose="020B0604020202020204" pitchFamily="34" charset="0"/>
                          <a:cs typeface="Arial" panose="020B0604020202020204" pitchFamily="34" charset="0"/>
                        </a:rPr>
                        <a:t>Required</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A</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none</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B</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none</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4</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C</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A</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D</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A</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5</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4</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E</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A</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1</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F</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C</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G</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D</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5</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7"/>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H</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B, E</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7</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I</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H</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9"/>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J</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F, G, I</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1</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en-US" altLang="cs-CZ" sz="3200" b="1">
                <a:solidFill>
                  <a:srgbClr val="002060"/>
                </a:solidFill>
              </a:rPr>
              <a:t>Revision Example</a:t>
            </a:r>
          </a:p>
        </p:txBody>
      </p:sp>
      <p:sp>
        <p:nvSpPr>
          <p:cNvPr id="17411" name="Podnadpis 2"/>
          <p:cNvSpPr>
            <a:spLocks noGrp="1"/>
          </p:cNvSpPr>
          <p:nvPr>
            <p:ph sz="quarter" idx="1"/>
          </p:nvPr>
        </p:nvSpPr>
        <p:spPr>
          <a:xfrm>
            <a:off x="301625" y="1527175"/>
            <a:ext cx="8556625" cy="4572000"/>
          </a:xfrm>
        </p:spPr>
        <p:txBody>
          <a:bodyPr/>
          <a:lstStyle/>
          <a:p>
            <a:pPr>
              <a:defRPr/>
            </a:pPr>
            <a:r>
              <a:rPr lang="cs-CZ" sz="2400" dirty="0" err="1"/>
              <a:t>Solution</a:t>
            </a:r>
            <a:r>
              <a:rPr lang="cs-CZ" sz="2400" dirty="0"/>
              <a:t>:</a:t>
            </a:r>
            <a:r>
              <a:rPr lang="en-US" sz="2400" dirty="0"/>
              <a:t> </a:t>
            </a:r>
            <a:r>
              <a:rPr lang="en-GB" sz="2400" dirty="0"/>
              <a:t> </a:t>
            </a:r>
            <a:endParaRPr lang="cs-CZ" sz="2400" dirty="0"/>
          </a:p>
          <a:p>
            <a:pPr lvl="1">
              <a:defRPr/>
            </a:pPr>
            <a:r>
              <a:rPr lang="cs-CZ" sz="1900" dirty="0">
                <a:solidFill>
                  <a:schemeClr val="tx1"/>
                </a:solidFill>
              </a:rPr>
              <a:t>CP: St – A – E – F – G – I – End</a:t>
            </a:r>
          </a:p>
          <a:p>
            <a:pPr lvl="1">
              <a:defRPr/>
            </a:pPr>
            <a:r>
              <a:rPr lang="cs-CZ" sz="1900" dirty="0" err="1">
                <a:solidFill>
                  <a:schemeClr val="tx1"/>
                </a:solidFill>
              </a:rPr>
              <a:t>Time</a:t>
            </a:r>
            <a:r>
              <a:rPr lang="cs-CZ" sz="1900" dirty="0">
                <a:solidFill>
                  <a:schemeClr val="tx1"/>
                </a:solidFill>
              </a:rPr>
              <a:t>: 26 </a:t>
            </a:r>
            <a:r>
              <a:rPr lang="cs-CZ" sz="1900" dirty="0" err="1">
                <a:solidFill>
                  <a:schemeClr val="tx1"/>
                </a:solidFill>
              </a:rPr>
              <a:t>weeks</a:t>
            </a:r>
            <a:endParaRPr lang="cs-CZ" sz="1900" dirty="0">
              <a:solidFill>
                <a:schemeClr val="tx1"/>
              </a:solidFill>
            </a:endParaRP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pic>
        <p:nvPicPr>
          <p:cNvPr id="18436" name="Obrázek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238" y="2781300"/>
            <a:ext cx="78994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en-US" altLang="cs-CZ" sz="3200" b="1">
                <a:solidFill>
                  <a:srgbClr val="002060"/>
                </a:solidFill>
              </a:rPr>
              <a:t>Revision Example</a:t>
            </a:r>
            <a:endParaRPr lang="cs-CZ" altLang="cs-CZ" sz="3200" b="1">
              <a:solidFill>
                <a:srgbClr val="002060"/>
              </a:solidFill>
            </a:endParaRPr>
          </a:p>
        </p:txBody>
      </p:sp>
      <p:sp>
        <p:nvSpPr>
          <p:cNvPr id="17411" name="Podnadpis 2"/>
          <p:cNvSpPr>
            <a:spLocks noGrp="1"/>
          </p:cNvSpPr>
          <p:nvPr>
            <p:ph sz="quarter" idx="1"/>
          </p:nvPr>
        </p:nvSpPr>
        <p:spPr>
          <a:xfrm>
            <a:off x="301625" y="1527175"/>
            <a:ext cx="8447088" cy="4572000"/>
          </a:xfrm>
        </p:spPr>
        <p:txBody>
          <a:bodyPr/>
          <a:lstStyle/>
          <a:p>
            <a:pPr marL="0" indent="0">
              <a:buFont typeface="Wingdings 2" panose="05020102010507070707" pitchFamily="18" charset="2"/>
              <a:buNone/>
              <a:defRPr/>
            </a:pPr>
            <a:r>
              <a:rPr lang="cs-CZ" sz="2800" u="sng" dirty="0"/>
              <a:t>Project Management </a:t>
            </a:r>
            <a:r>
              <a:rPr lang="en-US" sz="2800" u="sng" dirty="0"/>
              <a:t>&amp; </a:t>
            </a:r>
            <a:r>
              <a:rPr lang="cs-CZ" sz="2800" u="sng" dirty="0" err="1"/>
              <a:t>Control</a:t>
            </a:r>
            <a:r>
              <a:rPr lang="cs-CZ" sz="2800" u="sng" dirty="0"/>
              <a:t> </a:t>
            </a:r>
            <a:r>
              <a:rPr lang="cs-CZ" sz="2800" u="sng" dirty="0" err="1"/>
              <a:t>using</a:t>
            </a:r>
            <a:r>
              <a:rPr lang="cs-CZ" sz="2800" u="sng" dirty="0"/>
              <a:t> CPM</a:t>
            </a:r>
            <a:endParaRPr lang="en-US" sz="2800" u="sng" dirty="0"/>
          </a:p>
          <a:p>
            <a:pPr>
              <a:spcAft>
                <a:spcPts val="600"/>
              </a:spcAft>
              <a:defRPr/>
            </a:pPr>
            <a:r>
              <a:rPr lang="en-US" sz="2400" dirty="0"/>
              <a:t>Please assess the impact of the following pieces of information on the project progress:</a:t>
            </a:r>
          </a:p>
          <a:p>
            <a:pPr marL="542925" lvl="1" indent="-268288">
              <a:spcAft>
                <a:spcPts val="600"/>
              </a:spcAft>
              <a:buClr>
                <a:schemeClr val="accent1">
                  <a:lumMod val="50000"/>
                </a:schemeClr>
              </a:buClr>
              <a:buFont typeface="+mj-lt"/>
              <a:buAutoNum type="arabicPeriod"/>
              <a:defRPr/>
            </a:pPr>
            <a:r>
              <a:rPr lang="en-US" sz="2000" dirty="0">
                <a:solidFill>
                  <a:schemeClr val="tx1"/>
                </a:solidFill>
              </a:rPr>
              <a:t>Activity D will take one additional week due to the sickness of the relevant employee. </a:t>
            </a:r>
            <a:endParaRPr lang="cs-CZ" sz="2000" dirty="0">
              <a:solidFill>
                <a:schemeClr val="tx1"/>
              </a:solidFill>
            </a:endParaRPr>
          </a:p>
          <a:p>
            <a:pPr marL="542925" lvl="1" indent="-268288">
              <a:spcAft>
                <a:spcPts val="600"/>
              </a:spcAft>
              <a:buClr>
                <a:schemeClr val="accent1">
                  <a:lumMod val="50000"/>
                </a:schemeClr>
              </a:buClr>
              <a:buFont typeface="+mj-lt"/>
              <a:buAutoNum type="arabicPeriod"/>
              <a:defRPr/>
            </a:pPr>
            <a:r>
              <a:rPr lang="en-US" sz="2000" dirty="0">
                <a:solidFill>
                  <a:schemeClr val="tx1"/>
                </a:solidFill>
              </a:rPr>
              <a:t>Activity A has been shortened to 4 weeks only</a:t>
            </a:r>
            <a:r>
              <a:rPr lang="cs-CZ" sz="2000" dirty="0">
                <a:solidFill>
                  <a:schemeClr val="tx1"/>
                </a:solidFill>
              </a:rPr>
              <a:t>.</a:t>
            </a:r>
          </a:p>
          <a:p>
            <a:pPr marL="542925" lvl="1" indent="-268288">
              <a:spcAft>
                <a:spcPts val="600"/>
              </a:spcAft>
              <a:buClr>
                <a:schemeClr val="accent1">
                  <a:lumMod val="50000"/>
                </a:schemeClr>
              </a:buClr>
              <a:buFont typeface="+mj-lt"/>
              <a:buAutoNum type="arabicPeriod"/>
              <a:defRPr/>
            </a:pPr>
            <a:r>
              <a:rPr lang="en-US" sz="2000" dirty="0">
                <a:solidFill>
                  <a:schemeClr val="tx1"/>
                </a:solidFill>
              </a:rPr>
              <a:t>It is the week number 7 now and activity F has not started yet.</a:t>
            </a:r>
            <a:endParaRPr lang="cs-CZ" sz="2000" dirty="0">
              <a:solidFill>
                <a:schemeClr val="tx1"/>
              </a:solidFill>
            </a:endParaRPr>
          </a:p>
          <a:p>
            <a:pPr marL="542925" lvl="1" indent="-268288">
              <a:spcAft>
                <a:spcPts val="600"/>
              </a:spcAft>
              <a:buClr>
                <a:schemeClr val="accent1">
                  <a:lumMod val="50000"/>
                </a:schemeClr>
              </a:buClr>
              <a:buFont typeface="+mj-lt"/>
              <a:buAutoNum type="arabicPeriod"/>
              <a:defRPr/>
            </a:pPr>
            <a:r>
              <a:rPr lang="en-US" sz="2000" dirty="0">
                <a:solidFill>
                  <a:schemeClr val="tx1"/>
                </a:solidFill>
              </a:rPr>
              <a:t>Activity C has been finished on time (</a:t>
            </a:r>
            <a:r>
              <a:rPr lang="cs-CZ" sz="2000" dirty="0">
                <a:solidFill>
                  <a:schemeClr val="tx1"/>
                </a:solidFill>
              </a:rPr>
              <a:t>9</a:t>
            </a:r>
            <a:r>
              <a:rPr lang="en-US" sz="2000" dirty="0" err="1">
                <a:solidFill>
                  <a:schemeClr val="tx1"/>
                </a:solidFill>
              </a:rPr>
              <a:t>th</a:t>
            </a:r>
            <a:r>
              <a:rPr lang="en-US" sz="2000" dirty="0">
                <a:solidFill>
                  <a:schemeClr val="tx1"/>
                </a:solidFill>
              </a:rPr>
              <a:t> week).</a:t>
            </a:r>
            <a:endParaRPr lang="cs-CZ" sz="2000" dirty="0">
              <a:solidFill>
                <a:schemeClr val="tx1"/>
              </a:solidFill>
            </a:endParaRPr>
          </a:p>
          <a:p>
            <a:pPr marL="542925" lvl="1" indent="-268288">
              <a:spcAft>
                <a:spcPts val="600"/>
              </a:spcAft>
              <a:buClr>
                <a:schemeClr val="accent1">
                  <a:lumMod val="50000"/>
                </a:schemeClr>
              </a:buClr>
              <a:buFont typeface="+mj-lt"/>
              <a:buAutoNum type="arabicPeriod"/>
              <a:defRPr/>
            </a:pPr>
            <a:r>
              <a:rPr lang="en-US" sz="2000" dirty="0">
                <a:solidFill>
                  <a:schemeClr val="tx1"/>
                </a:solidFill>
              </a:rPr>
              <a:t>Team that has started their work on the activity H on time announced that due to bad economic situation they will need 16 weeks to finish the contracts with tenants.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endParaRPr lang="cs-CZ" altLang="cs-CZ" sz="3200" b="1">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a:spcAft>
                <a:spcPts val="600"/>
              </a:spcAft>
              <a:defRPr/>
            </a:pPr>
            <a:r>
              <a:rPr lang="en-US" sz="2900" b="1" dirty="0"/>
              <a:t>Contributions of CPM:</a:t>
            </a:r>
          </a:p>
          <a:p>
            <a:pPr marL="542925" lvl="1" indent="-268288">
              <a:spcAft>
                <a:spcPts val="600"/>
              </a:spcAft>
              <a:buClr>
                <a:schemeClr val="accent1">
                  <a:lumMod val="50000"/>
                </a:schemeClr>
              </a:buClr>
              <a:buFont typeface="+mj-lt"/>
              <a:buAutoNum type="arabicPeriod"/>
              <a:defRPr/>
            </a:pPr>
            <a:r>
              <a:rPr lang="en-US" sz="2400" dirty="0">
                <a:solidFill>
                  <a:schemeClr val="tx1"/>
                </a:solidFill>
              </a:rPr>
              <a:t>What is the total time to complete the project?</a:t>
            </a:r>
            <a:endParaRPr lang="cs-CZ" sz="2400" dirty="0">
              <a:solidFill>
                <a:schemeClr val="tx1"/>
              </a:solidFill>
            </a:endParaRPr>
          </a:p>
          <a:p>
            <a:pPr marL="542925" lvl="1" indent="-268288">
              <a:spcAft>
                <a:spcPts val="600"/>
              </a:spcAft>
              <a:buClr>
                <a:schemeClr val="accent1">
                  <a:lumMod val="50000"/>
                </a:schemeClr>
              </a:buClr>
              <a:buFont typeface="+mj-lt"/>
              <a:buAutoNum type="arabicPeriod"/>
              <a:defRPr/>
            </a:pPr>
            <a:r>
              <a:rPr lang="en-US" sz="2400" dirty="0">
                <a:solidFill>
                  <a:schemeClr val="tx1"/>
                </a:solidFill>
              </a:rPr>
              <a:t>What are the scheduled start and completion times for each activity?</a:t>
            </a:r>
          </a:p>
          <a:p>
            <a:pPr marL="542925" lvl="1" indent="-268288">
              <a:spcAft>
                <a:spcPts val="600"/>
              </a:spcAft>
              <a:buClr>
                <a:schemeClr val="accent1">
                  <a:lumMod val="50000"/>
                </a:schemeClr>
              </a:buClr>
              <a:buFont typeface="+mj-lt"/>
              <a:buAutoNum type="arabicPeriod"/>
              <a:defRPr/>
            </a:pPr>
            <a:r>
              <a:rPr lang="en-US" sz="2400" dirty="0">
                <a:solidFill>
                  <a:schemeClr val="tx1"/>
                </a:solidFill>
              </a:rPr>
              <a:t>Which activities are "critical" and must be completed exactly as scheduled in order to keep the project on schedule?</a:t>
            </a:r>
          </a:p>
          <a:p>
            <a:pPr marL="274637" lvl="1" indent="0">
              <a:spcAft>
                <a:spcPts val="600"/>
              </a:spcAft>
              <a:buClr>
                <a:schemeClr val="accent1">
                  <a:lumMod val="50000"/>
                </a:schemeClr>
              </a:buClr>
              <a:buFont typeface="Wingdings" panose="05000000000000000000" pitchFamily="2" charset="2"/>
              <a:buNone/>
              <a:defRPr/>
            </a:pPr>
            <a:r>
              <a:rPr lang="en-US" sz="2000" i="1" dirty="0">
                <a:solidFill>
                  <a:schemeClr val="tx1"/>
                </a:solidFill>
              </a:rPr>
              <a:t>and furthermore</a:t>
            </a:r>
          </a:p>
          <a:p>
            <a:pPr marL="542925" lvl="1" indent="-269875">
              <a:spcAft>
                <a:spcPts val="600"/>
              </a:spcAft>
              <a:buClr>
                <a:schemeClr val="accent1">
                  <a:lumMod val="50000"/>
                </a:schemeClr>
              </a:buClr>
              <a:buFont typeface="+mj-lt"/>
              <a:buAutoNum type="arabicPeriod" startAt="4"/>
              <a:defRPr/>
            </a:pPr>
            <a:r>
              <a:rPr lang="en-US" sz="2400" dirty="0">
                <a:solidFill>
                  <a:schemeClr val="tx1"/>
                </a:solidFill>
              </a:rPr>
              <a:t>Exactly same pieces of information could be used in scheduling, managing and controlling the project!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eaLnBrk="1" hangingPunct="1"/>
            <a:r>
              <a:rPr lang="en-US" altLang="cs-CZ" sz="3200" b="1">
                <a:solidFill>
                  <a:srgbClr val="002060"/>
                </a:solidFill>
              </a:rPr>
              <a:t>Resource Smoothing</a:t>
            </a:r>
            <a:endParaRPr lang="cs-CZ" altLang="cs-CZ" sz="3200" b="1">
              <a:solidFill>
                <a:srgbClr val="002060"/>
              </a:solidFill>
            </a:endParaRPr>
          </a:p>
        </p:txBody>
      </p:sp>
      <p:sp>
        <p:nvSpPr>
          <p:cNvPr id="17411" name="Podnadpis 2"/>
          <p:cNvSpPr>
            <a:spLocks noGrp="1"/>
          </p:cNvSpPr>
          <p:nvPr>
            <p:ph sz="quarter" idx="1"/>
          </p:nvPr>
        </p:nvSpPr>
        <p:spPr>
          <a:xfrm>
            <a:off x="301625" y="1527175"/>
            <a:ext cx="8518525" cy="4572000"/>
          </a:xfrm>
        </p:spPr>
        <p:txBody>
          <a:bodyPr/>
          <a:lstStyle/>
          <a:p>
            <a:pPr>
              <a:spcAft>
                <a:spcPts val="600"/>
              </a:spcAft>
              <a:defRPr/>
            </a:pPr>
            <a:r>
              <a:rPr lang="en-US" sz="2800" b="1" dirty="0"/>
              <a:t>Activity Scheduling and Resource Allocation / Resource Smoothing</a:t>
            </a:r>
          </a:p>
          <a:p>
            <a:pPr marL="274637" lvl="1" indent="0">
              <a:spcAft>
                <a:spcPts val="600"/>
              </a:spcAft>
              <a:buClr>
                <a:schemeClr val="accent1">
                  <a:lumMod val="50000"/>
                </a:schemeClr>
              </a:buClr>
              <a:buFont typeface="Wingdings" panose="05000000000000000000" pitchFamily="2" charset="2"/>
              <a:buNone/>
              <a:defRPr/>
            </a:pPr>
            <a:r>
              <a:rPr lang="en-US" sz="2400" dirty="0">
                <a:solidFill>
                  <a:schemeClr val="tx1"/>
                </a:solidFill>
              </a:rPr>
              <a:t>An important consideration in the scheduling of activities is the effect on resource requirements over time. </a:t>
            </a:r>
            <a:endParaRPr lang="cs-CZ" sz="2400" dirty="0">
              <a:solidFill>
                <a:schemeClr val="tx1"/>
              </a:solidFill>
            </a:endParaRPr>
          </a:p>
          <a:p>
            <a:pPr marL="274637" lvl="1" indent="0">
              <a:spcAft>
                <a:spcPts val="600"/>
              </a:spcAft>
              <a:buClr>
                <a:schemeClr val="accent1">
                  <a:lumMod val="50000"/>
                </a:schemeClr>
              </a:buClr>
              <a:buFont typeface="Wingdings" panose="05000000000000000000" pitchFamily="2" charset="2"/>
              <a:buNone/>
              <a:defRPr/>
            </a:pPr>
            <a:r>
              <a:rPr lang="en-US" sz="2400" dirty="0">
                <a:solidFill>
                  <a:schemeClr val="tx1"/>
                </a:solidFill>
              </a:rPr>
              <a:t>There might be a limit on the availability </a:t>
            </a:r>
            <a:r>
              <a:rPr lang="cs-CZ" sz="2400" dirty="0" err="1">
                <a:solidFill>
                  <a:schemeClr val="tx1"/>
                </a:solidFill>
              </a:rPr>
              <a:t>of</a:t>
            </a:r>
            <a:r>
              <a:rPr lang="cs-CZ" sz="2400" dirty="0">
                <a:solidFill>
                  <a:schemeClr val="tx1"/>
                </a:solidFill>
              </a:rPr>
              <a:t> </a:t>
            </a:r>
            <a:r>
              <a:rPr lang="en-US" sz="2400" dirty="0">
                <a:solidFill>
                  <a:schemeClr val="tx1"/>
                </a:solidFill>
              </a:rPr>
              <a:t>one or more resources, which will serve to constrain the timing of activities. </a:t>
            </a:r>
            <a:endParaRPr lang="cs-CZ" sz="2400" dirty="0">
              <a:solidFill>
                <a:schemeClr val="tx1"/>
              </a:solidFill>
            </a:endParaRPr>
          </a:p>
          <a:p>
            <a:pPr marL="274637" lvl="1" indent="0">
              <a:spcAft>
                <a:spcPts val="600"/>
              </a:spcAft>
              <a:buClr>
                <a:schemeClr val="accent1">
                  <a:lumMod val="50000"/>
                </a:schemeClr>
              </a:buClr>
              <a:buFont typeface="Wingdings" panose="05000000000000000000" pitchFamily="2" charset="2"/>
              <a:buNone/>
              <a:defRPr/>
            </a:pPr>
            <a:r>
              <a:rPr lang="en-US" sz="2400" dirty="0">
                <a:solidFill>
                  <a:schemeClr val="tx1"/>
                </a:solidFill>
              </a:rPr>
              <a:t>Moreover, it is easier to control the costs of the project if there is a relatively even load on all resources</a:t>
            </a:r>
            <a:r>
              <a:rPr lang="cs-CZ" sz="2400" dirty="0">
                <a:solidFill>
                  <a:schemeClr val="tx1"/>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en-US" altLang="cs-CZ" sz="3200" b="1">
                <a:solidFill>
                  <a:srgbClr val="002060"/>
                </a:solidFill>
              </a:rPr>
              <a:t>Resource Smoothing</a:t>
            </a:r>
            <a:endParaRPr lang="cs-CZ" altLang="cs-CZ" sz="3200" b="1">
              <a:solidFill>
                <a:srgbClr val="002060"/>
              </a:solidFill>
            </a:endParaRPr>
          </a:p>
        </p:txBody>
      </p:sp>
      <p:sp>
        <p:nvSpPr>
          <p:cNvPr id="17411" name="Podnadpis 2"/>
          <p:cNvSpPr>
            <a:spLocks noGrp="1"/>
          </p:cNvSpPr>
          <p:nvPr>
            <p:ph sz="quarter" idx="1"/>
          </p:nvPr>
        </p:nvSpPr>
        <p:spPr>
          <a:xfrm>
            <a:off x="301625" y="1527175"/>
            <a:ext cx="8518525" cy="4572000"/>
          </a:xfrm>
        </p:spPr>
        <p:txBody>
          <a:bodyPr/>
          <a:lstStyle/>
          <a:p>
            <a:pPr>
              <a:spcAft>
                <a:spcPts val="600"/>
              </a:spcAft>
              <a:defRPr/>
            </a:pPr>
            <a:r>
              <a:rPr lang="en-US" sz="2800" b="1" dirty="0"/>
              <a:t>Activity Scheduling and Resource Allocation / Resource Smoothing</a:t>
            </a:r>
          </a:p>
          <a:p>
            <a:pPr marL="274637" lvl="1" indent="0">
              <a:spcAft>
                <a:spcPts val="600"/>
              </a:spcAft>
              <a:buClr>
                <a:schemeClr val="accent1">
                  <a:lumMod val="50000"/>
                </a:schemeClr>
              </a:buClr>
              <a:buFont typeface="Wingdings" panose="05000000000000000000" pitchFamily="2" charset="2"/>
              <a:buNone/>
              <a:defRPr/>
            </a:pPr>
            <a:r>
              <a:rPr lang="en-US" sz="2400" dirty="0">
                <a:solidFill>
                  <a:schemeClr val="tx1"/>
                </a:solidFill>
              </a:rPr>
              <a:t>It is very expensive (and sometimes even impossible) to hire and fire employees, to bring in and move out expensive pieces of technology etc.</a:t>
            </a:r>
          </a:p>
          <a:p>
            <a:pPr marL="274637" lvl="1" indent="0">
              <a:spcAft>
                <a:spcPts val="600"/>
              </a:spcAft>
              <a:buClr>
                <a:schemeClr val="accent1">
                  <a:lumMod val="50000"/>
                </a:schemeClr>
              </a:buClr>
              <a:buFont typeface="Wingdings" panose="05000000000000000000" pitchFamily="2" charset="2"/>
              <a:buNone/>
              <a:defRPr/>
            </a:pPr>
            <a:r>
              <a:rPr lang="en-US" sz="2400" dirty="0">
                <a:solidFill>
                  <a:schemeClr val="tx1"/>
                </a:solidFill>
              </a:rPr>
              <a:t>An even load means that the minimum of resources can be employed to a high level of utilization. </a:t>
            </a:r>
          </a:p>
          <a:p>
            <a:pPr marL="274637" lvl="1" indent="0">
              <a:spcAft>
                <a:spcPts val="600"/>
              </a:spcAft>
              <a:buClr>
                <a:schemeClr val="accent1">
                  <a:lumMod val="50000"/>
                </a:schemeClr>
              </a:buClr>
              <a:buFont typeface="Wingdings" panose="05000000000000000000" pitchFamily="2" charset="2"/>
              <a:buNone/>
              <a:defRPr/>
            </a:pPr>
            <a:r>
              <a:rPr lang="en-US" sz="2400" dirty="0">
                <a:solidFill>
                  <a:schemeClr val="tx1"/>
                </a:solidFill>
              </a:rPr>
              <a:t>It is very difficult to achieve even load in practice and therefore we try to smooth resources (to level the resources overload). </a:t>
            </a:r>
          </a:p>
          <a:p>
            <a:pPr marL="274638" lvl="1" indent="0">
              <a:spcAft>
                <a:spcPts val="600"/>
              </a:spcAft>
              <a:buFont typeface="Wingdings" panose="05000000000000000000" pitchFamily="2" charset="2"/>
              <a:buNone/>
              <a:defRPr/>
            </a:pPr>
            <a:endParaRPr lang="en-US" sz="24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eaLnBrk="1" hangingPunct="1"/>
            <a:r>
              <a:rPr lang="en-US" altLang="cs-CZ" sz="3200" b="1">
                <a:solidFill>
                  <a:srgbClr val="002060"/>
                </a:solidFill>
              </a:rPr>
              <a:t>Resource Smoothing</a:t>
            </a:r>
            <a:endParaRPr lang="cs-CZ" altLang="cs-CZ" sz="3200" b="1">
              <a:solidFill>
                <a:srgbClr val="002060"/>
              </a:solidFill>
            </a:endParaRPr>
          </a:p>
        </p:txBody>
      </p:sp>
      <p:sp>
        <p:nvSpPr>
          <p:cNvPr id="23555" name="Podnadpis 2"/>
          <p:cNvSpPr>
            <a:spLocks noGrp="1"/>
          </p:cNvSpPr>
          <p:nvPr>
            <p:ph sz="quarter" idx="1"/>
          </p:nvPr>
        </p:nvSpPr>
        <p:spPr>
          <a:xfrm>
            <a:off x="301625" y="1527175"/>
            <a:ext cx="8518525" cy="4572000"/>
          </a:xfrm>
        </p:spPr>
        <p:txBody>
          <a:bodyPr/>
          <a:lstStyle/>
          <a:p>
            <a:pPr>
              <a:spcAft>
                <a:spcPts val="600"/>
              </a:spcAft>
            </a:pPr>
            <a:r>
              <a:rPr lang="en-US" altLang="cs-CZ" sz="2400" b="1"/>
              <a:t>How to achieve it? </a:t>
            </a:r>
            <a:endParaRPr lang="cs-CZ" altLang="cs-CZ" sz="2400" b="1"/>
          </a:p>
          <a:p>
            <a:pPr>
              <a:spcAft>
                <a:spcPts val="600"/>
              </a:spcAft>
            </a:pPr>
            <a:r>
              <a:rPr lang="en-US" altLang="cs-CZ" sz="2400"/>
              <a:t>We can use some useful pieces of information provided by CPM.</a:t>
            </a:r>
          </a:p>
          <a:p>
            <a:pPr>
              <a:spcAft>
                <a:spcPts val="600"/>
              </a:spcAft>
            </a:pPr>
            <a:r>
              <a:rPr lang="en-US" altLang="cs-CZ" sz="2400"/>
              <a:t>By using some of the float on non-critical activities to delay the start of those activities it is possible to smooth out loads. </a:t>
            </a:r>
          </a:p>
          <a:p>
            <a:pPr>
              <a:spcAft>
                <a:spcPts val="600"/>
              </a:spcAft>
            </a:pPr>
            <a:r>
              <a:rPr lang="en-US" altLang="cs-CZ" sz="2400"/>
              <a:t>And of course, it is very difficult or even impossible to smooth multiple resources at a time and therefore it is necessary to decide which resource to smooth.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1747</TotalTime>
  <Words>3504</Words>
  <Application>Microsoft Office PowerPoint</Application>
  <PresentationFormat>Předvádění na obrazovce (4:3)</PresentationFormat>
  <Paragraphs>2349</Paragraphs>
  <Slides>37</Slides>
  <Notes>0</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45" baseType="lpstr">
      <vt:lpstr>Arial</vt:lpstr>
      <vt:lpstr>Calibri</vt:lpstr>
      <vt:lpstr>Georgia</vt:lpstr>
      <vt:lpstr>Times New Roman</vt:lpstr>
      <vt:lpstr>Wingdings</vt:lpstr>
      <vt:lpstr>Wingdings 2</vt:lpstr>
      <vt:lpstr>Administrativní</vt:lpstr>
      <vt:lpstr>List</vt:lpstr>
      <vt:lpstr>  Network analysis</vt:lpstr>
      <vt:lpstr>  Network analysis</vt:lpstr>
      <vt:lpstr>Revision Example</vt:lpstr>
      <vt:lpstr>Revision Example</vt:lpstr>
      <vt:lpstr>Revision Example</vt:lpstr>
      <vt:lpstr>  Network analysis</vt:lpstr>
      <vt:lpstr>Resource Smoothing</vt:lpstr>
      <vt:lpstr>Resource Smoothing</vt:lpstr>
      <vt:lpstr>Resource Smoothing</vt:lpstr>
      <vt:lpstr>Resource Smoothing</vt:lpstr>
      <vt:lpstr>  Resource Smoothing</vt:lpstr>
      <vt:lpstr>  Resource Smoothing</vt:lpstr>
      <vt:lpstr>  Resource Smoothing</vt:lpstr>
      <vt:lpstr>  Resource Smoothing</vt:lpstr>
      <vt:lpstr>  Resource Smoothing</vt:lpstr>
      <vt:lpstr>  Resource Smoothing</vt:lpstr>
      <vt:lpstr>  Resource Smoothing</vt:lpstr>
      <vt:lpstr>  Resource Smoothing</vt:lpstr>
      <vt:lpstr>  Resource Smoothing</vt:lpstr>
      <vt:lpstr>  Resource Smoothing</vt:lpstr>
      <vt:lpstr>  Resource Smoothing</vt:lpstr>
      <vt:lpstr>  Resource Smoothing</vt:lpstr>
      <vt:lpstr>  Resource Smoothing</vt:lpstr>
      <vt:lpstr>  Resource Smoothing</vt:lpstr>
      <vt:lpstr>  Assignment</vt:lpstr>
      <vt:lpstr>  Assignment</vt:lpstr>
      <vt:lpstr>  Assignment</vt:lpstr>
      <vt:lpstr>  Assignment</vt:lpstr>
      <vt:lpstr>  Assignment</vt:lpstr>
      <vt:lpstr>  Assignment 2</vt:lpstr>
      <vt:lpstr>  Assignment 2</vt:lpstr>
      <vt:lpstr>  Assignment 2</vt:lpstr>
      <vt:lpstr>  Assignment 2</vt:lpstr>
      <vt:lpstr>  Assignment 2</vt:lpstr>
      <vt:lpstr>  Assignment 2</vt:lpstr>
      <vt:lpstr>  Homework</vt:lpstr>
      <vt:lpstr>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informatika</dc:title>
  <dc:creator>Hynek</dc:creator>
  <cp:lastModifiedBy>Hynek Josef</cp:lastModifiedBy>
  <cp:revision>188</cp:revision>
  <dcterms:created xsi:type="dcterms:W3CDTF">2008-02-10T10:12:05Z</dcterms:created>
  <dcterms:modified xsi:type="dcterms:W3CDTF">2023-10-31T15:21:54Z</dcterms:modified>
</cp:coreProperties>
</file>