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567" r:id="rId2"/>
    <p:sldId id="495" r:id="rId3"/>
    <p:sldId id="576" r:id="rId4"/>
    <p:sldId id="577" r:id="rId5"/>
    <p:sldId id="568" r:id="rId6"/>
    <p:sldId id="569" r:id="rId7"/>
    <p:sldId id="570" r:id="rId8"/>
    <p:sldId id="571" r:id="rId9"/>
    <p:sldId id="572" r:id="rId10"/>
    <p:sldId id="578" r:id="rId11"/>
    <p:sldId id="573" r:id="rId12"/>
    <p:sldId id="574" r:id="rId13"/>
    <p:sldId id="579" r:id="rId14"/>
    <p:sldId id="580" r:id="rId15"/>
    <p:sldId id="581" r:id="rId16"/>
    <p:sldId id="575" r:id="rId17"/>
    <p:sldId id="583" r:id="rId18"/>
    <p:sldId id="584" r:id="rId1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2E8"/>
    <a:srgbClr val="0000CC"/>
    <a:srgbClr val="00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3" d="100"/>
          <a:sy n="73" d="100"/>
        </p:scale>
        <p:origin x="1080" y="5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A7C2C59E-F846-4BF1-BD6C-7FD348A47F43}" type="datetimeFigureOut">
              <a:rPr lang="cs-CZ"/>
              <a:pPr>
                <a:defRPr/>
              </a:pPr>
              <a:t>28.11.2023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F7085F5-72EB-41F9-8278-50655BECC6C0}" type="slidenum">
              <a:rPr lang="cs-CZ" altLang="cs-CZ"/>
              <a:pPr>
                <a:defRPr/>
              </a:pPr>
              <a:t>‹#›</a:t>
            </a:fld>
            <a:endParaRPr lang="cs-CZ" altLang="cs-CZ"/>
          </a:p>
        </p:txBody>
      </p:sp>
    </p:spTree>
    <p:extLst>
      <p:ext uri="{BB962C8B-B14F-4D97-AF65-F5344CB8AC3E}">
        <p14:creationId xmlns:p14="http://schemas.microsoft.com/office/powerpoint/2010/main" val="1051935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8EF65D2-B448-4418-8178-7CAE20B874FC}" type="datetimeFigureOut">
              <a:rPr lang="cs-CZ"/>
              <a:pPr>
                <a:defRPr/>
              </a:pPr>
              <a:t>28.11.2023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6BF233F-F421-4F63-8FB6-F712DD634596}" type="slidenum">
              <a:rPr lang="cs-CZ" altLang="cs-CZ"/>
              <a:pPr>
                <a:defRPr/>
              </a:pPr>
              <a:t>‹#›</a:t>
            </a:fld>
            <a:endParaRPr lang="cs-CZ" altLang="cs-CZ"/>
          </a:p>
        </p:txBody>
      </p:sp>
    </p:spTree>
    <p:extLst>
      <p:ext uri="{BB962C8B-B14F-4D97-AF65-F5344CB8AC3E}">
        <p14:creationId xmlns:p14="http://schemas.microsoft.com/office/powerpoint/2010/main" val="234929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A37A0F66-83A7-4D5A-AD66-0FB7547D0ABE}" type="datetimeFigureOut">
              <a:rPr lang="cs-CZ"/>
              <a:pPr>
                <a:defRPr/>
              </a:pPr>
              <a:t>28.11.2023</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smtClean="0"/>
            </a:lvl1pPr>
          </a:lstStyle>
          <a:p>
            <a:pPr>
              <a:defRPr/>
            </a:pPr>
            <a:fld id="{76D15048-986C-4457-9BBE-1D159F5D381A}" type="slidenum">
              <a:rPr lang="cs-CZ" altLang="cs-CZ"/>
              <a:pPr>
                <a:defRPr/>
              </a:pPr>
              <a:t>‹#›</a:t>
            </a:fld>
            <a:endParaRPr lang="cs-CZ" altLang="cs-CZ"/>
          </a:p>
        </p:txBody>
      </p:sp>
    </p:spTree>
    <p:extLst>
      <p:ext uri="{BB962C8B-B14F-4D97-AF65-F5344CB8AC3E}">
        <p14:creationId xmlns:p14="http://schemas.microsoft.com/office/powerpoint/2010/main" val="40952397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D29FF3A8-9A2F-4543-A9C2-ACC02AF97CD9}" type="datetimeFigureOut">
              <a:rPr lang="cs-CZ"/>
              <a:pPr>
                <a:defRPr/>
              </a:pPr>
              <a:t>28.11.2023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C23FB19B-99CC-4400-B3E3-257FEDB35C0F}" type="slidenum">
              <a:rPr lang="cs-CZ" altLang="cs-CZ"/>
              <a:pPr>
                <a:defRPr/>
              </a:pPr>
              <a:t>‹#›</a:t>
            </a:fld>
            <a:endParaRPr lang="cs-CZ" altLang="cs-CZ"/>
          </a:p>
        </p:txBody>
      </p:sp>
    </p:spTree>
    <p:extLst>
      <p:ext uri="{BB962C8B-B14F-4D97-AF65-F5344CB8AC3E}">
        <p14:creationId xmlns:p14="http://schemas.microsoft.com/office/powerpoint/2010/main" val="139360671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smtClean="0"/>
            </a:lvl1pPr>
          </a:lstStyle>
          <a:p>
            <a:pPr>
              <a:defRPr/>
            </a:pPr>
            <a:fld id="{3B92D46D-D40D-4EF6-AD76-AFC9BA254B39}"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5A802A54-AA28-419E-880F-819F6B6CCB0B}" type="datetimeFigureOut">
              <a:rPr lang="cs-CZ"/>
              <a:pPr>
                <a:defRPr/>
              </a:pPr>
              <a:t>28.11.2023</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6824110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DCEC904F-0DB1-437C-A31A-BD279BF36826}" type="datetimeFigureOut">
              <a:rPr lang="cs-CZ"/>
              <a:pPr>
                <a:defRPr/>
              </a:pPr>
              <a:t>28.11.2023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smtClean="0"/>
            </a:lvl1pPr>
          </a:lstStyle>
          <a:p>
            <a:pPr>
              <a:defRPr/>
            </a:pPr>
            <a:fld id="{3E084723-CB44-476E-9850-6D0731270DBA}" type="slidenum">
              <a:rPr lang="cs-CZ" altLang="cs-CZ"/>
              <a:pPr>
                <a:defRPr/>
              </a:pPr>
              <a:t>‹#›</a:t>
            </a:fld>
            <a:endParaRPr lang="cs-CZ" altLang="cs-CZ"/>
          </a:p>
        </p:txBody>
      </p:sp>
    </p:spTree>
    <p:extLst>
      <p:ext uri="{BB962C8B-B14F-4D97-AF65-F5344CB8AC3E}">
        <p14:creationId xmlns:p14="http://schemas.microsoft.com/office/powerpoint/2010/main" val="26178209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863CE5C4-620D-4DD9-BE55-A3FE95D659E3}" type="datetimeFigureOut">
              <a:rPr lang="cs-CZ"/>
              <a:pPr>
                <a:defRPr/>
              </a:pPr>
              <a:t>28.11.2023</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smtClean="0"/>
            </a:lvl1pPr>
          </a:lstStyle>
          <a:p>
            <a:pPr>
              <a:defRPr/>
            </a:pPr>
            <a:fld id="{424AD51D-C544-4A02-B49D-B5325F5D3BCA}" type="slidenum">
              <a:rPr lang="cs-CZ" altLang="cs-CZ"/>
              <a:pPr>
                <a:defRPr/>
              </a:pPr>
              <a:t>‹#›</a:t>
            </a:fld>
            <a:endParaRPr lang="cs-CZ" altLang="cs-CZ"/>
          </a:p>
        </p:txBody>
      </p:sp>
    </p:spTree>
    <p:extLst>
      <p:ext uri="{BB962C8B-B14F-4D97-AF65-F5344CB8AC3E}">
        <p14:creationId xmlns:p14="http://schemas.microsoft.com/office/powerpoint/2010/main" val="28826537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5F5CFD2A-5F4D-455C-91AD-70C90DE0A709}" type="datetimeFigureOut">
              <a:rPr lang="cs-CZ"/>
              <a:pPr>
                <a:defRPr/>
              </a:pPr>
              <a:t>28.11.2023</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smtClean="0"/>
            </a:lvl1pPr>
          </a:lstStyle>
          <a:p>
            <a:pPr>
              <a:defRPr/>
            </a:pPr>
            <a:fld id="{D9E2E3F2-29B2-437A-9078-1CBE66A2C861}" type="slidenum">
              <a:rPr lang="cs-CZ" altLang="cs-CZ"/>
              <a:pPr>
                <a:defRPr/>
              </a:pPr>
              <a:t>‹#›</a:t>
            </a:fld>
            <a:endParaRPr lang="cs-CZ" altLang="cs-CZ"/>
          </a:p>
        </p:txBody>
      </p:sp>
    </p:spTree>
    <p:extLst>
      <p:ext uri="{BB962C8B-B14F-4D97-AF65-F5344CB8AC3E}">
        <p14:creationId xmlns:p14="http://schemas.microsoft.com/office/powerpoint/2010/main" val="229231749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A7825C8D-B897-4F59-8E95-41213992C1CD}" type="datetimeFigureOut">
              <a:rPr lang="cs-CZ"/>
              <a:pPr>
                <a:defRPr/>
              </a:pPr>
              <a:t>28.11.2023</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smtClean="0"/>
            </a:lvl1pPr>
          </a:lstStyle>
          <a:p>
            <a:pPr>
              <a:defRPr/>
            </a:pPr>
            <a:fld id="{831DEBD2-A7F0-470C-AAB9-AC7E550D306A}" type="slidenum">
              <a:rPr lang="cs-CZ" altLang="cs-CZ"/>
              <a:pPr>
                <a:defRPr/>
              </a:pPr>
              <a:t>‹#›</a:t>
            </a:fld>
            <a:endParaRPr lang="cs-CZ" altLang="cs-CZ"/>
          </a:p>
        </p:txBody>
      </p:sp>
    </p:spTree>
    <p:extLst>
      <p:ext uri="{BB962C8B-B14F-4D97-AF65-F5344CB8AC3E}">
        <p14:creationId xmlns:p14="http://schemas.microsoft.com/office/powerpoint/2010/main" val="283387581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75E735DC-2BE3-4BAC-989C-A77A790D3B63}" type="datetimeFigureOut">
              <a:rPr lang="cs-CZ"/>
              <a:pPr>
                <a:defRPr/>
              </a:pPr>
              <a:t>28.11.2023</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smtClean="0"/>
            </a:lvl1pPr>
          </a:lstStyle>
          <a:p>
            <a:pPr>
              <a:defRPr/>
            </a:pPr>
            <a:fld id="{3BD59B04-E04C-4F38-A5DC-56500E146607}" type="slidenum">
              <a:rPr lang="cs-CZ" altLang="cs-CZ"/>
              <a:pPr>
                <a:defRPr/>
              </a:pPr>
              <a:t>‹#›</a:t>
            </a:fld>
            <a:endParaRPr lang="cs-CZ" altLang="cs-CZ"/>
          </a:p>
        </p:txBody>
      </p:sp>
    </p:spTree>
    <p:extLst>
      <p:ext uri="{BB962C8B-B14F-4D97-AF65-F5344CB8AC3E}">
        <p14:creationId xmlns:p14="http://schemas.microsoft.com/office/powerpoint/2010/main" val="354157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C6BDF1A4-0F38-42E3-AC49-6D09D99846F5}" type="datetimeFigureOut">
              <a:rPr lang="cs-CZ"/>
              <a:pPr>
                <a:defRPr/>
              </a:pPr>
              <a:t>28.11.2023</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6AF48B94-B287-431A-8DC9-D78B77D7F51F}" type="slidenum">
              <a:rPr lang="cs-CZ" altLang="cs-CZ"/>
              <a:pPr>
                <a:defRPr/>
              </a:pPr>
              <a:t>‹#›</a:t>
            </a:fld>
            <a:endParaRPr lang="cs-CZ" altLang="cs-CZ"/>
          </a:p>
        </p:txBody>
      </p:sp>
    </p:spTree>
    <p:extLst>
      <p:ext uri="{BB962C8B-B14F-4D97-AF65-F5344CB8AC3E}">
        <p14:creationId xmlns:p14="http://schemas.microsoft.com/office/powerpoint/2010/main" val="24814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smtClean="0"/>
            </a:lvl1pPr>
          </a:lstStyle>
          <a:p>
            <a:pPr>
              <a:defRPr/>
            </a:pPr>
            <a:fld id="{AA9699D3-0553-4176-8C4D-A21A4D4172D1}"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DACD2491-F7FC-465A-A289-F1A861A4C0E8}" type="datetimeFigureOut">
              <a:rPr lang="cs-CZ"/>
              <a:pPr>
                <a:defRPr/>
              </a:pPr>
              <a:t>28.11.2023</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358094242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smtClean="0"/>
            </a:lvl1pPr>
          </a:lstStyle>
          <a:p>
            <a:pPr>
              <a:defRPr/>
            </a:pPr>
            <a:fld id="{41E89CEB-1412-46CF-87B7-DE54E0723991}"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35B226BF-2689-42C7-ACA2-B7922F281769}" type="datetimeFigureOut">
              <a:rPr lang="cs-CZ"/>
              <a:pPr>
                <a:defRPr/>
              </a:pPr>
              <a:t>28.11.2023</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15595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F2F8A3E-A528-4451-AE0F-942D0A158818}" type="datetimeFigureOut">
              <a:rPr lang="cs-CZ"/>
              <a:pPr>
                <a:defRPr/>
              </a:pPr>
              <a:t>28.11.2023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smtClean="0">
                <a:solidFill>
                  <a:srgbClr val="7B9899"/>
                </a:solidFill>
                <a:latin typeface="Georgia" panose="02040502050405020303" pitchFamily="18" charset="0"/>
              </a:defRPr>
            </a:lvl1pPr>
          </a:lstStyle>
          <a:p>
            <a:pPr>
              <a:defRPr/>
            </a:pPr>
            <a:fld id="{24538BFF-D346-4860-89D0-194409FD44DC}"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377" r:id="rId1"/>
    <p:sldLayoutId id="2147484378" r:id="rId2"/>
    <p:sldLayoutId id="2147484379" r:id="rId3"/>
    <p:sldLayoutId id="2147484380" r:id="rId4"/>
    <p:sldLayoutId id="2147484381" r:id="rId5"/>
    <p:sldLayoutId id="2147484382" r:id="rId6"/>
    <p:sldLayoutId id="2147484383" r:id="rId7"/>
    <p:sldLayoutId id="2147484384" r:id="rId8"/>
    <p:sldLayoutId id="2147484385" r:id="rId9"/>
    <p:sldLayoutId id="2147484386" r:id="rId10"/>
    <p:sldLayoutId id="2147484387"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0"/>
              </a:spcBef>
              <a:spcAft>
                <a:spcPts val="1200"/>
              </a:spcAft>
              <a:defRPr/>
            </a:pPr>
            <a:r>
              <a:rPr lang="en-US" sz="2200" dirty="0"/>
              <a:t>Has all the characteristics of a project</a:t>
            </a:r>
          </a:p>
          <a:p>
            <a:pPr>
              <a:spcBef>
                <a:spcPts val="0"/>
              </a:spcBef>
              <a:spcAft>
                <a:spcPts val="1200"/>
              </a:spcAft>
              <a:defRPr/>
            </a:pPr>
            <a:r>
              <a:rPr lang="en-US" sz="2200" dirty="0"/>
              <a:t>The ultimate feature is the time-limited scheduling because the date of the event cannot be adjusted</a:t>
            </a:r>
            <a:endParaRPr lang="cs-CZ" sz="2200" dirty="0"/>
          </a:p>
          <a:p>
            <a:pPr>
              <a:spcBef>
                <a:spcPts val="0"/>
              </a:spcBef>
              <a:spcAft>
                <a:spcPts val="1200"/>
              </a:spcAft>
              <a:defRPr/>
            </a:pPr>
            <a:r>
              <a:rPr lang="en-US" sz="2200" dirty="0"/>
              <a:t>If the project is late (one day, one hour or even one minute), the whole event is usually missed</a:t>
            </a:r>
          </a:p>
          <a:p>
            <a:pPr marL="895350" lvl="1" indent="-355600">
              <a:spcBef>
                <a:spcPts val="600"/>
              </a:spcBef>
              <a:spcAft>
                <a:spcPts val="1200"/>
              </a:spcAft>
              <a:defRPr/>
            </a:pPr>
            <a:r>
              <a:rPr lang="en-US" sz="2000" dirty="0">
                <a:solidFill>
                  <a:schemeClr val="tx1"/>
                </a:solidFill>
              </a:rPr>
              <a:t>Wedding/family celebration/party</a:t>
            </a:r>
          </a:p>
          <a:p>
            <a:pPr marL="895350" lvl="1" indent="-355600">
              <a:spcBef>
                <a:spcPts val="600"/>
              </a:spcBef>
              <a:spcAft>
                <a:spcPts val="1200"/>
              </a:spcAft>
              <a:defRPr/>
            </a:pPr>
            <a:r>
              <a:rPr lang="en-US" sz="2000" dirty="0">
                <a:solidFill>
                  <a:schemeClr val="tx1"/>
                </a:solidFill>
              </a:rPr>
              <a:t>Business trip/holiday</a:t>
            </a:r>
          </a:p>
          <a:p>
            <a:pPr marL="895350" lvl="1" indent="-355600">
              <a:spcBef>
                <a:spcPts val="600"/>
              </a:spcBef>
              <a:spcAft>
                <a:spcPts val="1200"/>
              </a:spcAft>
              <a:defRPr/>
            </a:pPr>
            <a:r>
              <a:rPr lang="en-US" sz="2000" dirty="0">
                <a:solidFill>
                  <a:schemeClr val="tx1"/>
                </a:solidFill>
              </a:rPr>
              <a:t>Conference/exhibition/concert </a:t>
            </a:r>
          </a:p>
          <a:p>
            <a:pPr marL="895350" lvl="1" indent="-355600">
              <a:spcBef>
                <a:spcPts val="600"/>
              </a:spcBef>
              <a:spcAft>
                <a:spcPts val="1200"/>
              </a:spcAft>
              <a:defRPr/>
            </a:pPr>
            <a:r>
              <a:rPr lang="en-US" sz="2000" dirty="0">
                <a:solidFill>
                  <a:schemeClr val="tx1"/>
                </a:solidFill>
              </a:rPr>
              <a:t>Sport match/championship/</a:t>
            </a:r>
            <a:r>
              <a:rPr lang="en-US" sz="2000" dirty="0" err="1">
                <a:solidFill>
                  <a:schemeClr val="tx1"/>
                </a:solidFill>
              </a:rPr>
              <a:t>olympics</a:t>
            </a:r>
            <a:endParaRPr lang="en-US" sz="2000" dirty="0">
              <a:solidFill>
                <a:schemeClr val="tx1"/>
              </a:solidFill>
            </a:endParaRPr>
          </a:p>
        </p:txBody>
      </p:sp>
    </p:spTree>
    <p:extLst>
      <p:ext uri="{BB962C8B-B14F-4D97-AF65-F5344CB8AC3E}">
        <p14:creationId xmlns:p14="http://schemas.microsoft.com/office/powerpoint/2010/main" val="62063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Risk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dirty="0"/>
              <a:t>The objective of</a:t>
            </a:r>
            <a:r>
              <a:rPr lang="en-US" sz="2000" b="1" dirty="0"/>
              <a:t> risk management</a:t>
            </a:r>
            <a:r>
              <a:rPr lang="en-US" sz="2000" dirty="0"/>
              <a:t> is to minimize the chances of project failure</a:t>
            </a:r>
          </a:p>
          <a:p>
            <a:pPr>
              <a:spcBef>
                <a:spcPts val="600"/>
              </a:spcBef>
              <a:spcAft>
                <a:spcPts val="1200"/>
              </a:spcAft>
              <a:defRPr/>
            </a:pPr>
            <a:r>
              <a:rPr lang="en-US" sz="2000" dirty="0"/>
              <a:t>Risk management is the process of identifying, analyzing and responding to project risk</a:t>
            </a:r>
          </a:p>
          <a:p>
            <a:pPr>
              <a:spcBef>
                <a:spcPts val="600"/>
              </a:spcBef>
              <a:spcAft>
                <a:spcPts val="1200"/>
              </a:spcAft>
              <a:defRPr/>
            </a:pPr>
            <a:r>
              <a:rPr lang="en-US" sz="2000" dirty="0"/>
              <a:t>In order to face the risk we have to</a:t>
            </a:r>
          </a:p>
          <a:p>
            <a:pPr marL="630238">
              <a:spcBef>
                <a:spcPts val="600"/>
              </a:spcBef>
              <a:spcAft>
                <a:spcPts val="1200"/>
              </a:spcAft>
              <a:defRPr/>
            </a:pPr>
            <a:r>
              <a:rPr lang="en-US" sz="2000" b="1" dirty="0">
                <a:solidFill>
                  <a:srgbClr val="1202E8"/>
                </a:solidFill>
              </a:rPr>
              <a:t>Identify risk </a:t>
            </a:r>
            <a:r>
              <a:rPr lang="en-US" sz="2000" dirty="0"/>
              <a:t>– areas of risk, uncertainties, and  constraints</a:t>
            </a:r>
          </a:p>
          <a:p>
            <a:pPr marL="630238">
              <a:spcBef>
                <a:spcPts val="600"/>
              </a:spcBef>
              <a:spcAft>
                <a:spcPts val="1200"/>
              </a:spcAft>
              <a:defRPr/>
            </a:pPr>
            <a:r>
              <a:rPr lang="en-US" sz="2000" b="1" dirty="0">
                <a:solidFill>
                  <a:srgbClr val="1202E8"/>
                </a:solidFill>
              </a:rPr>
              <a:t>Quantify risk </a:t>
            </a:r>
            <a:r>
              <a:rPr lang="en-US" sz="2000" dirty="0"/>
              <a:t>– in terms of impact as well as frequency</a:t>
            </a:r>
          </a:p>
          <a:p>
            <a:pPr marL="630238">
              <a:spcBef>
                <a:spcPts val="600"/>
              </a:spcBef>
              <a:spcAft>
                <a:spcPts val="1200"/>
              </a:spcAft>
              <a:defRPr/>
            </a:pPr>
            <a:r>
              <a:rPr lang="en-US" sz="2000" b="1" dirty="0">
                <a:solidFill>
                  <a:srgbClr val="1202E8"/>
                </a:solidFill>
              </a:rPr>
              <a:t>Develop response </a:t>
            </a:r>
            <a:r>
              <a:rPr lang="en-US" sz="2000" dirty="0"/>
              <a:t>– how are we going to respond (eliminate, mitigate, deflect, accept)</a:t>
            </a:r>
          </a:p>
          <a:p>
            <a:pPr marL="0" indent="0">
              <a:spcBef>
                <a:spcPts val="1200"/>
              </a:spcBef>
              <a:spcAft>
                <a:spcPts val="1200"/>
              </a:spcAft>
              <a:buNone/>
              <a:defRPr/>
            </a:pPr>
            <a:endParaRPr lang="en-US" sz="2200" dirty="0"/>
          </a:p>
        </p:txBody>
      </p:sp>
    </p:spTree>
    <p:extLst>
      <p:ext uri="{BB962C8B-B14F-4D97-AF65-F5344CB8AC3E}">
        <p14:creationId xmlns:p14="http://schemas.microsoft.com/office/powerpoint/2010/main" val="1031594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Risk Response</a:t>
            </a:r>
          </a:p>
        </p:txBody>
      </p:sp>
      <p:sp>
        <p:nvSpPr>
          <p:cNvPr id="17411" name="Podnadpis 2"/>
          <p:cNvSpPr>
            <a:spLocks noGrp="1"/>
          </p:cNvSpPr>
          <p:nvPr>
            <p:ph sz="quarter" idx="1"/>
          </p:nvPr>
        </p:nvSpPr>
        <p:spPr>
          <a:xfrm>
            <a:off x="301625" y="1527175"/>
            <a:ext cx="8446839" cy="4572000"/>
          </a:xfrm>
        </p:spPr>
        <p:txBody>
          <a:bodyPr/>
          <a:lstStyle/>
          <a:p>
            <a:pPr>
              <a:spcBef>
                <a:spcPts val="0"/>
              </a:spcBef>
              <a:spcAft>
                <a:spcPts val="1800"/>
              </a:spcAft>
              <a:defRPr/>
            </a:pPr>
            <a:r>
              <a:rPr lang="en-US" sz="2000" b="1" dirty="0"/>
              <a:t>Risk elimination </a:t>
            </a:r>
            <a:r>
              <a:rPr lang="en-US" sz="2000" dirty="0"/>
              <a:t>avoids the risk completely (removing the case, alternative scenarios, reducing the scope</a:t>
            </a:r>
            <a:r>
              <a:rPr lang="cs-CZ" sz="2000" dirty="0"/>
              <a:t> </a:t>
            </a:r>
            <a:r>
              <a:rPr lang="en-US" sz="2000" dirty="0"/>
              <a:t>of the project)</a:t>
            </a:r>
          </a:p>
          <a:p>
            <a:pPr>
              <a:spcBef>
                <a:spcPts val="0"/>
              </a:spcBef>
              <a:spcAft>
                <a:spcPts val="1800"/>
              </a:spcAft>
              <a:defRPr/>
            </a:pPr>
            <a:r>
              <a:rPr lang="en-US" sz="2000" b="1" dirty="0"/>
              <a:t>Risk mitigation </a:t>
            </a:r>
            <a:r>
              <a:rPr lang="en-US" sz="2000" dirty="0"/>
              <a:t>means reducing the probability of risk and its impact (increased control, more reliable people/technology, reducing complexity)</a:t>
            </a:r>
          </a:p>
          <a:p>
            <a:pPr>
              <a:spcBef>
                <a:spcPts val="0"/>
              </a:spcBef>
              <a:spcAft>
                <a:spcPts val="1800"/>
              </a:spcAft>
              <a:defRPr/>
            </a:pPr>
            <a:r>
              <a:rPr lang="en-US" sz="2000" b="1" dirty="0"/>
              <a:t>Risk deflection </a:t>
            </a:r>
            <a:r>
              <a:rPr lang="en-US" sz="2000" dirty="0"/>
              <a:t>means transferring the risk to another party (by contracting, buying insurance, warranties) </a:t>
            </a:r>
          </a:p>
          <a:p>
            <a:pPr>
              <a:spcBef>
                <a:spcPts val="0"/>
              </a:spcBef>
              <a:spcAft>
                <a:spcPts val="1800"/>
              </a:spcAft>
              <a:defRPr/>
            </a:pPr>
            <a:r>
              <a:rPr lang="en-US" sz="2000" b="1" dirty="0"/>
              <a:t>Risk acceptance </a:t>
            </a:r>
            <a:r>
              <a:rPr lang="en-US" sz="2000" dirty="0"/>
              <a:t>means that you ready to accept the consequences of the risk occurring. However, there are usually some contingency plans (what-if) as well as contingency budget</a:t>
            </a:r>
          </a:p>
          <a:p>
            <a:pPr>
              <a:spcBef>
                <a:spcPts val="0"/>
              </a:spcBef>
              <a:spcAft>
                <a:spcPts val="1500"/>
              </a:spcAft>
              <a:defRPr/>
            </a:pPr>
            <a:r>
              <a:rPr lang="en-US" sz="2000" dirty="0"/>
              <a:t>Usually more than one response is under consideration </a:t>
            </a:r>
          </a:p>
        </p:txBody>
      </p:sp>
    </p:spTree>
    <p:extLst>
      <p:ext uri="{BB962C8B-B14F-4D97-AF65-F5344CB8AC3E}">
        <p14:creationId xmlns:p14="http://schemas.microsoft.com/office/powerpoint/2010/main" val="42223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sz="3200" b="1" dirty="0">
                <a:solidFill>
                  <a:srgbClr val="002060"/>
                </a:solidFill>
              </a:rPr>
              <a:t>Risk Management</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446839" cy="4572000"/>
          </a:xfrm>
        </p:spPr>
        <p:txBody>
          <a:bodyPr/>
          <a:lstStyle/>
          <a:p>
            <a:pPr>
              <a:spcBef>
                <a:spcPts val="0"/>
              </a:spcBef>
              <a:spcAft>
                <a:spcPts val="1200"/>
              </a:spcAft>
              <a:defRPr/>
            </a:pPr>
            <a:r>
              <a:rPr lang="en-US" sz="2000" b="1" dirty="0"/>
              <a:t>Project (event) risk management table </a:t>
            </a:r>
            <a:r>
              <a:rPr lang="en-US" sz="2000" dirty="0"/>
              <a:t>shows how risk can influence the individual activities and the measures that we prepared in order to handle it </a:t>
            </a:r>
          </a:p>
          <a:p>
            <a:pPr marL="0" indent="0">
              <a:spcBef>
                <a:spcPts val="0"/>
              </a:spcBef>
              <a:spcAft>
                <a:spcPts val="1200"/>
              </a:spcAft>
              <a:buNone/>
              <a:defRPr/>
            </a:pPr>
            <a:endParaRPr lang="en-US" sz="2200" dirty="0"/>
          </a:p>
        </p:txBody>
      </p:sp>
      <p:graphicFrame>
        <p:nvGraphicFramePr>
          <p:cNvPr id="5" name="Tabulka 4"/>
          <p:cNvGraphicFramePr>
            <a:graphicFrameLocks noGrp="1"/>
          </p:cNvGraphicFramePr>
          <p:nvPr>
            <p:extLst>
              <p:ext uri="{D42A27DB-BD31-4B8C-83A1-F6EECF244321}">
                <p14:modId xmlns:p14="http://schemas.microsoft.com/office/powerpoint/2010/main" val="913846150"/>
              </p:ext>
            </p:extLst>
          </p:nvPr>
        </p:nvGraphicFramePr>
        <p:xfrm>
          <a:off x="683568" y="2708920"/>
          <a:ext cx="8018734" cy="3637280"/>
        </p:xfrm>
        <a:graphic>
          <a:graphicData uri="http://schemas.openxmlformats.org/drawingml/2006/table">
            <a:tbl>
              <a:tblPr firstRow="1" bandRow="1">
                <a:tableStyleId>{5C22544A-7EE6-4342-B048-85BDC9FD1C3A}</a:tableStyleId>
              </a:tblPr>
              <a:tblGrid>
                <a:gridCol w="1310005">
                  <a:extLst>
                    <a:ext uri="{9D8B030D-6E8A-4147-A177-3AD203B41FA5}">
                      <a16:colId xmlns:a16="http://schemas.microsoft.com/office/drawing/2014/main" val="1492528951"/>
                    </a:ext>
                  </a:extLst>
                </a:gridCol>
                <a:gridCol w="1735455">
                  <a:extLst>
                    <a:ext uri="{9D8B030D-6E8A-4147-A177-3AD203B41FA5}">
                      <a16:colId xmlns:a16="http://schemas.microsoft.com/office/drawing/2014/main" val="1524561775"/>
                    </a:ext>
                  </a:extLst>
                </a:gridCol>
                <a:gridCol w="1717458">
                  <a:extLst>
                    <a:ext uri="{9D8B030D-6E8A-4147-A177-3AD203B41FA5}">
                      <a16:colId xmlns:a16="http://schemas.microsoft.com/office/drawing/2014/main" val="1685946505"/>
                    </a:ext>
                  </a:extLst>
                </a:gridCol>
                <a:gridCol w="994093">
                  <a:extLst>
                    <a:ext uri="{9D8B030D-6E8A-4147-A177-3AD203B41FA5}">
                      <a16:colId xmlns:a16="http://schemas.microsoft.com/office/drawing/2014/main" val="1369046910"/>
                    </a:ext>
                  </a:extLst>
                </a:gridCol>
                <a:gridCol w="2261723">
                  <a:extLst>
                    <a:ext uri="{9D8B030D-6E8A-4147-A177-3AD203B41FA5}">
                      <a16:colId xmlns:a16="http://schemas.microsoft.com/office/drawing/2014/main" val="3962271399"/>
                    </a:ext>
                  </a:extLst>
                </a:gridCol>
              </a:tblGrid>
              <a:tr h="370840">
                <a:tc>
                  <a:txBody>
                    <a:bodyPr/>
                    <a:lstStyle/>
                    <a:p>
                      <a:r>
                        <a:rPr lang="en-US" sz="1600" noProof="0" dirty="0"/>
                        <a:t>Activity</a:t>
                      </a:r>
                    </a:p>
                  </a:txBody>
                  <a:tcPr/>
                </a:tc>
                <a:tc>
                  <a:txBody>
                    <a:bodyPr/>
                    <a:lstStyle/>
                    <a:p>
                      <a:r>
                        <a:rPr lang="en-US" sz="1600" noProof="0" dirty="0"/>
                        <a:t>Responsibility</a:t>
                      </a:r>
                    </a:p>
                  </a:txBody>
                  <a:tcPr/>
                </a:tc>
                <a:tc>
                  <a:txBody>
                    <a:bodyPr/>
                    <a:lstStyle/>
                    <a:p>
                      <a:r>
                        <a:rPr lang="en-US" sz="1600" noProof="0" dirty="0"/>
                        <a:t>Risk</a:t>
                      </a:r>
                    </a:p>
                  </a:txBody>
                  <a:tcPr/>
                </a:tc>
                <a:tc>
                  <a:txBody>
                    <a:bodyPr/>
                    <a:lstStyle/>
                    <a:p>
                      <a:r>
                        <a:rPr lang="en-US" sz="1600" noProof="0" dirty="0"/>
                        <a:t>Impact</a:t>
                      </a:r>
                    </a:p>
                  </a:txBody>
                  <a:tcPr/>
                </a:tc>
                <a:tc>
                  <a:txBody>
                    <a:bodyPr/>
                    <a:lstStyle/>
                    <a:p>
                      <a:r>
                        <a:rPr lang="en-US" sz="1600" noProof="0" dirty="0"/>
                        <a:t>Response</a:t>
                      </a:r>
                    </a:p>
                  </a:txBody>
                  <a:tcPr/>
                </a:tc>
                <a:extLst>
                  <a:ext uri="{0D108BD9-81ED-4DB2-BD59-A6C34878D82A}">
                    <a16:rowId xmlns:a16="http://schemas.microsoft.com/office/drawing/2014/main" val="4064049978"/>
                  </a:ext>
                </a:extLst>
              </a:tr>
              <a:tr h="370840">
                <a:tc>
                  <a:txBody>
                    <a:bodyPr/>
                    <a:lstStyle/>
                    <a:p>
                      <a:r>
                        <a:rPr lang="en-US" sz="1600" noProof="0" dirty="0"/>
                        <a:t>Bridal dress</a:t>
                      </a:r>
                    </a:p>
                  </a:txBody>
                  <a:tcPr/>
                </a:tc>
                <a:tc>
                  <a:txBody>
                    <a:bodyPr/>
                    <a:lstStyle/>
                    <a:p>
                      <a:r>
                        <a:rPr lang="en-US" sz="1600" noProof="0" dirty="0"/>
                        <a:t>Bride</a:t>
                      </a:r>
                    </a:p>
                  </a:txBody>
                  <a:tcPr/>
                </a:tc>
                <a:tc>
                  <a:txBody>
                    <a:bodyPr/>
                    <a:lstStyle/>
                    <a:p>
                      <a:r>
                        <a:rPr lang="en-US" sz="1600" noProof="0" dirty="0"/>
                        <a:t>Is not ready</a:t>
                      </a:r>
                    </a:p>
                  </a:txBody>
                  <a:tcPr/>
                </a:tc>
                <a:tc>
                  <a:txBody>
                    <a:bodyPr/>
                    <a:lstStyle/>
                    <a:p>
                      <a:r>
                        <a:rPr lang="en-US" sz="1600" noProof="0" dirty="0"/>
                        <a:t>High</a:t>
                      </a:r>
                    </a:p>
                  </a:txBody>
                  <a:tcPr/>
                </a:tc>
                <a:tc>
                  <a:txBody>
                    <a:bodyPr/>
                    <a:lstStyle/>
                    <a:p>
                      <a:r>
                        <a:rPr lang="en-US" sz="1600" noProof="0" dirty="0"/>
                        <a:t>Timely fitting, </a:t>
                      </a:r>
                    </a:p>
                    <a:p>
                      <a:r>
                        <a:rPr lang="en-US" sz="1600" noProof="0" dirty="0"/>
                        <a:t>early delivery date</a:t>
                      </a:r>
                    </a:p>
                  </a:txBody>
                  <a:tcPr/>
                </a:tc>
                <a:extLst>
                  <a:ext uri="{0D108BD9-81ED-4DB2-BD59-A6C34878D82A}">
                    <a16:rowId xmlns:a16="http://schemas.microsoft.com/office/drawing/2014/main" val="2369836363"/>
                  </a:ext>
                </a:extLst>
              </a:tr>
              <a:tr h="370840">
                <a:tc>
                  <a:txBody>
                    <a:bodyPr/>
                    <a:lstStyle/>
                    <a:p>
                      <a:r>
                        <a:rPr lang="en-US" sz="1600" noProof="0" dirty="0"/>
                        <a:t>Rings</a:t>
                      </a:r>
                    </a:p>
                  </a:txBody>
                  <a:tcPr/>
                </a:tc>
                <a:tc>
                  <a:txBody>
                    <a:bodyPr/>
                    <a:lstStyle/>
                    <a:p>
                      <a:r>
                        <a:rPr lang="en-US" sz="1600" noProof="0" dirty="0"/>
                        <a:t>Groom</a:t>
                      </a:r>
                    </a:p>
                  </a:txBody>
                  <a:tcPr/>
                </a:tc>
                <a:tc>
                  <a:txBody>
                    <a:bodyPr/>
                    <a:lstStyle/>
                    <a:p>
                      <a:r>
                        <a:rPr lang="en-US" sz="1600" noProof="0" dirty="0"/>
                        <a:t>Forgetting them</a:t>
                      </a:r>
                    </a:p>
                  </a:txBody>
                  <a:tcPr/>
                </a:tc>
                <a:tc>
                  <a:txBody>
                    <a:bodyPr/>
                    <a:lstStyle/>
                    <a:p>
                      <a:r>
                        <a:rPr lang="en-US" sz="1600" noProof="0" dirty="0"/>
                        <a:t>High</a:t>
                      </a:r>
                    </a:p>
                  </a:txBody>
                  <a:tcPr/>
                </a:tc>
                <a:tc>
                  <a:txBody>
                    <a:bodyPr/>
                    <a:lstStyle/>
                    <a:p>
                      <a:r>
                        <a:rPr lang="en-US" sz="1600" noProof="0" dirty="0"/>
                        <a:t>Best man</a:t>
                      </a:r>
                      <a:r>
                        <a:rPr lang="en-US" sz="1600" baseline="0" noProof="0" dirty="0"/>
                        <a:t> </a:t>
                      </a:r>
                    </a:p>
                    <a:p>
                      <a:r>
                        <a:rPr lang="en-US" sz="1600" baseline="0" noProof="0" dirty="0"/>
                        <a:t>to check it</a:t>
                      </a:r>
                      <a:endParaRPr lang="en-US" sz="1600" noProof="0" dirty="0"/>
                    </a:p>
                  </a:txBody>
                  <a:tcPr/>
                </a:tc>
                <a:extLst>
                  <a:ext uri="{0D108BD9-81ED-4DB2-BD59-A6C34878D82A}">
                    <a16:rowId xmlns:a16="http://schemas.microsoft.com/office/drawing/2014/main" val="405426314"/>
                  </a:ext>
                </a:extLst>
              </a:tr>
              <a:tr h="370840">
                <a:tc>
                  <a:txBody>
                    <a:bodyPr/>
                    <a:lstStyle/>
                    <a:p>
                      <a:r>
                        <a:rPr lang="en-US" sz="1600" noProof="0" dirty="0"/>
                        <a:t>Choir</a:t>
                      </a:r>
                    </a:p>
                  </a:txBody>
                  <a:tcPr/>
                </a:tc>
                <a:tc>
                  <a:txBody>
                    <a:bodyPr/>
                    <a:lstStyle/>
                    <a:p>
                      <a:r>
                        <a:rPr lang="en-US" sz="1600" noProof="0" dirty="0"/>
                        <a:t>Bride’s mother</a:t>
                      </a:r>
                    </a:p>
                  </a:txBody>
                  <a:tcPr/>
                </a:tc>
                <a:tc>
                  <a:txBody>
                    <a:bodyPr/>
                    <a:lstStyle/>
                    <a:p>
                      <a:r>
                        <a:rPr lang="en-US" sz="1600" noProof="0" dirty="0"/>
                        <a:t>Do not get together</a:t>
                      </a:r>
                    </a:p>
                  </a:txBody>
                  <a:tcPr/>
                </a:tc>
                <a:tc>
                  <a:txBody>
                    <a:bodyPr/>
                    <a:lstStyle/>
                    <a:p>
                      <a:r>
                        <a:rPr lang="en-US" sz="1600" noProof="0" dirty="0"/>
                        <a:t>Medium</a:t>
                      </a:r>
                    </a:p>
                  </a:txBody>
                  <a:tcPr/>
                </a:tc>
                <a:tc>
                  <a:txBody>
                    <a:bodyPr/>
                    <a:lstStyle/>
                    <a:p>
                      <a:r>
                        <a:rPr lang="en-US" sz="1600" noProof="0" dirty="0"/>
                        <a:t>Reproduced music</a:t>
                      </a:r>
                    </a:p>
                  </a:txBody>
                  <a:tcPr/>
                </a:tc>
                <a:extLst>
                  <a:ext uri="{0D108BD9-81ED-4DB2-BD59-A6C34878D82A}">
                    <a16:rowId xmlns:a16="http://schemas.microsoft.com/office/drawing/2014/main" val="2356629572"/>
                  </a:ext>
                </a:extLst>
              </a:tr>
              <a:tr h="370840">
                <a:tc>
                  <a:txBody>
                    <a:bodyPr/>
                    <a:lstStyle/>
                    <a:p>
                      <a:r>
                        <a:rPr lang="en-US" sz="1600" noProof="0" dirty="0"/>
                        <a:t>Reception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Bride’s father</a:t>
                      </a:r>
                    </a:p>
                  </a:txBody>
                  <a:tcPr/>
                </a:tc>
                <a:tc>
                  <a:txBody>
                    <a:bodyPr/>
                    <a:lstStyle/>
                    <a:p>
                      <a:r>
                        <a:rPr lang="en-US" sz="1600" noProof="0" dirty="0"/>
                        <a:t>Rain/Too hot</a:t>
                      </a:r>
                    </a:p>
                  </a:txBody>
                  <a:tcPr/>
                </a:tc>
                <a:tc>
                  <a:txBody>
                    <a:bodyPr/>
                    <a:lstStyle/>
                    <a:p>
                      <a:r>
                        <a:rPr lang="en-US" sz="1600" noProof="0" dirty="0"/>
                        <a:t>High</a:t>
                      </a:r>
                    </a:p>
                  </a:txBody>
                  <a:tcPr/>
                </a:tc>
                <a:tc>
                  <a:txBody>
                    <a:bodyPr/>
                    <a:lstStyle/>
                    <a:p>
                      <a:r>
                        <a:rPr lang="en-US" sz="1600" noProof="0" dirty="0"/>
                        <a:t>Contingency plans by catering agency</a:t>
                      </a:r>
                    </a:p>
                  </a:txBody>
                  <a:tcPr/>
                </a:tc>
                <a:extLst>
                  <a:ext uri="{0D108BD9-81ED-4DB2-BD59-A6C34878D82A}">
                    <a16:rowId xmlns:a16="http://schemas.microsoft.com/office/drawing/2014/main" val="851913744"/>
                  </a:ext>
                </a:extLst>
              </a:tr>
              <a:tr h="370840">
                <a:tc>
                  <a:txBody>
                    <a:bodyPr/>
                    <a:lstStyle/>
                    <a:p>
                      <a:r>
                        <a:rPr lang="en-US" sz="1600" noProof="0" dirty="0"/>
                        <a:t>Music</a:t>
                      </a:r>
                    </a:p>
                  </a:txBody>
                  <a:tcPr/>
                </a:tc>
                <a:tc>
                  <a:txBody>
                    <a:bodyPr/>
                    <a:lstStyle/>
                    <a:p>
                      <a:r>
                        <a:rPr lang="en-US" sz="1600" noProof="0" dirty="0"/>
                        <a:t>Groom</a:t>
                      </a:r>
                    </a:p>
                  </a:txBody>
                  <a:tcPr/>
                </a:tc>
                <a:tc>
                  <a:txBody>
                    <a:bodyPr/>
                    <a:lstStyle/>
                    <a:p>
                      <a:r>
                        <a:rPr lang="en-US" sz="1600" noProof="0" dirty="0"/>
                        <a:t>DJ</a:t>
                      </a:r>
                      <a:r>
                        <a:rPr lang="en-US" sz="1600" baseline="0" noProof="0" dirty="0"/>
                        <a:t> g</a:t>
                      </a:r>
                      <a:r>
                        <a:rPr lang="en-US" sz="1600" noProof="0" dirty="0"/>
                        <a:t>ets</a:t>
                      </a:r>
                      <a:r>
                        <a:rPr lang="en-US" sz="1600" baseline="0" noProof="0" dirty="0"/>
                        <a:t> drunk</a:t>
                      </a:r>
                      <a:endParaRPr lang="en-US" sz="1600" noProof="0" dirty="0"/>
                    </a:p>
                  </a:txBody>
                  <a:tcPr/>
                </a:tc>
                <a:tc>
                  <a:txBody>
                    <a:bodyPr/>
                    <a:lstStyle/>
                    <a:p>
                      <a:r>
                        <a:rPr lang="en-US" sz="1600" noProof="0" dirty="0"/>
                        <a:t>Low</a:t>
                      </a:r>
                    </a:p>
                  </a:txBody>
                  <a:tcPr/>
                </a:tc>
                <a:tc>
                  <a:txBody>
                    <a:bodyPr/>
                    <a:lstStyle/>
                    <a:p>
                      <a:r>
                        <a:rPr lang="en-US" sz="1600" noProof="0" dirty="0"/>
                        <a:t>Keep an eye on him,</a:t>
                      </a:r>
                    </a:p>
                    <a:p>
                      <a:r>
                        <a:rPr lang="en-US" sz="1600" baseline="0" noProof="0" dirty="0"/>
                        <a:t>r</a:t>
                      </a:r>
                      <a:r>
                        <a:rPr lang="en-US" sz="1600" noProof="0" dirty="0"/>
                        <a:t>eplace him </a:t>
                      </a:r>
                    </a:p>
                  </a:txBody>
                  <a:tcPr/>
                </a:tc>
                <a:extLst>
                  <a:ext uri="{0D108BD9-81ED-4DB2-BD59-A6C34878D82A}">
                    <a16:rowId xmlns:a16="http://schemas.microsoft.com/office/drawing/2014/main" val="730993475"/>
                  </a:ext>
                </a:extLst>
              </a:tr>
              <a:tr h="370840">
                <a:tc>
                  <a:txBody>
                    <a:bodyPr/>
                    <a:lstStyle/>
                    <a:p>
                      <a:r>
                        <a:rPr lang="en-US" sz="1600" noProof="0" dirty="0"/>
                        <a:t>…</a:t>
                      </a:r>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3385592875"/>
                  </a:ext>
                </a:extLst>
              </a:tr>
            </a:tbl>
          </a:graphicData>
        </a:graphic>
      </p:graphicFrame>
    </p:spTree>
    <p:extLst>
      <p:ext uri="{BB962C8B-B14F-4D97-AF65-F5344CB8AC3E}">
        <p14:creationId xmlns:p14="http://schemas.microsoft.com/office/powerpoint/2010/main" val="392276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b="1" dirty="0"/>
              <a:t>Monitoring and Controlling </a:t>
            </a:r>
            <a:endParaRPr lang="en-US" sz="2000" dirty="0"/>
          </a:p>
          <a:p>
            <a:pPr>
              <a:spcBef>
                <a:spcPts val="600"/>
              </a:spcBef>
              <a:spcAft>
                <a:spcPts val="1200"/>
              </a:spcAft>
              <a:defRPr/>
            </a:pPr>
            <a:r>
              <a:rPr lang="en-US" sz="2000" dirty="0"/>
              <a:t>In contrary to general project management where the manager monitors the execution process and has usually many opportunities to take corrective actions, there is no such luxury in the case of event management</a:t>
            </a:r>
          </a:p>
          <a:p>
            <a:pPr>
              <a:spcBef>
                <a:spcPts val="600"/>
              </a:spcBef>
              <a:spcAft>
                <a:spcPts val="1200"/>
              </a:spcAft>
              <a:defRPr/>
            </a:pPr>
            <a:r>
              <a:rPr lang="en-US" sz="2000" dirty="0"/>
              <a:t>Event managers have to react immediately when the event is in full swing and that is why it is so important to be prepared and react according to the prepared plans</a:t>
            </a:r>
          </a:p>
          <a:p>
            <a:pPr>
              <a:spcBef>
                <a:spcPts val="600"/>
              </a:spcBef>
              <a:spcAft>
                <a:spcPts val="1200"/>
              </a:spcAft>
              <a:defRPr/>
            </a:pPr>
            <a:r>
              <a:rPr lang="en-US" sz="2000" dirty="0"/>
              <a:t>And of course, because something unexpected always could arise, we have to take the opportunity to learn from each event in order to make the next one better</a:t>
            </a:r>
          </a:p>
        </p:txBody>
      </p:sp>
    </p:spTree>
    <p:extLst>
      <p:ext uri="{BB962C8B-B14F-4D97-AF65-F5344CB8AC3E}">
        <p14:creationId xmlns:p14="http://schemas.microsoft.com/office/powerpoint/2010/main" val="216126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b="1" dirty="0"/>
              <a:t>And finally …</a:t>
            </a:r>
            <a:endParaRPr lang="en-US" sz="2000" dirty="0"/>
          </a:p>
          <a:p>
            <a:pPr>
              <a:spcBef>
                <a:spcPts val="600"/>
              </a:spcBef>
              <a:spcAft>
                <a:spcPts val="1200"/>
              </a:spcAft>
              <a:defRPr/>
            </a:pPr>
            <a:r>
              <a:rPr lang="en-US" sz="2000" dirty="0"/>
              <a:t>We must not forget that to close down the event properly</a:t>
            </a:r>
          </a:p>
          <a:p>
            <a:pPr>
              <a:spcBef>
                <a:spcPts val="600"/>
              </a:spcBef>
              <a:spcAft>
                <a:spcPts val="1200"/>
              </a:spcAft>
              <a:defRPr/>
            </a:pPr>
            <a:r>
              <a:rPr lang="en-US" sz="2000" dirty="0"/>
              <a:t>Participants have to leave (cars, queues, crowds, safety measures …)</a:t>
            </a:r>
          </a:p>
          <a:p>
            <a:pPr>
              <a:spcBef>
                <a:spcPts val="600"/>
              </a:spcBef>
              <a:spcAft>
                <a:spcPts val="1200"/>
              </a:spcAft>
              <a:defRPr/>
            </a:pPr>
            <a:r>
              <a:rPr lang="en-US" sz="2000" dirty="0"/>
              <a:t>The place has to be cleaned and returned to normal</a:t>
            </a:r>
          </a:p>
          <a:p>
            <a:pPr>
              <a:spcBef>
                <a:spcPts val="600"/>
              </a:spcBef>
              <a:spcAft>
                <a:spcPts val="1200"/>
              </a:spcAft>
              <a:defRPr/>
            </a:pPr>
            <a:r>
              <a:rPr lang="en-US" sz="2000" dirty="0"/>
              <a:t>All the bills have to be paid</a:t>
            </a:r>
          </a:p>
          <a:p>
            <a:pPr>
              <a:spcBef>
                <a:spcPts val="600"/>
              </a:spcBef>
              <a:spcAft>
                <a:spcPts val="1200"/>
              </a:spcAft>
              <a:defRPr/>
            </a:pPr>
            <a:r>
              <a:rPr lang="en-US" sz="2000" dirty="0"/>
              <a:t>It is good to ask the stakeholders and to find out whether we met their expectations</a:t>
            </a:r>
          </a:p>
          <a:p>
            <a:pPr>
              <a:spcBef>
                <a:spcPts val="600"/>
              </a:spcBef>
              <a:spcAft>
                <a:spcPts val="1200"/>
              </a:spcAft>
              <a:defRPr/>
            </a:pPr>
            <a:r>
              <a:rPr lang="en-US" sz="2000" dirty="0"/>
              <a:t>We have to learn our post-event lessons to avoid the same mistakes next time </a:t>
            </a:r>
          </a:p>
        </p:txBody>
      </p:sp>
    </p:spTree>
    <p:extLst>
      <p:ext uri="{BB962C8B-B14F-4D97-AF65-F5344CB8AC3E}">
        <p14:creationId xmlns:p14="http://schemas.microsoft.com/office/powerpoint/2010/main" val="109865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b="1" dirty="0"/>
              <a:t>Altogether …</a:t>
            </a:r>
            <a:endParaRPr lang="en-US" sz="2000" dirty="0"/>
          </a:p>
          <a:p>
            <a:pPr>
              <a:spcBef>
                <a:spcPts val="600"/>
              </a:spcBef>
              <a:spcAft>
                <a:spcPts val="1200"/>
              </a:spcAft>
              <a:defRPr/>
            </a:pPr>
            <a:r>
              <a:rPr lang="en-US" sz="2000" dirty="0"/>
              <a:t>We can see that event management is a special kind of project management where especially time considerations are crucial</a:t>
            </a:r>
          </a:p>
          <a:p>
            <a:pPr>
              <a:spcBef>
                <a:spcPts val="600"/>
              </a:spcBef>
              <a:spcAft>
                <a:spcPts val="1200"/>
              </a:spcAft>
              <a:defRPr/>
            </a:pPr>
            <a:r>
              <a:rPr lang="en-US" sz="2000" dirty="0"/>
              <a:t>Otherwise the same project management scheme could be followed:</a:t>
            </a:r>
          </a:p>
          <a:p>
            <a:pPr marL="712788" indent="-265113">
              <a:spcBef>
                <a:spcPts val="600"/>
              </a:spcBef>
              <a:spcAft>
                <a:spcPts val="1200"/>
              </a:spcAft>
              <a:defRPr/>
            </a:pPr>
            <a:r>
              <a:rPr lang="en-US" sz="2000" dirty="0"/>
              <a:t>1. </a:t>
            </a:r>
            <a:r>
              <a:rPr lang="en-US" sz="2000" b="1" dirty="0"/>
              <a:t>Initiation process</a:t>
            </a:r>
            <a:r>
              <a:rPr lang="en-US" sz="2000" dirty="0"/>
              <a:t> (event is defined, starting phase) </a:t>
            </a:r>
          </a:p>
          <a:p>
            <a:pPr marL="712788" indent="-265113">
              <a:spcBef>
                <a:spcPts val="600"/>
              </a:spcBef>
              <a:spcAft>
                <a:spcPts val="1200"/>
              </a:spcAft>
              <a:defRPr/>
            </a:pPr>
            <a:r>
              <a:rPr lang="en-US" sz="2000" dirty="0"/>
              <a:t>2. </a:t>
            </a:r>
            <a:r>
              <a:rPr lang="en-US" sz="2000" b="1" dirty="0"/>
              <a:t>Event planning process </a:t>
            </a:r>
            <a:r>
              <a:rPr lang="en-US" sz="2000" dirty="0"/>
              <a:t>(from 5W up to the action plan)</a:t>
            </a:r>
          </a:p>
          <a:p>
            <a:pPr marL="712788" indent="-265113">
              <a:spcBef>
                <a:spcPts val="600"/>
              </a:spcBef>
              <a:spcAft>
                <a:spcPts val="1200"/>
              </a:spcAft>
              <a:defRPr/>
            </a:pPr>
            <a:r>
              <a:rPr lang="en-US" sz="2000" dirty="0"/>
              <a:t>3. </a:t>
            </a:r>
            <a:r>
              <a:rPr lang="en-US" sz="2000" b="1" dirty="0"/>
              <a:t>Executing process </a:t>
            </a:r>
            <a:r>
              <a:rPr lang="en-US" sz="2000" dirty="0"/>
              <a:t>(our big day is here)</a:t>
            </a:r>
          </a:p>
          <a:p>
            <a:pPr marL="712788" indent="-265113">
              <a:spcBef>
                <a:spcPts val="600"/>
              </a:spcBef>
              <a:spcAft>
                <a:spcPts val="1200"/>
              </a:spcAft>
              <a:defRPr/>
            </a:pPr>
            <a:r>
              <a:rPr lang="en-US" sz="2000" dirty="0"/>
              <a:t>4. </a:t>
            </a:r>
            <a:r>
              <a:rPr lang="en-US" sz="2000" b="1" dirty="0"/>
              <a:t>Monitoring and controlling process </a:t>
            </a:r>
            <a:r>
              <a:rPr lang="en-US" sz="2000" dirty="0"/>
              <a:t>(keep it on the track)</a:t>
            </a:r>
          </a:p>
          <a:p>
            <a:pPr marL="712788" indent="-265113">
              <a:spcBef>
                <a:spcPts val="600"/>
              </a:spcBef>
              <a:spcAft>
                <a:spcPts val="1200"/>
              </a:spcAft>
              <a:defRPr/>
            </a:pPr>
            <a:r>
              <a:rPr lang="en-US" sz="2000" dirty="0"/>
              <a:t>5. </a:t>
            </a:r>
            <a:r>
              <a:rPr lang="en-US" sz="2000" b="1" dirty="0"/>
              <a:t>Closing process </a:t>
            </a:r>
            <a:r>
              <a:rPr lang="en-US" sz="2000" dirty="0"/>
              <a:t>(it is over, but not yet for us)</a:t>
            </a:r>
          </a:p>
          <a:p>
            <a:pPr>
              <a:spcBef>
                <a:spcPts val="600"/>
              </a:spcBef>
              <a:spcAft>
                <a:spcPts val="1200"/>
              </a:spcAft>
              <a:defRPr/>
            </a:pPr>
            <a:endParaRPr lang="en-US" sz="2000" dirty="0"/>
          </a:p>
          <a:p>
            <a:pPr>
              <a:spcBef>
                <a:spcPts val="600"/>
              </a:spcBef>
              <a:spcAft>
                <a:spcPts val="1200"/>
              </a:spcAft>
              <a:defRPr/>
            </a:pPr>
            <a:endParaRPr lang="en-US" sz="2000" dirty="0"/>
          </a:p>
        </p:txBody>
      </p:sp>
    </p:spTree>
    <p:extLst>
      <p:ext uri="{BB962C8B-B14F-4D97-AF65-F5344CB8AC3E}">
        <p14:creationId xmlns:p14="http://schemas.microsoft.com/office/powerpoint/2010/main" val="254175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374831" cy="4572000"/>
          </a:xfrm>
        </p:spPr>
        <p:txBody>
          <a:bodyPr/>
          <a:lstStyle/>
          <a:p>
            <a:pPr>
              <a:spcBef>
                <a:spcPts val="0"/>
              </a:spcBef>
              <a:spcAft>
                <a:spcPts val="1200"/>
              </a:spcAft>
              <a:defRPr/>
            </a:pPr>
            <a:r>
              <a:rPr lang="en-US" sz="2200" dirty="0"/>
              <a:t>You are required to organize an event </a:t>
            </a:r>
          </a:p>
          <a:p>
            <a:pPr marL="987425">
              <a:spcBef>
                <a:spcPts val="0"/>
              </a:spcBef>
              <a:spcAft>
                <a:spcPts val="1200"/>
              </a:spcAft>
              <a:defRPr/>
            </a:pPr>
            <a:r>
              <a:rPr lang="en-US" sz="2200" dirty="0"/>
              <a:t>Book or career fair</a:t>
            </a:r>
          </a:p>
          <a:p>
            <a:pPr marL="987425">
              <a:spcBef>
                <a:spcPts val="0"/>
              </a:spcBef>
              <a:spcAft>
                <a:spcPts val="1200"/>
              </a:spcAft>
              <a:defRPr/>
            </a:pPr>
            <a:r>
              <a:rPr lang="en-US" sz="2200" dirty="0"/>
              <a:t>Press conference</a:t>
            </a:r>
          </a:p>
          <a:p>
            <a:pPr marL="987425">
              <a:spcBef>
                <a:spcPts val="0"/>
              </a:spcBef>
              <a:spcAft>
                <a:spcPts val="1200"/>
              </a:spcAft>
              <a:defRPr/>
            </a:pPr>
            <a:r>
              <a:rPr lang="en-US" sz="2200" dirty="0"/>
              <a:t>Concert, conference, fashion show</a:t>
            </a:r>
          </a:p>
          <a:p>
            <a:pPr marL="987425">
              <a:spcBef>
                <a:spcPts val="0"/>
              </a:spcBef>
              <a:spcAft>
                <a:spcPts val="1200"/>
              </a:spcAft>
              <a:defRPr/>
            </a:pPr>
            <a:r>
              <a:rPr lang="en-US" sz="2200" dirty="0"/>
              <a:t>Party or family celebration  </a:t>
            </a:r>
          </a:p>
          <a:p>
            <a:pPr marL="987425">
              <a:spcBef>
                <a:spcPts val="0"/>
              </a:spcBef>
              <a:spcAft>
                <a:spcPts val="1200"/>
              </a:spcAft>
              <a:defRPr/>
            </a:pPr>
            <a:r>
              <a:rPr lang="en-US" sz="2200" dirty="0"/>
              <a:t>Sport competition or tournament </a:t>
            </a:r>
          </a:p>
          <a:p>
            <a:pPr marL="987425">
              <a:spcBef>
                <a:spcPts val="0"/>
              </a:spcBef>
              <a:spcAft>
                <a:spcPts val="1200"/>
              </a:spcAft>
              <a:defRPr/>
            </a:pPr>
            <a:r>
              <a:rPr lang="en-US" sz="2200" dirty="0"/>
              <a:t>Teambuilding activity </a:t>
            </a:r>
          </a:p>
          <a:p>
            <a:pPr marL="987425">
              <a:spcBef>
                <a:spcPts val="0"/>
              </a:spcBef>
              <a:spcAft>
                <a:spcPts val="1200"/>
              </a:spcAft>
              <a:defRPr/>
            </a:pPr>
            <a:r>
              <a:rPr lang="en-US" sz="2200" dirty="0"/>
              <a:t>Weekend city break</a:t>
            </a:r>
          </a:p>
          <a:p>
            <a:pPr marL="987425">
              <a:spcBef>
                <a:spcPts val="0"/>
              </a:spcBef>
              <a:spcAft>
                <a:spcPts val="1200"/>
              </a:spcAft>
              <a:defRPr/>
            </a:pPr>
            <a:r>
              <a:rPr lang="en-US" sz="2200" dirty="0"/>
              <a:t>…</a:t>
            </a:r>
            <a:r>
              <a:rPr lang="cs-CZ" sz="2200" dirty="0"/>
              <a:t>			       </a:t>
            </a:r>
            <a:r>
              <a:rPr lang="cs-CZ" sz="2200" dirty="0">
                <a:solidFill>
                  <a:srgbClr val="1202E8"/>
                </a:solidFill>
              </a:rPr>
              <a:t>… p</a:t>
            </a:r>
            <a:r>
              <a:rPr lang="en-US" sz="2200" dirty="0">
                <a:solidFill>
                  <a:srgbClr val="1202E8"/>
                </a:solidFill>
              </a:rPr>
              <a:t>lease select a suitable event.</a:t>
            </a:r>
          </a:p>
          <a:p>
            <a:pPr marL="0" indent="0">
              <a:spcBef>
                <a:spcPts val="0"/>
              </a:spcBef>
              <a:spcAft>
                <a:spcPts val="1200"/>
              </a:spcAft>
              <a:buNone/>
              <a:defRPr/>
            </a:pPr>
            <a:endParaRPr lang="en-US" sz="2200" dirty="0"/>
          </a:p>
        </p:txBody>
      </p:sp>
    </p:spTree>
    <p:extLst>
      <p:ext uri="{BB962C8B-B14F-4D97-AF65-F5344CB8AC3E}">
        <p14:creationId xmlns:p14="http://schemas.microsoft.com/office/powerpoint/2010/main" val="68532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sz="3200" b="1" dirty="0">
                <a:solidFill>
                  <a:srgbClr val="002060"/>
                </a:solidFill>
              </a:rPr>
              <a:t>Event Management</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446839" cy="4572000"/>
          </a:xfrm>
        </p:spPr>
        <p:txBody>
          <a:bodyPr/>
          <a:lstStyle/>
          <a:p>
            <a:pPr>
              <a:lnSpc>
                <a:spcPts val="3200"/>
              </a:lnSpc>
              <a:spcBef>
                <a:spcPts val="0"/>
              </a:spcBef>
              <a:spcAft>
                <a:spcPts val="1200"/>
              </a:spcAft>
              <a:defRPr/>
            </a:pPr>
            <a:r>
              <a:rPr lang="en-US" sz="2000" dirty="0"/>
              <a:t>Discuss and prepare at least a partial relevant work breakdown table, identify the potential risk and suggest the adequate measures in order to cope with that risk</a:t>
            </a:r>
            <a:r>
              <a:rPr lang="cs-CZ" sz="2000" dirty="0"/>
              <a:t>:</a:t>
            </a:r>
            <a:endParaRPr lang="en-US" sz="2000" dirty="0"/>
          </a:p>
          <a:p>
            <a:pPr marL="0" indent="0">
              <a:spcBef>
                <a:spcPts val="0"/>
              </a:spcBef>
              <a:spcAft>
                <a:spcPts val="1200"/>
              </a:spcAft>
              <a:buNone/>
              <a:defRPr/>
            </a:pPr>
            <a:endParaRPr lang="en-US" sz="2200" dirty="0"/>
          </a:p>
        </p:txBody>
      </p:sp>
      <p:graphicFrame>
        <p:nvGraphicFramePr>
          <p:cNvPr id="5" name="Tabulka 4"/>
          <p:cNvGraphicFramePr>
            <a:graphicFrameLocks noGrp="1"/>
          </p:cNvGraphicFramePr>
          <p:nvPr>
            <p:extLst>
              <p:ext uri="{D42A27DB-BD31-4B8C-83A1-F6EECF244321}">
                <p14:modId xmlns:p14="http://schemas.microsoft.com/office/powerpoint/2010/main" val="2253396206"/>
              </p:ext>
            </p:extLst>
          </p:nvPr>
        </p:nvGraphicFramePr>
        <p:xfrm>
          <a:off x="683568" y="3212976"/>
          <a:ext cx="8018734" cy="2225040"/>
        </p:xfrm>
        <a:graphic>
          <a:graphicData uri="http://schemas.openxmlformats.org/drawingml/2006/table">
            <a:tbl>
              <a:tblPr firstRow="1" bandRow="1">
                <a:tableStyleId>{5C22544A-7EE6-4342-B048-85BDC9FD1C3A}</a:tableStyleId>
              </a:tblPr>
              <a:tblGrid>
                <a:gridCol w="1310005">
                  <a:extLst>
                    <a:ext uri="{9D8B030D-6E8A-4147-A177-3AD203B41FA5}">
                      <a16:colId xmlns:a16="http://schemas.microsoft.com/office/drawing/2014/main" val="1492528951"/>
                    </a:ext>
                  </a:extLst>
                </a:gridCol>
                <a:gridCol w="1735455">
                  <a:extLst>
                    <a:ext uri="{9D8B030D-6E8A-4147-A177-3AD203B41FA5}">
                      <a16:colId xmlns:a16="http://schemas.microsoft.com/office/drawing/2014/main" val="1524561775"/>
                    </a:ext>
                  </a:extLst>
                </a:gridCol>
                <a:gridCol w="1717458">
                  <a:extLst>
                    <a:ext uri="{9D8B030D-6E8A-4147-A177-3AD203B41FA5}">
                      <a16:colId xmlns:a16="http://schemas.microsoft.com/office/drawing/2014/main" val="1685946505"/>
                    </a:ext>
                  </a:extLst>
                </a:gridCol>
                <a:gridCol w="994093">
                  <a:extLst>
                    <a:ext uri="{9D8B030D-6E8A-4147-A177-3AD203B41FA5}">
                      <a16:colId xmlns:a16="http://schemas.microsoft.com/office/drawing/2014/main" val="1369046910"/>
                    </a:ext>
                  </a:extLst>
                </a:gridCol>
                <a:gridCol w="2261723">
                  <a:extLst>
                    <a:ext uri="{9D8B030D-6E8A-4147-A177-3AD203B41FA5}">
                      <a16:colId xmlns:a16="http://schemas.microsoft.com/office/drawing/2014/main" val="3962271399"/>
                    </a:ext>
                  </a:extLst>
                </a:gridCol>
              </a:tblGrid>
              <a:tr h="370840">
                <a:tc>
                  <a:txBody>
                    <a:bodyPr/>
                    <a:lstStyle/>
                    <a:p>
                      <a:r>
                        <a:rPr lang="en-US" sz="1600" noProof="0" dirty="0"/>
                        <a:t>Activity</a:t>
                      </a:r>
                    </a:p>
                  </a:txBody>
                  <a:tcPr/>
                </a:tc>
                <a:tc>
                  <a:txBody>
                    <a:bodyPr/>
                    <a:lstStyle/>
                    <a:p>
                      <a:r>
                        <a:rPr lang="en-US" sz="1600" noProof="0" dirty="0"/>
                        <a:t>Responsibility</a:t>
                      </a:r>
                    </a:p>
                  </a:txBody>
                  <a:tcPr/>
                </a:tc>
                <a:tc>
                  <a:txBody>
                    <a:bodyPr/>
                    <a:lstStyle/>
                    <a:p>
                      <a:r>
                        <a:rPr lang="en-US" sz="1600" noProof="0" dirty="0"/>
                        <a:t>Risk</a:t>
                      </a:r>
                    </a:p>
                  </a:txBody>
                  <a:tcPr/>
                </a:tc>
                <a:tc>
                  <a:txBody>
                    <a:bodyPr/>
                    <a:lstStyle/>
                    <a:p>
                      <a:r>
                        <a:rPr lang="en-US" sz="1600" noProof="0" dirty="0"/>
                        <a:t>Impact</a:t>
                      </a:r>
                    </a:p>
                  </a:txBody>
                  <a:tcPr/>
                </a:tc>
                <a:tc>
                  <a:txBody>
                    <a:bodyPr/>
                    <a:lstStyle/>
                    <a:p>
                      <a:r>
                        <a:rPr lang="en-US" sz="1600" noProof="0" dirty="0"/>
                        <a:t>Response</a:t>
                      </a:r>
                    </a:p>
                  </a:txBody>
                  <a:tcPr/>
                </a:tc>
                <a:extLst>
                  <a:ext uri="{0D108BD9-81ED-4DB2-BD59-A6C34878D82A}">
                    <a16:rowId xmlns:a16="http://schemas.microsoft.com/office/drawing/2014/main" val="4064049978"/>
                  </a:ext>
                </a:extLst>
              </a:tr>
              <a:tr h="370840">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2369836363"/>
                  </a:ext>
                </a:extLst>
              </a:tr>
              <a:tr h="370840">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405426314"/>
                  </a:ext>
                </a:extLst>
              </a:tr>
              <a:tr h="370840">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2356629572"/>
                  </a:ext>
                </a:extLst>
              </a:tr>
              <a:tr h="370840">
                <a:tc>
                  <a:txBody>
                    <a:bodyPr/>
                    <a:lstStyle/>
                    <a:p>
                      <a:endParaRPr lang="en-US" sz="16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851913744"/>
                  </a:ext>
                </a:extLst>
              </a:tr>
              <a:tr h="370840">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tc>
                  <a:txBody>
                    <a:bodyPr/>
                    <a:lstStyle/>
                    <a:p>
                      <a:endParaRPr lang="en-US" sz="1600" noProof="0" dirty="0"/>
                    </a:p>
                  </a:txBody>
                  <a:tcPr/>
                </a:tc>
                <a:extLst>
                  <a:ext uri="{0D108BD9-81ED-4DB2-BD59-A6C34878D82A}">
                    <a16:rowId xmlns:a16="http://schemas.microsoft.com/office/drawing/2014/main" val="730993475"/>
                  </a:ext>
                </a:extLst>
              </a:tr>
            </a:tbl>
          </a:graphicData>
        </a:graphic>
      </p:graphicFrame>
    </p:spTree>
    <p:extLst>
      <p:ext uri="{BB962C8B-B14F-4D97-AF65-F5344CB8AC3E}">
        <p14:creationId xmlns:p14="http://schemas.microsoft.com/office/powerpoint/2010/main" val="24423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sz="3200" b="1" dirty="0" err="1">
                <a:solidFill>
                  <a:srgbClr val="002060"/>
                </a:solidFill>
              </a:rPr>
              <a:t>Homework</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446839" cy="4572000"/>
          </a:xfrm>
        </p:spPr>
        <p:txBody>
          <a:bodyPr/>
          <a:lstStyle/>
          <a:p>
            <a:pPr>
              <a:lnSpc>
                <a:spcPts val="3200"/>
              </a:lnSpc>
              <a:spcBef>
                <a:spcPts val="0"/>
              </a:spcBef>
              <a:spcAft>
                <a:spcPts val="1200"/>
              </a:spcAft>
              <a:defRPr/>
            </a:pPr>
            <a:r>
              <a:rPr lang="en-US" sz="2400" dirty="0"/>
              <a:t>Please identify three most</a:t>
            </a:r>
            <a:r>
              <a:rPr lang="cs-CZ" sz="2400" dirty="0"/>
              <a:t> </a:t>
            </a:r>
            <a:r>
              <a:rPr lang="en-US" sz="2400" dirty="0"/>
              <a:t>widespread beliefs (stereotypes) associated with the nation/culture you are coming from.</a:t>
            </a:r>
          </a:p>
          <a:p>
            <a:pPr>
              <a:lnSpc>
                <a:spcPts val="3200"/>
              </a:lnSpc>
              <a:spcBef>
                <a:spcPts val="0"/>
              </a:spcBef>
              <a:spcAft>
                <a:spcPts val="1200"/>
              </a:spcAft>
              <a:defRPr/>
            </a:pPr>
            <a:endParaRPr lang="cs-CZ" sz="2400" dirty="0"/>
          </a:p>
          <a:p>
            <a:pPr>
              <a:lnSpc>
                <a:spcPts val="3200"/>
              </a:lnSpc>
              <a:spcBef>
                <a:spcPts val="0"/>
              </a:spcBef>
              <a:spcAft>
                <a:spcPts val="1200"/>
              </a:spcAft>
              <a:defRPr/>
            </a:pPr>
            <a:r>
              <a:rPr lang="en-US" sz="2400" dirty="0"/>
              <a:t>Can you see some typical Czech stereotypes/peculiarities?</a:t>
            </a:r>
          </a:p>
          <a:p>
            <a:pPr marL="0" indent="0">
              <a:spcBef>
                <a:spcPts val="0"/>
              </a:spcBef>
              <a:spcAft>
                <a:spcPts val="1200"/>
              </a:spcAft>
              <a:buNone/>
              <a:defRPr/>
            </a:pPr>
            <a:endParaRPr lang="en-US" sz="2200" dirty="0"/>
          </a:p>
        </p:txBody>
      </p:sp>
    </p:spTree>
    <p:extLst>
      <p:ext uri="{BB962C8B-B14F-4D97-AF65-F5344CB8AC3E}">
        <p14:creationId xmlns:p14="http://schemas.microsoft.com/office/powerpoint/2010/main" val="210743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0"/>
              </a:spcBef>
              <a:spcAft>
                <a:spcPts val="1200"/>
              </a:spcAft>
              <a:defRPr/>
            </a:pPr>
            <a:r>
              <a:rPr lang="en-US" sz="2200" dirty="0"/>
              <a:t>There is usually a very long preparation phase followed by a very short implementation phase </a:t>
            </a:r>
          </a:p>
          <a:p>
            <a:pPr>
              <a:spcBef>
                <a:spcPts val="0"/>
              </a:spcBef>
              <a:spcAft>
                <a:spcPts val="1200"/>
              </a:spcAft>
              <a:defRPr/>
            </a:pPr>
            <a:r>
              <a:rPr lang="en-US" sz="2200" dirty="0"/>
              <a:t>The ultimate feature is the </a:t>
            </a:r>
            <a:r>
              <a:rPr lang="en-US" sz="2200" b="1" dirty="0"/>
              <a:t>time-limited scheduling</a:t>
            </a:r>
          </a:p>
          <a:p>
            <a:pPr marL="895350" lvl="1" indent="-355600">
              <a:spcBef>
                <a:spcPts val="600"/>
              </a:spcBef>
              <a:spcAft>
                <a:spcPts val="1200"/>
              </a:spcAft>
              <a:defRPr/>
            </a:pPr>
            <a:r>
              <a:rPr lang="en-US" dirty="0">
                <a:solidFill>
                  <a:schemeClr val="tx1"/>
                </a:solidFill>
              </a:rPr>
              <a:t>Proper wedding is usually planned several months in advance and it takes one day</a:t>
            </a:r>
            <a:r>
              <a:rPr lang="cs-CZ" dirty="0">
                <a:solidFill>
                  <a:schemeClr val="tx1"/>
                </a:solidFill>
              </a:rPr>
              <a:t> </a:t>
            </a:r>
            <a:r>
              <a:rPr lang="en-US" dirty="0">
                <a:solidFill>
                  <a:schemeClr val="tx1"/>
                </a:solidFill>
              </a:rPr>
              <a:t>only</a:t>
            </a:r>
          </a:p>
          <a:p>
            <a:pPr marL="895350" lvl="1" indent="-355600">
              <a:spcBef>
                <a:spcPts val="600"/>
              </a:spcBef>
              <a:spcAft>
                <a:spcPts val="2400"/>
              </a:spcAft>
              <a:defRPr/>
            </a:pPr>
            <a:r>
              <a:rPr lang="en-US" dirty="0">
                <a:solidFill>
                  <a:schemeClr val="tx1"/>
                </a:solidFill>
              </a:rPr>
              <a:t>Olympic games are being prepared for eight years while the competition phase takes less than three weeks</a:t>
            </a:r>
          </a:p>
          <a:p>
            <a:pPr>
              <a:spcBef>
                <a:spcPts val="600"/>
              </a:spcBef>
              <a:spcAft>
                <a:spcPts val="1200"/>
              </a:spcAft>
              <a:defRPr/>
            </a:pPr>
            <a:r>
              <a:rPr lang="en-US" sz="2000" dirty="0"/>
              <a:t>We will utilize the event management to show and explain some further parts of project management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dirty="0"/>
              <a:t>At the very beginning of any event (project) it is good to answer the following important questions (5W):</a:t>
            </a:r>
          </a:p>
          <a:p>
            <a:pPr marL="804863">
              <a:spcBef>
                <a:spcPts val="600"/>
              </a:spcBef>
              <a:spcAft>
                <a:spcPts val="1200"/>
              </a:spcAft>
              <a:defRPr/>
            </a:pPr>
            <a:r>
              <a:rPr lang="en-US" sz="2000" b="1" dirty="0"/>
              <a:t>Why?</a:t>
            </a:r>
            <a:r>
              <a:rPr lang="en-US" sz="2000" dirty="0"/>
              <a:t> What is the purpose of the event?</a:t>
            </a:r>
          </a:p>
          <a:p>
            <a:pPr marL="804863">
              <a:spcBef>
                <a:spcPts val="600"/>
              </a:spcBef>
              <a:spcAft>
                <a:spcPts val="1200"/>
              </a:spcAft>
              <a:defRPr/>
            </a:pPr>
            <a:r>
              <a:rPr lang="en-US" sz="2000" b="1" dirty="0"/>
              <a:t>Who?</a:t>
            </a:r>
            <a:r>
              <a:rPr lang="en-US" sz="2000" dirty="0"/>
              <a:t> Who are the participants or stakeholders?</a:t>
            </a:r>
          </a:p>
          <a:p>
            <a:pPr marL="804863">
              <a:spcBef>
                <a:spcPts val="600"/>
              </a:spcBef>
              <a:spcAft>
                <a:spcPts val="1200"/>
              </a:spcAft>
              <a:defRPr/>
            </a:pPr>
            <a:r>
              <a:rPr lang="en-US" sz="2000" b="1" dirty="0"/>
              <a:t>When?</a:t>
            </a:r>
            <a:r>
              <a:rPr lang="en-US" sz="2000" dirty="0"/>
              <a:t> The date of the event.</a:t>
            </a:r>
          </a:p>
          <a:p>
            <a:pPr marL="804863">
              <a:spcBef>
                <a:spcPts val="600"/>
              </a:spcBef>
              <a:spcAft>
                <a:spcPts val="1200"/>
              </a:spcAft>
              <a:defRPr/>
            </a:pPr>
            <a:r>
              <a:rPr lang="en-US" sz="2000" b="1" dirty="0"/>
              <a:t>Where?</a:t>
            </a:r>
            <a:r>
              <a:rPr lang="en-US" sz="2000" dirty="0"/>
              <a:t> The place of the event.</a:t>
            </a:r>
          </a:p>
          <a:p>
            <a:pPr marL="804863">
              <a:spcBef>
                <a:spcPts val="600"/>
              </a:spcBef>
              <a:spcAft>
                <a:spcPts val="1200"/>
              </a:spcAft>
              <a:defRPr/>
            </a:pPr>
            <a:r>
              <a:rPr lang="en-US" sz="2000" b="1" dirty="0"/>
              <a:t>What?</a:t>
            </a:r>
            <a:r>
              <a:rPr lang="en-US" sz="2000" dirty="0"/>
              <a:t> What are the details of the event and expectations?</a:t>
            </a:r>
          </a:p>
          <a:p>
            <a:pPr>
              <a:spcBef>
                <a:spcPts val="600"/>
              </a:spcBef>
              <a:spcAft>
                <a:spcPts val="1200"/>
              </a:spcAft>
              <a:defRPr/>
            </a:pPr>
            <a:r>
              <a:rPr lang="en-US" sz="2000" dirty="0"/>
              <a:t>Based on the answers to the questions listed above we can understand  the basic features and the scope of the event.</a:t>
            </a:r>
          </a:p>
        </p:txBody>
      </p:sp>
    </p:spTree>
    <p:extLst>
      <p:ext uri="{BB962C8B-B14F-4D97-AF65-F5344CB8AC3E}">
        <p14:creationId xmlns:p14="http://schemas.microsoft.com/office/powerpoint/2010/main" val="271101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Event Management</a:t>
            </a:r>
          </a:p>
        </p:txBody>
      </p:sp>
      <p:sp>
        <p:nvSpPr>
          <p:cNvPr id="17411" name="Podnadpis 2"/>
          <p:cNvSpPr>
            <a:spLocks noGrp="1"/>
          </p:cNvSpPr>
          <p:nvPr>
            <p:ph sz="quarter" idx="1"/>
          </p:nvPr>
        </p:nvSpPr>
        <p:spPr>
          <a:xfrm>
            <a:off x="301625" y="1527175"/>
            <a:ext cx="8446839" cy="4572000"/>
          </a:xfrm>
        </p:spPr>
        <p:txBody>
          <a:bodyPr/>
          <a:lstStyle/>
          <a:p>
            <a:pPr>
              <a:spcBef>
                <a:spcPts val="1200"/>
              </a:spcBef>
              <a:spcAft>
                <a:spcPts val="1200"/>
              </a:spcAft>
              <a:defRPr/>
            </a:pPr>
            <a:r>
              <a:rPr lang="en-US" sz="2200" dirty="0"/>
              <a:t>Event planning should cover the following issues</a:t>
            </a:r>
          </a:p>
          <a:p>
            <a:pPr marL="987425">
              <a:spcBef>
                <a:spcPts val="1200"/>
              </a:spcBef>
              <a:spcAft>
                <a:spcPts val="1200"/>
              </a:spcAft>
              <a:defRPr/>
            </a:pPr>
            <a:r>
              <a:rPr lang="en-US" sz="2200" dirty="0"/>
              <a:t>Work breakdown structure including responsibilities</a:t>
            </a:r>
          </a:p>
          <a:p>
            <a:pPr marL="987425">
              <a:spcBef>
                <a:spcPts val="1200"/>
              </a:spcBef>
              <a:spcAft>
                <a:spcPts val="1200"/>
              </a:spcAft>
              <a:defRPr/>
            </a:pPr>
            <a:r>
              <a:rPr lang="en-US" sz="2200" dirty="0"/>
              <a:t>Work schedule and deadlines</a:t>
            </a:r>
          </a:p>
          <a:p>
            <a:pPr marL="987425">
              <a:spcBef>
                <a:spcPts val="1200"/>
              </a:spcBef>
              <a:spcAft>
                <a:spcPts val="1200"/>
              </a:spcAft>
              <a:defRPr/>
            </a:pPr>
            <a:r>
              <a:rPr lang="en-US" sz="2200" dirty="0"/>
              <a:t>Costing and budgeting </a:t>
            </a:r>
          </a:p>
          <a:p>
            <a:pPr marL="987425">
              <a:spcBef>
                <a:spcPts val="1200"/>
              </a:spcBef>
              <a:spcAft>
                <a:spcPts val="1200"/>
              </a:spcAft>
              <a:defRPr/>
            </a:pPr>
            <a:r>
              <a:rPr lang="en-US" sz="2200" dirty="0"/>
              <a:t>Procurement plans</a:t>
            </a:r>
          </a:p>
          <a:p>
            <a:pPr marL="987425">
              <a:spcBef>
                <a:spcPts val="1200"/>
              </a:spcBef>
              <a:spcAft>
                <a:spcPts val="1200"/>
              </a:spcAft>
              <a:defRPr/>
            </a:pPr>
            <a:r>
              <a:rPr lang="en-US" sz="2200" dirty="0"/>
              <a:t>Risk considerations and the relevant responses </a:t>
            </a:r>
          </a:p>
          <a:p>
            <a:pPr marL="987425">
              <a:spcBef>
                <a:spcPts val="1200"/>
              </a:spcBef>
              <a:spcAft>
                <a:spcPts val="1200"/>
              </a:spcAft>
              <a:defRPr/>
            </a:pPr>
            <a:r>
              <a:rPr lang="en-US" sz="2200" dirty="0"/>
              <a:t>Action plan of the event management</a:t>
            </a:r>
          </a:p>
        </p:txBody>
      </p:sp>
    </p:spTree>
    <p:extLst>
      <p:ext uri="{BB962C8B-B14F-4D97-AF65-F5344CB8AC3E}">
        <p14:creationId xmlns:p14="http://schemas.microsoft.com/office/powerpoint/2010/main" val="210863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Work breakdown</a:t>
            </a:r>
          </a:p>
        </p:txBody>
      </p:sp>
      <p:sp>
        <p:nvSpPr>
          <p:cNvPr id="2" name="Obdélník 1"/>
          <p:cNvSpPr/>
          <p:nvPr/>
        </p:nvSpPr>
        <p:spPr>
          <a:xfrm>
            <a:off x="3812741" y="170080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Wedding</a:t>
            </a:r>
          </a:p>
        </p:txBody>
      </p:sp>
      <p:sp>
        <p:nvSpPr>
          <p:cNvPr id="5" name="Obdélník 4"/>
          <p:cNvSpPr/>
          <p:nvPr/>
        </p:nvSpPr>
        <p:spPr>
          <a:xfrm>
            <a:off x="301625" y="2564904"/>
            <a:ext cx="1512168"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Venue</a:t>
            </a:r>
          </a:p>
        </p:txBody>
      </p:sp>
      <p:sp>
        <p:nvSpPr>
          <p:cNvPr id="6" name="Obdélník 5"/>
          <p:cNvSpPr/>
          <p:nvPr/>
        </p:nvSpPr>
        <p:spPr>
          <a:xfrm>
            <a:off x="2326936" y="2561824"/>
            <a:ext cx="1512168"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Invitation</a:t>
            </a:r>
          </a:p>
        </p:txBody>
      </p:sp>
      <p:sp>
        <p:nvSpPr>
          <p:cNvPr id="7" name="Obdélník 6"/>
          <p:cNvSpPr/>
          <p:nvPr/>
        </p:nvSpPr>
        <p:spPr>
          <a:xfrm>
            <a:off x="4338386" y="2564730"/>
            <a:ext cx="1512168"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Outfits</a:t>
            </a:r>
          </a:p>
        </p:txBody>
      </p:sp>
      <p:sp>
        <p:nvSpPr>
          <p:cNvPr id="8" name="Obdélník 7"/>
          <p:cNvSpPr/>
          <p:nvPr/>
        </p:nvSpPr>
        <p:spPr>
          <a:xfrm>
            <a:off x="7364885" y="2564730"/>
            <a:ext cx="1512168"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a:t>
            </a:r>
          </a:p>
        </p:txBody>
      </p:sp>
      <p:cxnSp>
        <p:nvCxnSpPr>
          <p:cNvPr id="4" name="Pravoúhlá spojnice 3"/>
          <p:cNvCxnSpPr>
            <a:stCxn id="2" idx="2"/>
            <a:endCxn id="5" idx="0"/>
          </p:cNvCxnSpPr>
          <p:nvPr/>
        </p:nvCxnSpPr>
        <p:spPr>
          <a:xfrm rot="5400000">
            <a:off x="2669251" y="665330"/>
            <a:ext cx="288032" cy="351111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ravoúhlá spojnice 9"/>
          <p:cNvCxnSpPr>
            <a:stCxn id="2" idx="2"/>
            <a:endCxn id="8" idx="0"/>
          </p:cNvCxnSpPr>
          <p:nvPr/>
        </p:nvCxnSpPr>
        <p:spPr>
          <a:xfrm rot="16200000" flipH="1">
            <a:off x="6200968" y="644729"/>
            <a:ext cx="287858" cy="35521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Pravoúhlá spojnice 11"/>
          <p:cNvCxnSpPr>
            <a:stCxn id="2" idx="2"/>
            <a:endCxn id="6" idx="0"/>
          </p:cNvCxnSpPr>
          <p:nvPr/>
        </p:nvCxnSpPr>
        <p:spPr>
          <a:xfrm rot="5400000">
            <a:off x="3683447" y="1676446"/>
            <a:ext cx="284952" cy="148580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ravoúhlá spojnice 13"/>
          <p:cNvCxnSpPr>
            <a:stCxn id="2" idx="2"/>
            <a:endCxn id="7" idx="0"/>
          </p:cNvCxnSpPr>
          <p:nvPr/>
        </p:nvCxnSpPr>
        <p:spPr>
          <a:xfrm rot="16200000" flipH="1">
            <a:off x="4687718" y="2157978"/>
            <a:ext cx="287858" cy="52564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bdélník 20"/>
          <p:cNvSpPr/>
          <p:nvPr/>
        </p:nvSpPr>
        <p:spPr>
          <a:xfrm>
            <a:off x="301625" y="3356992"/>
            <a:ext cx="1102023"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Church</a:t>
            </a:r>
          </a:p>
        </p:txBody>
      </p:sp>
      <p:sp>
        <p:nvSpPr>
          <p:cNvPr id="23" name="Obdélník 22"/>
          <p:cNvSpPr/>
          <p:nvPr/>
        </p:nvSpPr>
        <p:spPr>
          <a:xfrm>
            <a:off x="1547664" y="3356992"/>
            <a:ext cx="1102023"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Reception</a:t>
            </a:r>
          </a:p>
        </p:txBody>
      </p:sp>
      <p:sp>
        <p:nvSpPr>
          <p:cNvPr id="24" name="Obdélník 23"/>
          <p:cNvSpPr/>
          <p:nvPr/>
        </p:nvSpPr>
        <p:spPr>
          <a:xfrm>
            <a:off x="539552" y="4142384"/>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Service</a:t>
            </a:r>
          </a:p>
        </p:txBody>
      </p:sp>
      <p:sp>
        <p:nvSpPr>
          <p:cNvPr id="25" name="Obdélník 24"/>
          <p:cNvSpPr/>
          <p:nvPr/>
        </p:nvSpPr>
        <p:spPr>
          <a:xfrm>
            <a:off x="539552" y="4653136"/>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Rings</a:t>
            </a:r>
          </a:p>
        </p:txBody>
      </p:sp>
      <p:sp>
        <p:nvSpPr>
          <p:cNvPr id="26" name="Obdélník 25"/>
          <p:cNvSpPr/>
          <p:nvPr/>
        </p:nvSpPr>
        <p:spPr>
          <a:xfrm>
            <a:off x="539552" y="5173672"/>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Choir</a:t>
            </a:r>
          </a:p>
        </p:txBody>
      </p:sp>
      <p:sp>
        <p:nvSpPr>
          <p:cNvPr id="27" name="Obdélník 26"/>
          <p:cNvSpPr/>
          <p:nvPr/>
        </p:nvSpPr>
        <p:spPr>
          <a:xfrm>
            <a:off x="539552" y="5683720"/>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Flowers</a:t>
            </a:r>
          </a:p>
        </p:txBody>
      </p:sp>
      <p:cxnSp>
        <p:nvCxnSpPr>
          <p:cNvPr id="20" name="Přímá spojnice se šipkou 19"/>
          <p:cNvCxnSpPr/>
          <p:nvPr/>
        </p:nvCxnSpPr>
        <p:spPr>
          <a:xfrm>
            <a:off x="395536" y="3933056"/>
            <a:ext cx="0" cy="2376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4" idx="1"/>
          </p:cNvCxnSpPr>
          <p:nvPr/>
        </p:nvCxnSpPr>
        <p:spPr>
          <a:xfrm>
            <a:off x="395536" y="432575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392488" y="484391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a:off x="389440" y="5371216"/>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a:off x="404680" y="5898520"/>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1813793" y="4158864"/>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Meals</a:t>
            </a:r>
          </a:p>
        </p:txBody>
      </p:sp>
      <p:sp>
        <p:nvSpPr>
          <p:cNvPr id="36" name="Obdélník 35"/>
          <p:cNvSpPr/>
          <p:nvPr/>
        </p:nvSpPr>
        <p:spPr>
          <a:xfrm>
            <a:off x="1813793" y="4669616"/>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Drinks</a:t>
            </a:r>
          </a:p>
        </p:txBody>
      </p:sp>
      <p:sp>
        <p:nvSpPr>
          <p:cNvPr id="37" name="Obdélník 36"/>
          <p:cNvSpPr/>
          <p:nvPr/>
        </p:nvSpPr>
        <p:spPr>
          <a:xfrm>
            <a:off x="1813793" y="5190152"/>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Speeches</a:t>
            </a:r>
          </a:p>
        </p:txBody>
      </p:sp>
      <p:sp>
        <p:nvSpPr>
          <p:cNvPr id="38" name="Obdélník 37"/>
          <p:cNvSpPr/>
          <p:nvPr/>
        </p:nvSpPr>
        <p:spPr>
          <a:xfrm>
            <a:off x="1813793" y="5700200"/>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Music</a:t>
            </a:r>
          </a:p>
        </p:txBody>
      </p:sp>
      <p:cxnSp>
        <p:nvCxnSpPr>
          <p:cNvPr id="39" name="Přímá spojnice se šipkou 38"/>
          <p:cNvCxnSpPr>
            <a:endCxn id="35" idx="1"/>
          </p:cNvCxnSpPr>
          <p:nvPr/>
        </p:nvCxnSpPr>
        <p:spPr>
          <a:xfrm>
            <a:off x="1669777" y="434223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1666729" y="486039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p:nvPr/>
        </p:nvCxnSpPr>
        <p:spPr>
          <a:xfrm>
            <a:off x="1663681" y="5387696"/>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a:off x="1678921" y="5915000"/>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a:off x="1669073" y="3933056"/>
            <a:ext cx="0" cy="2376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Pravoúhlá spojnice 44"/>
          <p:cNvCxnSpPr>
            <a:stCxn id="5" idx="2"/>
            <a:endCxn id="23" idx="0"/>
          </p:cNvCxnSpPr>
          <p:nvPr/>
        </p:nvCxnSpPr>
        <p:spPr>
          <a:xfrm rot="16200000" flipH="1">
            <a:off x="1470180" y="2728496"/>
            <a:ext cx="216024" cy="10409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ravoúhlá spojnice 46"/>
          <p:cNvCxnSpPr>
            <a:stCxn id="5" idx="2"/>
            <a:endCxn id="21" idx="0"/>
          </p:cNvCxnSpPr>
          <p:nvPr/>
        </p:nvCxnSpPr>
        <p:spPr>
          <a:xfrm rot="5400000">
            <a:off x="847161" y="3146444"/>
            <a:ext cx="216024" cy="2050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Obdélník 58"/>
          <p:cNvSpPr/>
          <p:nvPr/>
        </p:nvSpPr>
        <p:spPr>
          <a:xfrm>
            <a:off x="3203848" y="3382951"/>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Guest list</a:t>
            </a:r>
          </a:p>
        </p:txBody>
      </p:sp>
      <p:sp>
        <p:nvSpPr>
          <p:cNvPr id="60" name="Obdélník 59"/>
          <p:cNvSpPr/>
          <p:nvPr/>
        </p:nvSpPr>
        <p:spPr>
          <a:xfrm>
            <a:off x="3203848" y="3893703"/>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a:t>Invitations</a:t>
            </a:r>
          </a:p>
        </p:txBody>
      </p:sp>
      <p:sp>
        <p:nvSpPr>
          <p:cNvPr id="61" name="Obdélník 60"/>
          <p:cNvSpPr/>
          <p:nvPr/>
        </p:nvSpPr>
        <p:spPr>
          <a:xfrm>
            <a:off x="3203848" y="4414239"/>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err="1"/>
              <a:t>Distribut</a:t>
            </a:r>
            <a:r>
              <a:rPr lang="en-US" sz="1100" dirty="0"/>
              <a:t>.</a:t>
            </a:r>
          </a:p>
        </p:txBody>
      </p:sp>
      <p:sp>
        <p:nvSpPr>
          <p:cNvPr id="62" name="Obdélník 61"/>
          <p:cNvSpPr/>
          <p:nvPr/>
        </p:nvSpPr>
        <p:spPr>
          <a:xfrm>
            <a:off x="3203848" y="4924287"/>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RSVP</a:t>
            </a:r>
          </a:p>
        </p:txBody>
      </p:sp>
      <p:cxnSp>
        <p:nvCxnSpPr>
          <p:cNvPr id="63" name="Přímá spojnice se šipkou 62"/>
          <p:cNvCxnSpPr>
            <a:endCxn id="59" idx="1"/>
          </p:cNvCxnSpPr>
          <p:nvPr/>
        </p:nvCxnSpPr>
        <p:spPr>
          <a:xfrm>
            <a:off x="3059832" y="3566319"/>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Přímá spojnice se šipkou 63"/>
          <p:cNvCxnSpPr/>
          <p:nvPr/>
        </p:nvCxnSpPr>
        <p:spPr>
          <a:xfrm>
            <a:off x="3056784" y="4084479"/>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Přímá spojnice se šipkou 64"/>
          <p:cNvCxnSpPr/>
          <p:nvPr/>
        </p:nvCxnSpPr>
        <p:spPr>
          <a:xfrm>
            <a:off x="3053736" y="4611783"/>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Přímá spojnice se šipkou 65"/>
          <p:cNvCxnSpPr/>
          <p:nvPr/>
        </p:nvCxnSpPr>
        <p:spPr>
          <a:xfrm>
            <a:off x="3068976" y="5139087"/>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p:nvPr/>
        </p:nvCxnSpPr>
        <p:spPr>
          <a:xfrm>
            <a:off x="3059128" y="3157143"/>
            <a:ext cx="3752" cy="198194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70" name="Obdélník 69"/>
          <p:cNvSpPr/>
          <p:nvPr/>
        </p:nvSpPr>
        <p:spPr>
          <a:xfrm>
            <a:off x="4377304" y="3356992"/>
            <a:ext cx="1102023"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Bride</a:t>
            </a:r>
          </a:p>
        </p:txBody>
      </p:sp>
      <p:cxnSp>
        <p:nvCxnSpPr>
          <p:cNvPr id="76" name="Přímá spojnice se šipkou 75"/>
          <p:cNvCxnSpPr/>
          <p:nvPr/>
        </p:nvCxnSpPr>
        <p:spPr>
          <a:xfrm>
            <a:off x="7026557" y="3933402"/>
            <a:ext cx="0" cy="2376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Přímá spojnice se šipkou 77"/>
          <p:cNvCxnSpPr/>
          <p:nvPr/>
        </p:nvCxnSpPr>
        <p:spPr>
          <a:xfrm>
            <a:off x="7023509" y="4844258"/>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Přímá spojnice se šipkou 78"/>
          <p:cNvCxnSpPr/>
          <p:nvPr/>
        </p:nvCxnSpPr>
        <p:spPr>
          <a:xfrm>
            <a:off x="7020461" y="537156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Přímá spojnice se šipkou 79"/>
          <p:cNvCxnSpPr/>
          <p:nvPr/>
        </p:nvCxnSpPr>
        <p:spPr>
          <a:xfrm>
            <a:off x="7035701" y="5898866"/>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Obdélník 80"/>
          <p:cNvSpPr/>
          <p:nvPr/>
        </p:nvSpPr>
        <p:spPr>
          <a:xfrm>
            <a:off x="5632670" y="3356992"/>
            <a:ext cx="1102023"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Maids</a:t>
            </a:r>
          </a:p>
        </p:txBody>
      </p:sp>
      <p:sp>
        <p:nvSpPr>
          <p:cNvPr id="82" name="Obdélník 81"/>
          <p:cNvSpPr/>
          <p:nvPr/>
        </p:nvSpPr>
        <p:spPr>
          <a:xfrm>
            <a:off x="6878709" y="3356992"/>
            <a:ext cx="1102023"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Groom</a:t>
            </a:r>
          </a:p>
        </p:txBody>
      </p:sp>
      <p:sp>
        <p:nvSpPr>
          <p:cNvPr id="83" name="Obdélník 82"/>
          <p:cNvSpPr/>
          <p:nvPr/>
        </p:nvSpPr>
        <p:spPr>
          <a:xfrm>
            <a:off x="5870597" y="4142384"/>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Dress</a:t>
            </a:r>
          </a:p>
        </p:txBody>
      </p:sp>
      <p:sp>
        <p:nvSpPr>
          <p:cNvPr id="84" name="Obdélník 83"/>
          <p:cNvSpPr/>
          <p:nvPr/>
        </p:nvSpPr>
        <p:spPr>
          <a:xfrm>
            <a:off x="5870597" y="4653136"/>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Shoes</a:t>
            </a:r>
          </a:p>
        </p:txBody>
      </p:sp>
      <p:sp>
        <p:nvSpPr>
          <p:cNvPr id="85" name="Obdélník 84"/>
          <p:cNvSpPr/>
          <p:nvPr/>
        </p:nvSpPr>
        <p:spPr>
          <a:xfrm>
            <a:off x="5870597" y="5173672"/>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Flowers</a:t>
            </a:r>
          </a:p>
        </p:txBody>
      </p:sp>
      <p:cxnSp>
        <p:nvCxnSpPr>
          <p:cNvPr id="87" name="Přímá spojnice se šipkou 86"/>
          <p:cNvCxnSpPr/>
          <p:nvPr/>
        </p:nvCxnSpPr>
        <p:spPr>
          <a:xfrm flipH="1">
            <a:off x="5723533" y="3933056"/>
            <a:ext cx="3048" cy="143816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88" name="Přímá spojnice se šipkou 87"/>
          <p:cNvCxnSpPr>
            <a:endCxn id="83" idx="1"/>
          </p:cNvCxnSpPr>
          <p:nvPr/>
        </p:nvCxnSpPr>
        <p:spPr>
          <a:xfrm>
            <a:off x="5726581" y="432575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Přímá spojnice se šipkou 88"/>
          <p:cNvCxnSpPr/>
          <p:nvPr/>
        </p:nvCxnSpPr>
        <p:spPr>
          <a:xfrm>
            <a:off x="5723533" y="484391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Přímá spojnice se šipkou 89"/>
          <p:cNvCxnSpPr/>
          <p:nvPr/>
        </p:nvCxnSpPr>
        <p:spPr>
          <a:xfrm>
            <a:off x="5720485" y="5371216"/>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Pravoúhlá spojnice 92"/>
          <p:cNvCxnSpPr>
            <a:stCxn id="7" idx="2"/>
            <a:endCxn id="70" idx="0"/>
          </p:cNvCxnSpPr>
          <p:nvPr/>
        </p:nvCxnSpPr>
        <p:spPr>
          <a:xfrm rot="5400000">
            <a:off x="4903294" y="3165816"/>
            <a:ext cx="216198" cy="1661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Pravoúhlá spojnice 94"/>
          <p:cNvCxnSpPr>
            <a:stCxn id="7" idx="2"/>
            <a:endCxn id="81" idx="0"/>
          </p:cNvCxnSpPr>
          <p:nvPr/>
        </p:nvCxnSpPr>
        <p:spPr>
          <a:xfrm rot="16200000" flipH="1">
            <a:off x="5530977" y="2704287"/>
            <a:ext cx="216198" cy="108921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361" name="Pravoúhlá spojnice 15360"/>
          <p:cNvCxnSpPr>
            <a:stCxn id="7" idx="2"/>
            <a:endCxn id="82" idx="0"/>
          </p:cNvCxnSpPr>
          <p:nvPr/>
        </p:nvCxnSpPr>
        <p:spPr>
          <a:xfrm rot="16200000" flipH="1">
            <a:off x="6153996" y="2081267"/>
            <a:ext cx="216198" cy="233525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bdélník 104"/>
          <p:cNvSpPr/>
          <p:nvPr/>
        </p:nvSpPr>
        <p:spPr>
          <a:xfrm>
            <a:off x="7170573" y="4169532"/>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Dress</a:t>
            </a:r>
          </a:p>
        </p:txBody>
      </p:sp>
      <p:sp>
        <p:nvSpPr>
          <p:cNvPr id="106" name="Obdélník 105"/>
          <p:cNvSpPr/>
          <p:nvPr/>
        </p:nvSpPr>
        <p:spPr>
          <a:xfrm>
            <a:off x="7170573" y="4680284"/>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Shoes</a:t>
            </a:r>
          </a:p>
        </p:txBody>
      </p:sp>
      <p:sp>
        <p:nvSpPr>
          <p:cNvPr id="107" name="Obdélník 106"/>
          <p:cNvSpPr/>
          <p:nvPr/>
        </p:nvSpPr>
        <p:spPr>
          <a:xfrm>
            <a:off x="7170573" y="5200820"/>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Hat</a:t>
            </a:r>
          </a:p>
        </p:txBody>
      </p:sp>
      <p:sp>
        <p:nvSpPr>
          <p:cNvPr id="108" name="Obdélník 107"/>
          <p:cNvSpPr/>
          <p:nvPr/>
        </p:nvSpPr>
        <p:spPr>
          <a:xfrm>
            <a:off x="7170573" y="5710868"/>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Corsage</a:t>
            </a:r>
            <a:endParaRPr lang="en-US" sz="1200" dirty="0"/>
          </a:p>
        </p:txBody>
      </p:sp>
      <p:cxnSp>
        <p:nvCxnSpPr>
          <p:cNvPr id="109" name="Přímá spojnice se šipkou 108"/>
          <p:cNvCxnSpPr>
            <a:endCxn id="105" idx="1"/>
          </p:cNvCxnSpPr>
          <p:nvPr/>
        </p:nvCxnSpPr>
        <p:spPr>
          <a:xfrm>
            <a:off x="7026557" y="4352900"/>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Přímá spojnice se šipkou 109"/>
          <p:cNvCxnSpPr/>
          <p:nvPr/>
        </p:nvCxnSpPr>
        <p:spPr>
          <a:xfrm>
            <a:off x="4471215" y="3933056"/>
            <a:ext cx="0" cy="2376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Přímá spojnice se šipkou 110"/>
          <p:cNvCxnSpPr/>
          <p:nvPr/>
        </p:nvCxnSpPr>
        <p:spPr>
          <a:xfrm>
            <a:off x="4468167" y="4843912"/>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Přímá spojnice se šipkou 111"/>
          <p:cNvCxnSpPr/>
          <p:nvPr/>
        </p:nvCxnSpPr>
        <p:spPr>
          <a:xfrm>
            <a:off x="4465119" y="5371216"/>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Přímá spojnice se šipkou 112"/>
          <p:cNvCxnSpPr/>
          <p:nvPr/>
        </p:nvCxnSpPr>
        <p:spPr>
          <a:xfrm>
            <a:off x="4480359" y="5898520"/>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Obdélník 113"/>
          <p:cNvSpPr/>
          <p:nvPr/>
        </p:nvSpPr>
        <p:spPr>
          <a:xfrm>
            <a:off x="4615231" y="4169186"/>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Dress</a:t>
            </a:r>
          </a:p>
        </p:txBody>
      </p:sp>
      <p:sp>
        <p:nvSpPr>
          <p:cNvPr id="115" name="Obdélník 114"/>
          <p:cNvSpPr/>
          <p:nvPr/>
        </p:nvSpPr>
        <p:spPr>
          <a:xfrm>
            <a:off x="4615231" y="4679938"/>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Shoes</a:t>
            </a:r>
          </a:p>
        </p:txBody>
      </p:sp>
      <p:sp>
        <p:nvSpPr>
          <p:cNvPr id="116" name="Obdélník 115"/>
          <p:cNvSpPr/>
          <p:nvPr/>
        </p:nvSpPr>
        <p:spPr>
          <a:xfrm>
            <a:off x="4615231" y="5200474"/>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Hair</a:t>
            </a:r>
          </a:p>
        </p:txBody>
      </p:sp>
      <p:sp>
        <p:nvSpPr>
          <p:cNvPr id="117" name="Obdélník 116"/>
          <p:cNvSpPr/>
          <p:nvPr/>
        </p:nvSpPr>
        <p:spPr>
          <a:xfrm>
            <a:off x="4615231" y="5710522"/>
            <a:ext cx="864096" cy="36673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Flowers</a:t>
            </a:r>
            <a:endParaRPr lang="en-US" sz="1200" dirty="0"/>
          </a:p>
        </p:txBody>
      </p:sp>
      <p:cxnSp>
        <p:nvCxnSpPr>
          <p:cNvPr id="118" name="Přímá spojnice se šipkou 117"/>
          <p:cNvCxnSpPr>
            <a:endCxn id="114" idx="1"/>
          </p:cNvCxnSpPr>
          <p:nvPr/>
        </p:nvCxnSpPr>
        <p:spPr>
          <a:xfrm>
            <a:off x="4471215" y="4352554"/>
            <a:ext cx="144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055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Work breakdown</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dirty="0"/>
              <a:t>It is possible to create the traditional network diagram and to analyze it using CPM, but we will look at it from a different perspective now</a:t>
            </a:r>
          </a:p>
          <a:p>
            <a:pPr>
              <a:spcBef>
                <a:spcPts val="600"/>
              </a:spcBef>
              <a:spcAft>
                <a:spcPts val="1200"/>
              </a:spcAft>
              <a:defRPr/>
            </a:pPr>
            <a:r>
              <a:rPr lang="en-US" sz="2000" dirty="0"/>
              <a:t>We will create the event checklist that shows activities and links them with responsibilities, budget, procurement, resources as well as potential risk </a:t>
            </a:r>
          </a:p>
          <a:p>
            <a:pPr>
              <a:spcBef>
                <a:spcPts val="0"/>
              </a:spcBef>
              <a:spcAft>
                <a:spcPts val="1200"/>
              </a:spcAft>
              <a:defRPr/>
            </a:pPr>
            <a:endParaRPr lang="en-US" sz="2200" dirty="0"/>
          </a:p>
        </p:txBody>
      </p:sp>
      <p:graphicFrame>
        <p:nvGraphicFramePr>
          <p:cNvPr id="2" name="Tabulka 1"/>
          <p:cNvGraphicFramePr>
            <a:graphicFrameLocks noGrp="1"/>
          </p:cNvGraphicFramePr>
          <p:nvPr>
            <p:extLst>
              <p:ext uri="{D42A27DB-BD31-4B8C-83A1-F6EECF244321}">
                <p14:modId xmlns:p14="http://schemas.microsoft.com/office/powerpoint/2010/main" val="3428266357"/>
              </p:ext>
            </p:extLst>
          </p:nvPr>
        </p:nvGraphicFramePr>
        <p:xfrm>
          <a:off x="423508" y="3840599"/>
          <a:ext cx="8324956" cy="2225040"/>
        </p:xfrm>
        <a:graphic>
          <a:graphicData uri="http://schemas.openxmlformats.org/drawingml/2006/table">
            <a:tbl>
              <a:tblPr firstRow="1" bandRow="1">
                <a:tableStyleId>{5C22544A-7EE6-4342-B048-85BDC9FD1C3A}</a:tableStyleId>
              </a:tblPr>
              <a:tblGrid>
                <a:gridCol w="1182276">
                  <a:extLst>
                    <a:ext uri="{9D8B030D-6E8A-4147-A177-3AD203B41FA5}">
                      <a16:colId xmlns:a16="http://schemas.microsoft.com/office/drawing/2014/main" val="1492528951"/>
                    </a:ext>
                  </a:extLst>
                </a:gridCol>
                <a:gridCol w="1742080">
                  <a:extLst>
                    <a:ext uri="{9D8B030D-6E8A-4147-A177-3AD203B41FA5}">
                      <a16:colId xmlns:a16="http://schemas.microsoft.com/office/drawing/2014/main" val="1524561775"/>
                    </a:ext>
                  </a:extLst>
                </a:gridCol>
                <a:gridCol w="1040967">
                  <a:extLst>
                    <a:ext uri="{9D8B030D-6E8A-4147-A177-3AD203B41FA5}">
                      <a16:colId xmlns:a16="http://schemas.microsoft.com/office/drawing/2014/main" val="1685946505"/>
                    </a:ext>
                  </a:extLst>
                </a:gridCol>
                <a:gridCol w="1352429">
                  <a:extLst>
                    <a:ext uri="{9D8B030D-6E8A-4147-A177-3AD203B41FA5}">
                      <a16:colId xmlns:a16="http://schemas.microsoft.com/office/drawing/2014/main" val="1369046910"/>
                    </a:ext>
                  </a:extLst>
                </a:gridCol>
                <a:gridCol w="1282208">
                  <a:extLst>
                    <a:ext uri="{9D8B030D-6E8A-4147-A177-3AD203B41FA5}">
                      <a16:colId xmlns:a16="http://schemas.microsoft.com/office/drawing/2014/main" val="3962271399"/>
                    </a:ext>
                  </a:extLst>
                </a:gridCol>
                <a:gridCol w="1724996">
                  <a:extLst>
                    <a:ext uri="{9D8B030D-6E8A-4147-A177-3AD203B41FA5}">
                      <a16:colId xmlns:a16="http://schemas.microsoft.com/office/drawing/2014/main" val="2511457901"/>
                    </a:ext>
                  </a:extLst>
                </a:gridCol>
              </a:tblGrid>
              <a:tr h="370840">
                <a:tc>
                  <a:txBody>
                    <a:bodyPr/>
                    <a:lstStyle/>
                    <a:p>
                      <a:r>
                        <a:rPr lang="en-US" sz="1600" noProof="0" dirty="0"/>
                        <a:t>Activity</a:t>
                      </a:r>
                    </a:p>
                  </a:txBody>
                  <a:tcPr/>
                </a:tc>
                <a:tc>
                  <a:txBody>
                    <a:bodyPr/>
                    <a:lstStyle/>
                    <a:p>
                      <a:r>
                        <a:rPr lang="en-US" sz="1600" noProof="0" dirty="0"/>
                        <a:t>Responsibility</a:t>
                      </a:r>
                    </a:p>
                  </a:txBody>
                  <a:tcPr/>
                </a:tc>
                <a:tc>
                  <a:txBody>
                    <a:bodyPr/>
                    <a:lstStyle/>
                    <a:p>
                      <a:r>
                        <a:rPr lang="en-US" sz="1600" noProof="0" dirty="0"/>
                        <a:t>Budget</a:t>
                      </a:r>
                    </a:p>
                  </a:txBody>
                  <a:tcPr/>
                </a:tc>
                <a:tc>
                  <a:txBody>
                    <a:bodyPr/>
                    <a:lstStyle/>
                    <a:p>
                      <a:r>
                        <a:rPr lang="en-US" sz="1600" noProof="0" dirty="0"/>
                        <a:t>Procure</a:t>
                      </a:r>
                    </a:p>
                  </a:txBody>
                  <a:tcPr/>
                </a:tc>
                <a:tc>
                  <a:txBody>
                    <a:bodyPr/>
                    <a:lstStyle/>
                    <a:p>
                      <a:r>
                        <a:rPr lang="en-US" sz="1600" noProof="0" dirty="0"/>
                        <a:t>Resource</a:t>
                      </a:r>
                    </a:p>
                  </a:txBody>
                  <a:tcPr/>
                </a:tc>
                <a:tc>
                  <a:txBody>
                    <a:bodyPr/>
                    <a:lstStyle/>
                    <a:p>
                      <a:r>
                        <a:rPr lang="en-US" sz="1600" noProof="0" dirty="0"/>
                        <a:t>Risk</a:t>
                      </a:r>
                    </a:p>
                  </a:txBody>
                  <a:tcPr/>
                </a:tc>
                <a:extLst>
                  <a:ext uri="{0D108BD9-81ED-4DB2-BD59-A6C34878D82A}">
                    <a16:rowId xmlns:a16="http://schemas.microsoft.com/office/drawing/2014/main" val="4064049978"/>
                  </a:ext>
                </a:extLst>
              </a:tr>
              <a:tr h="370840">
                <a:tc>
                  <a:txBody>
                    <a:bodyPr/>
                    <a:lstStyle/>
                    <a:p>
                      <a:r>
                        <a:rPr lang="en-US" sz="1600" noProof="0" dirty="0"/>
                        <a:t>Rings</a:t>
                      </a:r>
                    </a:p>
                  </a:txBody>
                  <a:tcPr/>
                </a:tc>
                <a:tc>
                  <a:txBody>
                    <a:bodyPr/>
                    <a:lstStyle/>
                    <a:p>
                      <a:r>
                        <a:rPr lang="en-US" sz="1600" noProof="0" dirty="0"/>
                        <a:t>Groom</a:t>
                      </a:r>
                    </a:p>
                  </a:txBody>
                  <a:tcPr/>
                </a:tc>
                <a:tc>
                  <a:txBody>
                    <a:bodyPr/>
                    <a:lstStyle/>
                    <a:p>
                      <a:pPr algn="r"/>
                      <a:r>
                        <a:rPr lang="en-US" sz="1600" noProof="0" dirty="0"/>
                        <a:t>25</a:t>
                      </a:r>
                      <a:r>
                        <a:rPr lang="en-US" sz="1600" baseline="0" noProof="0" dirty="0"/>
                        <a:t> </a:t>
                      </a:r>
                      <a:r>
                        <a:rPr lang="en-US" sz="1600" noProof="0" dirty="0"/>
                        <a:t>000</a:t>
                      </a:r>
                    </a:p>
                  </a:txBody>
                  <a:tcPr/>
                </a:tc>
                <a:tc>
                  <a:txBody>
                    <a:bodyPr/>
                    <a:lstStyle/>
                    <a:p>
                      <a:r>
                        <a:rPr lang="en-US" sz="1600" noProof="0" dirty="0"/>
                        <a:t>Rings</a:t>
                      </a:r>
                    </a:p>
                  </a:txBody>
                  <a:tcPr/>
                </a:tc>
                <a:tc>
                  <a:txBody>
                    <a:bodyPr/>
                    <a:lstStyle/>
                    <a:p>
                      <a:r>
                        <a:rPr lang="en-US" sz="1600" noProof="0" dirty="0"/>
                        <a:t>---</a:t>
                      </a:r>
                    </a:p>
                  </a:txBody>
                  <a:tcPr/>
                </a:tc>
                <a:tc>
                  <a:txBody>
                    <a:bodyPr/>
                    <a:lstStyle/>
                    <a:p>
                      <a:r>
                        <a:rPr lang="en-US" sz="1600" noProof="0" dirty="0"/>
                        <a:t>Forgetting them</a:t>
                      </a:r>
                    </a:p>
                  </a:txBody>
                  <a:tcPr/>
                </a:tc>
                <a:extLst>
                  <a:ext uri="{0D108BD9-81ED-4DB2-BD59-A6C34878D82A}">
                    <a16:rowId xmlns:a16="http://schemas.microsoft.com/office/drawing/2014/main" val="405426314"/>
                  </a:ext>
                </a:extLst>
              </a:tr>
              <a:tr h="370840">
                <a:tc>
                  <a:txBody>
                    <a:bodyPr/>
                    <a:lstStyle/>
                    <a:p>
                      <a:r>
                        <a:rPr lang="en-US" sz="1600" noProof="0" dirty="0"/>
                        <a:t>Choir</a:t>
                      </a:r>
                    </a:p>
                  </a:txBody>
                  <a:tcPr/>
                </a:tc>
                <a:tc>
                  <a:txBody>
                    <a:bodyPr/>
                    <a:lstStyle/>
                    <a:p>
                      <a:r>
                        <a:rPr lang="en-US" sz="1600" noProof="0" dirty="0"/>
                        <a:t>Bride’s mother</a:t>
                      </a:r>
                    </a:p>
                  </a:txBody>
                  <a:tcPr/>
                </a:tc>
                <a:tc>
                  <a:txBody>
                    <a:bodyPr/>
                    <a:lstStyle/>
                    <a:p>
                      <a:pPr algn="r"/>
                      <a:r>
                        <a:rPr lang="en-US" sz="1600" noProof="0" dirty="0"/>
                        <a:t>8 000</a:t>
                      </a:r>
                    </a:p>
                  </a:txBody>
                  <a:tcPr/>
                </a:tc>
                <a:tc>
                  <a:txBody>
                    <a:bodyPr/>
                    <a:lstStyle/>
                    <a:p>
                      <a:r>
                        <a:rPr lang="en-US" sz="1600" noProof="0" dirty="0"/>
                        <a:t>Choir</a:t>
                      </a:r>
                    </a:p>
                  </a:txBody>
                  <a:tcPr/>
                </a:tc>
                <a:tc>
                  <a:txBody>
                    <a:bodyPr/>
                    <a:lstStyle/>
                    <a:p>
                      <a:r>
                        <a:rPr lang="en-US" sz="1600" noProof="0" dirty="0"/>
                        <a:t>Choir</a:t>
                      </a:r>
                      <a:r>
                        <a:rPr lang="en-US" sz="1600" baseline="0" noProof="0" dirty="0"/>
                        <a:t> </a:t>
                      </a:r>
                      <a:r>
                        <a:rPr lang="en-US" sz="1600" baseline="0" noProof="0" dirty="0" err="1"/>
                        <a:t>mbrs</a:t>
                      </a:r>
                      <a:r>
                        <a:rPr lang="en-US" sz="1600" baseline="0" noProof="0" dirty="0"/>
                        <a:t>.</a:t>
                      </a:r>
                      <a:endParaRPr lang="en-US" sz="1600" noProof="0" dirty="0"/>
                    </a:p>
                  </a:txBody>
                  <a:tcPr/>
                </a:tc>
                <a:tc>
                  <a:txBody>
                    <a:bodyPr/>
                    <a:lstStyle/>
                    <a:p>
                      <a:r>
                        <a:rPr lang="en-US" sz="1600" noProof="0" dirty="0"/>
                        <a:t>Do not come</a:t>
                      </a:r>
                    </a:p>
                  </a:txBody>
                  <a:tcPr/>
                </a:tc>
                <a:extLst>
                  <a:ext uri="{0D108BD9-81ED-4DB2-BD59-A6C34878D82A}">
                    <a16:rowId xmlns:a16="http://schemas.microsoft.com/office/drawing/2014/main" val="2356629572"/>
                  </a:ext>
                </a:extLst>
              </a:tr>
              <a:tr h="370840">
                <a:tc>
                  <a:txBody>
                    <a:bodyPr/>
                    <a:lstStyle/>
                    <a:p>
                      <a:r>
                        <a:rPr lang="en-US" sz="1600" noProof="0" dirty="0"/>
                        <a:t>Reception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Bride’s father</a:t>
                      </a:r>
                    </a:p>
                  </a:txBody>
                  <a:tcPr/>
                </a:tc>
                <a:tc>
                  <a:txBody>
                    <a:bodyPr/>
                    <a:lstStyle/>
                    <a:p>
                      <a:pPr algn="r"/>
                      <a:r>
                        <a:rPr lang="en-US" sz="1600" noProof="0" dirty="0"/>
                        <a:t>50 000</a:t>
                      </a:r>
                    </a:p>
                  </a:txBody>
                  <a:tcPr/>
                </a:tc>
                <a:tc>
                  <a:txBody>
                    <a:bodyPr/>
                    <a:lstStyle/>
                    <a:p>
                      <a:r>
                        <a:rPr lang="en-US" sz="1600" noProof="0" dirty="0"/>
                        <a:t>Catering</a:t>
                      </a:r>
                    </a:p>
                  </a:txBody>
                  <a:tcPr/>
                </a:tc>
                <a:tc>
                  <a:txBody>
                    <a:bodyPr/>
                    <a:lstStyle/>
                    <a:p>
                      <a:r>
                        <a:rPr lang="en-US" sz="1600" noProof="0" dirty="0"/>
                        <a:t>Waiters</a:t>
                      </a:r>
                    </a:p>
                  </a:txBody>
                  <a:tcPr/>
                </a:tc>
                <a:tc>
                  <a:txBody>
                    <a:bodyPr/>
                    <a:lstStyle/>
                    <a:p>
                      <a:r>
                        <a:rPr lang="en-US" sz="1600" noProof="0" dirty="0"/>
                        <a:t>Rain/Too hot</a:t>
                      </a:r>
                    </a:p>
                  </a:txBody>
                  <a:tcPr/>
                </a:tc>
                <a:extLst>
                  <a:ext uri="{0D108BD9-81ED-4DB2-BD59-A6C34878D82A}">
                    <a16:rowId xmlns:a16="http://schemas.microsoft.com/office/drawing/2014/main" val="851913744"/>
                  </a:ext>
                </a:extLst>
              </a:tr>
              <a:tr h="370840">
                <a:tc>
                  <a:txBody>
                    <a:bodyPr/>
                    <a:lstStyle/>
                    <a:p>
                      <a:r>
                        <a:rPr lang="en-US" sz="1600" noProof="0" dirty="0"/>
                        <a:t>Music</a:t>
                      </a:r>
                    </a:p>
                  </a:txBody>
                  <a:tcPr/>
                </a:tc>
                <a:tc>
                  <a:txBody>
                    <a:bodyPr/>
                    <a:lstStyle/>
                    <a:p>
                      <a:r>
                        <a:rPr lang="en-US" sz="1600" noProof="0" dirty="0"/>
                        <a:t>Groom</a:t>
                      </a:r>
                    </a:p>
                  </a:txBody>
                  <a:tcPr/>
                </a:tc>
                <a:tc>
                  <a:txBody>
                    <a:bodyPr/>
                    <a:lstStyle/>
                    <a:p>
                      <a:pPr algn="r"/>
                      <a:r>
                        <a:rPr lang="en-US" sz="1600" noProof="0" dirty="0"/>
                        <a:t>1000</a:t>
                      </a:r>
                    </a:p>
                  </a:txBody>
                  <a:tcPr/>
                </a:tc>
                <a:tc>
                  <a:txBody>
                    <a:bodyPr/>
                    <a:lstStyle/>
                    <a:p>
                      <a:r>
                        <a:rPr lang="en-US" sz="1600" noProof="0" dirty="0"/>
                        <a:t>Dance music</a:t>
                      </a:r>
                    </a:p>
                  </a:txBody>
                  <a:tcPr/>
                </a:tc>
                <a:tc>
                  <a:txBody>
                    <a:bodyPr/>
                    <a:lstStyle/>
                    <a:p>
                      <a:r>
                        <a:rPr lang="en-US" sz="1600" noProof="0" dirty="0"/>
                        <a:t>DJ</a:t>
                      </a:r>
                    </a:p>
                  </a:txBody>
                  <a:tcPr/>
                </a:tc>
                <a:tc>
                  <a:txBody>
                    <a:bodyPr/>
                    <a:lstStyle/>
                    <a:p>
                      <a:r>
                        <a:rPr lang="en-US" sz="1600" noProof="0" dirty="0"/>
                        <a:t>Gets</a:t>
                      </a:r>
                      <a:r>
                        <a:rPr lang="en-US" sz="1600" baseline="0" noProof="0" dirty="0"/>
                        <a:t> drunk</a:t>
                      </a:r>
                      <a:endParaRPr lang="en-US" sz="1600" noProof="0" dirty="0"/>
                    </a:p>
                  </a:txBody>
                  <a:tcPr/>
                </a:tc>
                <a:extLst>
                  <a:ext uri="{0D108BD9-81ED-4DB2-BD59-A6C34878D82A}">
                    <a16:rowId xmlns:a16="http://schemas.microsoft.com/office/drawing/2014/main" val="730993475"/>
                  </a:ext>
                </a:extLst>
              </a:tr>
              <a:tr h="370840">
                <a:tc>
                  <a:txBody>
                    <a:bodyPr/>
                    <a:lstStyle/>
                    <a:p>
                      <a:r>
                        <a:rPr lang="en-US" sz="1600" dirty="0"/>
                        <a:t>…</a:t>
                      </a:r>
                      <a:endParaRPr lang="cs-CZ" sz="1600" dirty="0"/>
                    </a:p>
                  </a:txBody>
                  <a:tcPr/>
                </a:tc>
                <a:tc>
                  <a:txBody>
                    <a:bodyPr/>
                    <a:lstStyle/>
                    <a:p>
                      <a:endParaRPr lang="cs-CZ" sz="1600" dirty="0"/>
                    </a:p>
                  </a:txBody>
                  <a:tcPr/>
                </a:tc>
                <a:tc>
                  <a:txBody>
                    <a:bodyPr/>
                    <a:lstStyle/>
                    <a:p>
                      <a:pPr algn="r"/>
                      <a:endParaRPr lang="cs-CZ" sz="1600" dirty="0"/>
                    </a:p>
                  </a:txBody>
                  <a:tcPr/>
                </a:tc>
                <a:tc>
                  <a:txBody>
                    <a:bodyPr/>
                    <a:lstStyle/>
                    <a:p>
                      <a:endParaRPr lang="cs-CZ" sz="1600" dirty="0"/>
                    </a:p>
                  </a:txBody>
                  <a:tcPr/>
                </a:tc>
                <a:tc>
                  <a:txBody>
                    <a:bodyPr/>
                    <a:lstStyle/>
                    <a:p>
                      <a:endParaRPr lang="cs-CZ" sz="1600" dirty="0"/>
                    </a:p>
                  </a:txBody>
                  <a:tcPr/>
                </a:tc>
                <a:tc>
                  <a:txBody>
                    <a:bodyPr/>
                    <a:lstStyle/>
                    <a:p>
                      <a:endParaRPr lang="cs-CZ" sz="1600" dirty="0"/>
                    </a:p>
                  </a:txBody>
                  <a:tcPr/>
                </a:tc>
                <a:extLst>
                  <a:ext uri="{0D108BD9-81ED-4DB2-BD59-A6C34878D82A}">
                    <a16:rowId xmlns:a16="http://schemas.microsoft.com/office/drawing/2014/main" val="3385592875"/>
                  </a:ext>
                </a:extLst>
              </a:tr>
            </a:tbl>
          </a:graphicData>
        </a:graphic>
      </p:graphicFrame>
    </p:spTree>
    <p:extLst>
      <p:ext uri="{BB962C8B-B14F-4D97-AF65-F5344CB8AC3E}">
        <p14:creationId xmlns:p14="http://schemas.microsoft.com/office/powerpoint/2010/main" val="52988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Procurement</a:t>
            </a:r>
          </a:p>
        </p:txBody>
      </p:sp>
      <p:sp>
        <p:nvSpPr>
          <p:cNvPr id="17411" name="Podnadpis 2"/>
          <p:cNvSpPr>
            <a:spLocks noGrp="1"/>
          </p:cNvSpPr>
          <p:nvPr>
            <p:ph sz="quarter" idx="1"/>
          </p:nvPr>
        </p:nvSpPr>
        <p:spPr>
          <a:xfrm>
            <a:off x="301625" y="1527175"/>
            <a:ext cx="8446839" cy="4572000"/>
          </a:xfrm>
        </p:spPr>
        <p:txBody>
          <a:bodyPr/>
          <a:lstStyle/>
          <a:p>
            <a:pPr>
              <a:spcBef>
                <a:spcPts val="0"/>
              </a:spcBef>
              <a:spcAft>
                <a:spcPts val="1200"/>
              </a:spcAft>
              <a:defRPr/>
            </a:pPr>
            <a:r>
              <a:rPr lang="en-US" sz="2000" b="1" dirty="0"/>
              <a:t>Procurement</a:t>
            </a:r>
            <a:r>
              <a:rPr lang="en-US" sz="2000" dirty="0"/>
              <a:t> is the process of acquiring necessary goods, products and services</a:t>
            </a:r>
          </a:p>
          <a:p>
            <a:pPr>
              <a:spcBef>
                <a:spcPts val="0"/>
              </a:spcBef>
              <a:spcAft>
                <a:spcPts val="1200"/>
              </a:spcAft>
              <a:defRPr/>
            </a:pPr>
            <a:r>
              <a:rPr lang="en-US" sz="2000" dirty="0"/>
              <a:t>The procurement schedule must be considered right after the network diagram has been established as it is possible that procurement of some specific items could take a very long time and therefore it could delay the start of the relevant activities </a:t>
            </a:r>
          </a:p>
          <a:p>
            <a:pPr marL="0" indent="0">
              <a:spcBef>
                <a:spcPts val="0"/>
              </a:spcBef>
              <a:spcAft>
                <a:spcPts val="1200"/>
              </a:spcAft>
              <a:buNone/>
              <a:defRPr/>
            </a:pPr>
            <a:endParaRPr lang="en-US" sz="2200" dirty="0"/>
          </a:p>
        </p:txBody>
      </p:sp>
      <p:graphicFrame>
        <p:nvGraphicFramePr>
          <p:cNvPr id="2" name="Tabulka 1"/>
          <p:cNvGraphicFramePr>
            <a:graphicFrameLocks noGrp="1"/>
          </p:cNvGraphicFramePr>
          <p:nvPr>
            <p:extLst>
              <p:ext uri="{D42A27DB-BD31-4B8C-83A1-F6EECF244321}">
                <p14:modId xmlns:p14="http://schemas.microsoft.com/office/powerpoint/2010/main" val="2773750650"/>
              </p:ext>
            </p:extLst>
          </p:nvPr>
        </p:nvGraphicFramePr>
        <p:xfrm>
          <a:off x="683568" y="3968488"/>
          <a:ext cx="7884358" cy="2225040"/>
        </p:xfrm>
        <a:graphic>
          <a:graphicData uri="http://schemas.openxmlformats.org/drawingml/2006/table">
            <a:tbl>
              <a:tblPr firstRow="1" bandRow="1">
                <a:tableStyleId>{5C22544A-7EE6-4342-B048-85BDC9FD1C3A}</a:tableStyleId>
              </a:tblPr>
              <a:tblGrid>
                <a:gridCol w="2073593">
                  <a:extLst>
                    <a:ext uri="{9D8B030D-6E8A-4147-A177-3AD203B41FA5}">
                      <a16:colId xmlns:a16="http://schemas.microsoft.com/office/drawing/2014/main" val="1524561775"/>
                    </a:ext>
                  </a:extLst>
                </a:gridCol>
                <a:gridCol w="2680018">
                  <a:extLst>
                    <a:ext uri="{9D8B030D-6E8A-4147-A177-3AD203B41FA5}">
                      <a16:colId xmlns:a16="http://schemas.microsoft.com/office/drawing/2014/main" val="1685946505"/>
                    </a:ext>
                  </a:extLst>
                </a:gridCol>
                <a:gridCol w="1352429">
                  <a:extLst>
                    <a:ext uri="{9D8B030D-6E8A-4147-A177-3AD203B41FA5}">
                      <a16:colId xmlns:a16="http://schemas.microsoft.com/office/drawing/2014/main" val="1369046910"/>
                    </a:ext>
                  </a:extLst>
                </a:gridCol>
                <a:gridCol w="1778318">
                  <a:extLst>
                    <a:ext uri="{9D8B030D-6E8A-4147-A177-3AD203B41FA5}">
                      <a16:colId xmlns:a16="http://schemas.microsoft.com/office/drawing/2014/main" val="3962271399"/>
                    </a:ext>
                  </a:extLst>
                </a:gridCol>
              </a:tblGrid>
              <a:tr h="370840">
                <a:tc>
                  <a:txBody>
                    <a:bodyPr/>
                    <a:lstStyle/>
                    <a:p>
                      <a:r>
                        <a:rPr lang="en-US" sz="1600" noProof="0" dirty="0"/>
                        <a:t>Procurement List</a:t>
                      </a:r>
                    </a:p>
                  </a:txBody>
                  <a:tcPr/>
                </a:tc>
                <a:tc>
                  <a:txBody>
                    <a:bodyPr/>
                    <a:lstStyle/>
                    <a:p>
                      <a:r>
                        <a:rPr lang="en-US" sz="1600" noProof="0" dirty="0"/>
                        <a:t>Date Required </a:t>
                      </a:r>
                    </a:p>
                  </a:txBody>
                  <a:tcPr/>
                </a:tc>
                <a:tc>
                  <a:txBody>
                    <a:bodyPr/>
                    <a:lstStyle/>
                    <a:p>
                      <a:r>
                        <a:rPr lang="en-US" sz="1600" noProof="0" dirty="0"/>
                        <a:t>Lead Time</a:t>
                      </a:r>
                    </a:p>
                  </a:txBody>
                  <a:tcPr/>
                </a:tc>
                <a:tc>
                  <a:txBody>
                    <a:bodyPr/>
                    <a:lstStyle/>
                    <a:p>
                      <a:r>
                        <a:rPr lang="en-US" sz="1600" noProof="0" dirty="0"/>
                        <a:t>Order By</a:t>
                      </a:r>
                      <a:r>
                        <a:rPr lang="en-US" sz="1600" baseline="0" noProof="0" dirty="0"/>
                        <a:t>  Date</a:t>
                      </a:r>
                      <a:endParaRPr lang="en-US" sz="1600" noProof="0" dirty="0"/>
                    </a:p>
                  </a:txBody>
                  <a:tcPr/>
                </a:tc>
                <a:extLst>
                  <a:ext uri="{0D108BD9-81ED-4DB2-BD59-A6C34878D82A}">
                    <a16:rowId xmlns:a16="http://schemas.microsoft.com/office/drawing/2014/main" val="4064049978"/>
                  </a:ext>
                </a:extLst>
              </a:tr>
              <a:tr h="370840">
                <a:tc>
                  <a:txBody>
                    <a:bodyPr/>
                    <a:lstStyle/>
                    <a:p>
                      <a:r>
                        <a:rPr lang="en-US" sz="1600" noProof="0" dirty="0"/>
                        <a:t>Church</a:t>
                      </a:r>
                    </a:p>
                  </a:txBody>
                  <a:tcPr/>
                </a:tc>
                <a:tc>
                  <a:txBody>
                    <a:bodyPr/>
                    <a:lstStyle/>
                    <a:p>
                      <a:pPr algn="l"/>
                      <a:r>
                        <a:rPr lang="en-US" sz="1600" noProof="0" dirty="0"/>
                        <a:t>One day</a:t>
                      </a:r>
                      <a:r>
                        <a:rPr lang="en-US" sz="1600" baseline="0" noProof="0" dirty="0"/>
                        <a:t> before wedding</a:t>
                      </a:r>
                      <a:endParaRPr lang="en-US" sz="1600" noProof="0" dirty="0"/>
                    </a:p>
                  </a:txBody>
                  <a:tcPr/>
                </a:tc>
                <a:tc>
                  <a:txBody>
                    <a:bodyPr/>
                    <a:lstStyle/>
                    <a:p>
                      <a:pPr algn="r"/>
                      <a:r>
                        <a:rPr lang="en-US" sz="1600" noProof="0" dirty="0"/>
                        <a:t>2 months</a:t>
                      </a:r>
                    </a:p>
                  </a:txBody>
                  <a:tcPr/>
                </a:tc>
                <a:tc>
                  <a:txBody>
                    <a:bodyPr/>
                    <a:lstStyle/>
                    <a:p>
                      <a:endParaRPr lang="en-US" sz="1600" noProof="0" dirty="0"/>
                    </a:p>
                  </a:txBody>
                  <a:tcPr/>
                </a:tc>
                <a:extLst>
                  <a:ext uri="{0D108BD9-81ED-4DB2-BD59-A6C34878D82A}">
                    <a16:rowId xmlns:a16="http://schemas.microsoft.com/office/drawing/2014/main" val="405426314"/>
                  </a:ext>
                </a:extLst>
              </a:tr>
              <a:tr h="370840">
                <a:tc>
                  <a:txBody>
                    <a:bodyPr/>
                    <a:lstStyle/>
                    <a:p>
                      <a:r>
                        <a:rPr lang="en-US" sz="1600" noProof="0" dirty="0"/>
                        <a:t>Flowers</a:t>
                      </a:r>
                    </a:p>
                  </a:txBody>
                  <a:tcPr/>
                </a:tc>
                <a:tc>
                  <a:txBody>
                    <a:bodyPr/>
                    <a:lstStyle/>
                    <a:p>
                      <a:pPr algn="l"/>
                      <a:r>
                        <a:rPr lang="en-US" sz="1600" noProof="0" dirty="0"/>
                        <a:t>Two hours</a:t>
                      </a:r>
                      <a:r>
                        <a:rPr lang="en-US" sz="1600" baseline="0" noProof="0" dirty="0"/>
                        <a:t> before wedding</a:t>
                      </a:r>
                      <a:endParaRPr lang="en-US" sz="1600" noProof="0" dirty="0"/>
                    </a:p>
                  </a:txBody>
                  <a:tcPr/>
                </a:tc>
                <a:tc>
                  <a:txBody>
                    <a:bodyPr/>
                    <a:lstStyle/>
                    <a:p>
                      <a:pPr algn="r"/>
                      <a:r>
                        <a:rPr lang="en-US" sz="1600" noProof="0" dirty="0"/>
                        <a:t>2 weeks</a:t>
                      </a:r>
                    </a:p>
                  </a:txBody>
                  <a:tcPr/>
                </a:tc>
                <a:tc>
                  <a:txBody>
                    <a:bodyPr/>
                    <a:lstStyle/>
                    <a:p>
                      <a:endParaRPr lang="en-US" sz="1600" noProof="0" dirty="0"/>
                    </a:p>
                  </a:txBody>
                  <a:tcPr/>
                </a:tc>
                <a:extLst>
                  <a:ext uri="{0D108BD9-81ED-4DB2-BD59-A6C34878D82A}">
                    <a16:rowId xmlns:a16="http://schemas.microsoft.com/office/drawing/2014/main" val="23566295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Cars</a:t>
                      </a:r>
                    </a:p>
                  </a:txBody>
                  <a:tcPr/>
                </a:tc>
                <a:tc>
                  <a:txBody>
                    <a:bodyPr/>
                    <a:lstStyle/>
                    <a:p>
                      <a:pPr algn="l"/>
                      <a:r>
                        <a:rPr lang="en-US" sz="1600" noProof="0" dirty="0"/>
                        <a:t>One hour</a:t>
                      </a:r>
                      <a:r>
                        <a:rPr lang="en-US" sz="1600" baseline="0" noProof="0" dirty="0"/>
                        <a:t> before wedding</a:t>
                      </a:r>
                      <a:endParaRPr lang="en-US" sz="1600" noProof="0" dirty="0"/>
                    </a:p>
                  </a:txBody>
                  <a:tcPr/>
                </a:tc>
                <a:tc>
                  <a:txBody>
                    <a:bodyPr/>
                    <a:lstStyle/>
                    <a:p>
                      <a:pPr algn="r"/>
                      <a:r>
                        <a:rPr lang="en-US" sz="1600" noProof="0" dirty="0"/>
                        <a:t>2 weeks</a:t>
                      </a:r>
                    </a:p>
                  </a:txBody>
                  <a:tcPr/>
                </a:tc>
                <a:tc>
                  <a:txBody>
                    <a:bodyPr/>
                    <a:lstStyle/>
                    <a:p>
                      <a:endParaRPr lang="en-US" sz="1600" noProof="0" dirty="0"/>
                    </a:p>
                  </a:txBody>
                  <a:tcPr/>
                </a:tc>
                <a:extLst>
                  <a:ext uri="{0D108BD9-81ED-4DB2-BD59-A6C34878D82A}">
                    <a16:rowId xmlns:a16="http://schemas.microsoft.com/office/drawing/2014/main" val="851913744"/>
                  </a:ext>
                </a:extLst>
              </a:tr>
              <a:tr h="370840">
                <a:tc>
                  <a:txBody>
                    <a:bodyPr/>
                    <a:lstStyle/>
                    <a:p>
                      <a:r>
                        <a:rPr lang="en-US" sz="1600" noProof="0" dirty="0"/>
                        <a:t>Hotel/Reception</a:t>
                      </a:r>
                    </a:p>
                  </a:txBody>
                  <a:tcPr/>
                </a:tc>
                <a:tc>
                  <a:txBody>
                    <a:bodyPr/>
                    <a:lstStyle/>
                    <a:p>
                      <a:pPr algn="l"/>
                      <a:r>
                        <a:rPr lang="en-US" sz="1600" noProof="0" dirty="0"/>
                        <a:t>W</a:t>
                      </a:r>
                      <a:r>
                        <a:rPr lang="en-US" sz="1600" baseline="0" noProof="0" dirty="0"/>
                        <a:t>edding day</a:t>
                      </a:r>
                      <a:endParaRPr lang="en-US" sz="1600" noProof="0" dirty="0"/>
                    </a:p>
                  </a:txBody>
                  <a:tcPr/>
                </a:tc>
                <a:tc>
                  <a:txBody>
                    <a:bodyPr/>
                    <a:lstStyle/>
                    <a:p>
                      <a:pPr algn="r"/>
                      <a:r>
                        <a:rPr lang="en-US" sz="1600" noProof="0" dirty="0"/>
                        <a:t>6 months</a:t>
                      </a:r>
                    </a:p>
                  </a:txBody>
                  <a:tcPr/>
                </a:tc>
                <a:tc>
                  <a:txBody>
                    <a:bodyPr/>
                    <a:lstStyle/>
                    <a:p>
                      <a:endParaRPr lang="en-US" sz="1600" noProof="0" dirty="0"/>
                    </a:p>
                  </a:txBody>
                  <a:tcPr/>
                </a:tc>
                <a:extLst>
                  <a:ext uri="{0D108BD9-81ED-4DB2-BD59-A6C34878D82A}">
                    <a16:rowId xmlns:a16="http://schemas.microsoft.com/office/drawing/2014/main" val="730993475"/>
                  </a:ext>
                </a:extLst>
              </a:tr>
              <a:tr h="370840">
                <a:tc>
                  <a:txBody>
                    <a:bodyPr/>
                    <a:lstStyle/>
                    <a:p>
                      <a:r>
                        <a:rPr lang="en-US" sz="1600" dirty="0"/>
                        <a:t>…..</a:t>
                      </a:r>
                      <a:endParaRPr lang="cs-CZ" sz="1600" dirty="0"/>
                    </a:p>
                  </a:txBody>
                  <a:tcPr/>
                </a:tc>
                <a:tc>
                  <a:txBody>
                    <a:bodyPr/>
                    <a:lstStyle/>
                    <a:p>
                      <a:pPr algn="r"/>
                      <a:endParaRPr lang="cs-CZ" sz="1600" dirty="0"/>
                    </a:p>
                  </a:txBody>
                  <a:tcPr/>
                </a:tc>
                <a:tc>
                  <a:txBody>
                    <a:bodyPr/>
                    <a:lstStyle/>
                    <a:p>
                      <a:endParaRPr lang="cs-CZ" sz="1600" dirty="0"/>
                    </a:p>
                  </a:txBody>
                  <a:tcPr/>
                </a:tc>
                <a:tc>
                  <a:txBody>
                    <a:bodyPr/>
                    <a:lstStyle/>
                    <a:p>
                      <a:endParaRPr lang="cs-CZ" sz="1600" dirty="0"/>
                    </a:p>
                  </a:txBody>
                  <a:tcPr/>
                </a:tc>
                <a:extLst>
                  <a:ext uri="{0D108BD9-81ED-4DB2-BD59-A6C34878D82A}">
                    <a16:rowId xmlns:a16="http://schemas.microsoft.com/office/drawing/2014/main" val="3385592875"/>
                  </a:ext>
                </a:extLst>
              </a:tr>
            </a:tbl>
          </a:graphicData>
        </a:graphic>
      </p:graphicFrame>
    </p:spTree>
    <p:extLst>
      <p:ext uri="{BB962C8B-B14F-4D97-AF65-F5344CB8AC3E}">
        <p14:creationId xmlns:p14="http://schemas.microsoft.com/office/powerpoint/2010/main" val="460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Resource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b="1" dirty="0"/>
              <a:t>Resource management</a:t>
            </a:r>
            <a:r>
              <a:rPr lang="en-US" sz="2000" dirty="0"/>
              <a:t> is the process of </a:t>
            </a:r>
            <a:r>
              <a:rPr lang="en-US" sz="2000" dirty="0" err="1"/>
              <a:t>co-ordinating</a:t>
            </a:r>
            <a:r>
              <a:rPr lang="en-US" sz="2000" dirty="0"/>
              <a:t> manpower and machine requirements</a:t>
            </a:r>
          </a:p>
          <a:p>
            <a:pPr>
              <a:spcBef>
                <a:spcPts val="600"/>
              </a:spcBef>
              <a:spcAft>
                <a:spcPts val="1200"/>
              </a:spcAft>
              <a:defRPr/>
            </a:pPr>
            <a:r>
              <a:rPr lang="en-US" sz="2000" dirty="0"/>
              <a:t>It is typical that during the preparation phase the manpower requirements are low while the numbers dramatically increase during the event  </a:t>
            </a:r>
          </a:p>
          <a:p>
            <a:pPr>
              <a:spcBef>
                <a:spcPts val="600"/>
              </a:spcBef>
              <a:spcAft>
                <a:spcPts val="1200"/>
              </a:spcAft>
              <a:defRPr/>
            </a:pPr>
            <a:r>
              <a:rPr lang="en-US" sz="2000" dirty="0"/>
              <a:t>Considering the wedding case, we have to consider the number of cars, drivers, parking assistants, waiters, cleaners, …. as well as their availability during the whole event</a:t>
            </a:r>
          </a:p>
          <a:p>
            <a:pPr>
              <a:spcBef>
                <a:spcPts val="600"/>
              </a:spcBef>
              <a:spcAft>
                <a:spcPts val="1200"/>
              </a:spcAft>
              <a:defRPr/>
            </a:pPr>
            <a:r>
              <a:rPr lang="en-US" sz="2000" dirty="0"/>
              <a:t>For example, all cars and drivers will be needed during the transportation from the church to the hotel, while less </a:t>
            </a:r>
            <a:r>
              <a:rPr lang="cs-CZ" sz="2000" dirty="0" err="1"/>
              <a:t>cars</a:t>
            </a:r>
            <a:r>
              <a:rPr lang="cs-CZ" sz="2000" dirty="0"/>
              <a:t> and </a:t>
            </a:r>
            <a:r>
              <a:rPr lang="en-US" sz="2000" dirty="0"/>
              <a:t>drivers will be needed later that evening (not everyone is leaving at the same time)</a:t>
            </a:r>
          </a:p>
        </p:txBody>
      </p:sp>
    </p:spTree>
    <p:extLst>
      <p:ext uri="{BB962C8B-B14F-4D97-AF65-F5344CB8AC3E}">
        <p14:creationId xmlns:p14="http://schemas.microsoft.com/office/powerpoint/2010/main" val="84141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Risk Management</a:t>
            </a:r>
          </a:p>
        </p:txBody>
      </p:sp>
      <p:sp>
        <p:nvSpPr>
          <p:cNvPr id="17411" name="Podnadpis 2"/>
          <p:cNvSpPr>
            <a:spLocks noGrp="1"/>
          </p:cNvSpPr>
          <p:nvPr>
            <p:ph sz="quarter" idx="1"/>
          </p:nvPr>
        </p:nvSpPr>
        <p:spPr>
          <a:xfrm>
            <a:off x="301625" y="1527175"/>
            <a:ext cx="8446839" cy="4572000"/>
          </a:xfrm>
        </p:spPr>
        <p:txBody>
          <a:bodyPr/>
          <a:lstStyle/>
          <a:p>
            <a:pPr>
              <a:spcBef>
                <a:spcPts val="600"/>
              </a:spcBef>
              <a:spcAft>
                <a:spcPts val="1200"/>
              </a:spcAft>
              <a:defRPr/>
            </a:pPr>
            <a:r>
              <a:rPr lang="en-US" sz="2000" b="1" dirty="0"/>
              <a:t>Murphy's law</a:t>
            </a:r>
            <a:r>
              <a:rPr lang="en-US" sz="2000" dirty="0"/>
              <a:t>: </a:t>
            </a:r>
            <a:r>
              <a:rPr lang="en-US" sz="2000" i="1" dirty="0"/>
              <a:t>"things will go wrong in any given situation, if you give them a</a:t>
            </a:r>
            <a:r>
              <a:rPr lang="cs-CZ" sz="2000" i="1" dirty="0"/>
              <a:t> </a:t>
            </a:r>
            <a:r>
              <a:rPr lang="en-US" sz="2000" i="1" dirty="0"/>
              <a:t>chance," </a:t>
            </a:r>
            <a:r>
              <a:rPr lang="en-US" sz="2000" dirty="0"/>
              <a:t>or</a:t>
            </a:r>
            <a:r>
              <a:rPr lang="en-US" sz="2000" i="1" dirty="0"/>
              <a:t> "whatever can go wrong, will go wrong" </a:t>
            </a:r>
          </a:p>
          <a:p>
            <a:pPr>
              <a:spcBef>
                <a:spcPts val="600"/>
              </a:spcBef>
              <a:spcAft>
                <a:spcPts val="1200"/>
              </a:spcAft>
              <a:defRPr/>
            </a:pPr>
            <a:r>
              <a:rPr lang="en-US" sz="2000" dirty="0"/>
              <a:t>Good project managers are anticipating risks</a:t>
            </a:r>
            <a:r>
              <a:rPr lang="cs-CZ" sz="2000" dirty="0"/>
              <a:t> </a:t>
            </a:r>
            <a:r>
              <a:rPr lang="en-US" sz="2000" dirty="0"/>
              <a:t>because there are</a:t>
            </a:r>
            <a:r>
              <a:rPr lang="cs-CZ" sz="2000" dirty="0"/>
              <a:t> </a:t>
            </a:r>
            <a:r>
              <a:rPr lang="en-US" sz="2000" dirty="0"/>
              <a:t>many unpredictable factors that could influence our event</a:t>
            </a:r>
          </a:p>
          <a:p>
            <a:pPr>
              <a:spcBef>
                <a:spcPts val="600"/>
              </a:spcBef>
              <a:spcAft>
                <a:spcPts val="1200"/>
              </a:spcAft>
              <a:defRPr/>
            </a:pPr>
            <a:r>
              <a:rPr lang="en-US" sz="2000" dirty="0"/>
              <a:t>We wish to run everything as smoothly as possible on the day of the event </a:t>
            </a:r>
          </a:p>
          <a:p>
            <a:pPr>
              <a:spcBef>
                <a:spcPts val="600"/>
              </a:spcBef>
              <a:spcAft>
                <a:spcPts val="1200"/>
              </a:spcAft>
              <a:defRPr/>
            </a:pPr>
            <a:r>
              <a:rPr lang="en-US" sz="2000" dirty="0"/>
              <a:t>It is normal that there is a real rush on behind the scenes, but we don’t want our guests to notice any problem</a:t>
            </a:r>
          </a:p>
          <a:p>
            <a:pPr>
              <a:spcBef>
                <a:spcPts val="600"/>
              </a:spcBef>
              <a:spcAft>
                <a:spcPts val="1200"/>
              </a:spcAft>
              <a:defRPr/>
            </a:pPr>
            <a:r>
              <a:rPr lang="en-US" sz="2000" dirty="0"/>
              <a:t>That is why we have to be well prepared and everything should be carefully rehearsed and backed up</a:t>
            </a:r>
          </a:p>
        </p:txBody>
      </p:sp>
    </p:spTree>
    <p:extLst>
      <p:ext uri="{BB962C8B-B14F-4D97-AF65-F5344CB8AC3E}">
        <p14:creationId xmlns:p14="http://schemas.microsoft.com/office/powerpoint/2010/main" val="164300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4212</TotalTime>
  <Words>1377</Words>
  <Application>Microsoft Office PowerPoint</Application>
  <PresentationFormat>Předvádění na obrazovce (4:3)</PresentationFormat>
  <Paragraphs>221</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Georgia</vt:lpstr>
      <vt:lpstr>Wingdings</vt:lpstr>
      <vt:lpstr>Wingdings 2</vt:lpstr>
      <vt:lpstr>Administrativní</vt:lpstr>
      <vt:lpstr>Event Management</vt:lpstr>
      <vt:lpstr>Event Management</vt:lpstr>
      <vt:lpstr>Event Management</vt:lpstr>
      <vt:lpstr>Event Management</vt:lpstr>
      <vt:lpstr>Work breakdown</vt:lpstr>
      <vt:lpstr>Work breakdown</vt:lpstr>
      <vt:lpstr>Procurement</vt:lpstr>
      <vt:lpstr>Resource Management</vt:lpstr>
      <vt:lpstr>Risk Management</vt:lpstr>
      <vt:lpstr>Risk Management</vt:lpstr>
      <vt:lpstr>Risk Response</vt:lpstr>
      <vt:lpstr>Risk Management</vt:lpstr>
      <vt:lpstr>Event Management</vt:lpstr>
      <vt:lpstr>Event Management</vt:lpstr>
      <vt:lpstr>Event Management</vt:lpstr>
      <vt:lpstr>Event Management</vt:lpstr>
      <vt:lpstr>Event Management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306</cp:revision>
  <dcterms:created xsi:type="dcterms:W3CDTF">2008-02-10T10:12:05Z</dcterms:created>
  <dcterms:modified xsi:type="dcterms:W3CDTF">2023-11-28T10:19:57Z</dcterms:modified>
</cp:coreProperties>
</file>